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4.bin" ContentType="application/vnd.openxmlformats-officedocument.oleObject"/>
  <Override PartName="/ppt/notesSlides/notesSlide2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7.bin" ContentType="application/vnd.openxmlformats-officedocument.oleObject"/>
  <Override PartName="/ppt/notesSlides/notesSlide41.xml" ContentType="application/vnd.openxmlformats-officedocument.presentationml.notesSlide+xml"/>
  <Override PartName="/ppt/embeddings/oleObject8.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45.xml" ContentType="application/vnd.openxmlformats-officedocument.presentationml.notesSlide+xml"/>
  <Override PartName="/ppt/embeddings/oleObject11.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embeddings/oleObject12.bin" ContentType="application/vnd.openxmlformats-officedocument.oleObject"/>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embeddings/oleObject13.bin" ContentType="application/vnd.openxmlformats-officedocument.oleObject"/>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embeddings/oleObject14.bin" ContentType="application/vnd.openxmlformats-officedocument.oleObject"/>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embeddings/oleObject15.bin" ContentType="application/vnd.openxmlformats-officedocument.oleObject"/>
  <Override PartName="/ppt/notesSlides/notesSlide109.xml" ContentType="application/vnd.openxmlformats-officedocument.presentationml.notesSlide+xml"/>
  <Override PartName="/ppt/notesSlides/notesSlide110.xml" ContentType="application/vnd.openxmlformats-officedocument.presentationml.notesSlide+xml"/>
  <Override PartName="/ppt/embeddings/oleObject16.bin" ContentType="application/vnd.openxmlformats-officedocument.oleObject"/>
  <Override PartName="/ppt/notesSlides/notesSlide111.xml" ContentType="application/vnd.openxmlformats-officedocument.presentationml.notesSlide+xml"/>
  <Override PartName="/ppt/embeddings/oleObject17.bin" ContentType="application/vnd.openxmlformats-officedocument.oleObject"/>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266" r:id="rId2"/>
    <p:sldId id="279" r:id="rId3"/>
    <p:sldId id="405" r:id="rId4"/>
    <p:sldId id="404" r:id="rId5"/>
    <p:sldId id="471" r:id="rId6"/>
    <p:sldId id="270" r:id="rId7"/>
    <p:sldId id="281" r:id="rId8"/>
    <p:sldId id="271" r:id="rId9"/>
    <p:sldId id="272" r:id="rId10"/>
    <p:sldId id="274" r:id="rId11"/>
    <p:sldId id="394" r:id="rId12"/>
    <p:sldId id="395" r:id="rId13"/>
    <p:sldId id="284" r:id="rId14"/>
    <p:sldId id="406" r:id="rId15"/>
    <p:sldId id="407" r:id="rId16"/>
    <p:sldId id="330" r:id="rId17"/>
    <p:sldId id="408" r:id="rId18"/>
    <p:sldId id="285" r:id="rId19"/>
    <p:sldId id="286" r:id="rId20"/>
    <p:sldId id="287" r:id="rId21"/>
    <p:sldId id="288" r:id="rId22"/>
    <p:sldId id="396" r:id="rId23"/>
    <p:sldId id="397" r:id="rId24"/>
    <p:sldId id="409" r:id="rId25"/>
    <p:sldId id="363" r:id="rId26"/>
    <p:sldId id="367" r:id="rId27"/>
    <p:sldId id="292" r:id="rId28"/>
    <p:sldId id="354" r:id="rId29"/>
    <p:sldId id="355" r:id="rId30"/>
    <p:sldId id="475" r:id="rId31"/>
    <p:sldId id="473" r:id="rId32"/>
    <p:sldId id="474" r:id="rId33"/>
    <p:sldId id="410" r:id="rId34"/>
    <p:sldId id="299" r:id="rId35"/>
    <p:sldId id="300" r:id="rId36"/>
    <p:sldId id="368" r:id="rId37"/>
    <p:sldId id="358" r:id="rId38"/>
    <p:sldId id="359" r:id="rId39"/>
    <p:sldId id="347" r:id="rId40"/>
    <p:sldId id="398" r:id="rId41"/>
    <p:sldId id="399" r:id="rId42"/>
    <p:sldId id="411" r:id="rId43"/>
    <p:sldId id="412" r:id="rId44"/>
    <p:sldId id="400" r:id="rId45"/>
    <p:sldId id="401" r:id="rId46"/>
    <p:sldId id="293" r:id="rId47"/>
    <p:sldId id="413" r:id="rId48"/>
    <p:sldId id="345" r:id="rId49"/>
    <p:sldId id="414" r:id="rId50"/>
    <p:sldId id="306" r:id="rId51"/>
    <p:sldId id="361" r:id="rId52"/>
    <p:sldId id="415" r:id="rId53"/>
    <p:sldId id="308" r:id="rId54"/>
    <p:sldId id="346" r:id="rId55"/>
    <p:sldId id="416" r:id="rId56"/>
    <p:sldId id="309" r:id="rId57"/>
    <p:sldId id="310" r:id="rId58"/>
    <p:sldId id="311" r:id="rId59"/>
    <p:sldId id="312" r:id="rId60"/>
    <p:sldId id="362" r:id="rId61"/>
    <p:sldId id="417" r:id="rId62"/>
    <p:sldId id="314" r:id="rId63"/>
    <p:sldId id="418" r:id="rId64"/>
    <p:sldId id="419" r:id="rId65"/>
    <p:sldId id="420" r:id="rId66"/>
    <p:sldId id="421" r:id="rId67"/>
    <p:sldId id="422" r:id="rId68"/>
    <p:sldId id="423" r:id="rId69"/>
    <p:sldId id="424" r:id="rId70"/>
    <p:sldId id="425" r:id="rId71"/>
    <p:sldId id="426" r:id="rId72"/>
    <p:sldId id="427" r:id="rId73"/>
    <p:sldId id="428" r:id="rId74"/>
    <p:sldId id="305" r:id="rId75"/>
    <p:sldId id="456" r:id="rId76"/>
    <p:sldId id="457" r:id="rId77"/>
    <p:sldId id="459" r:id="rId78"/>
    <p:sldId id="294" r:id="rId79"/>
    <p:sldId id="460" r:id="rId80"/>
    <p:sldId id="316" r:id="rId81"/>
    <p:sldId id="317" r:id="rId82"/>
    <p:sldId id="402" r:id="rId83"/>
    <p:sldId id="338" r:id="rId84"/>
    <p:sldId id="461" r:id="rId85"/>
    <p:sldId id="462" r:id="rId86"/>
    <p:sldId id="403" r:id="rId87"/>
    <p:sldId id="472" r:id="rId88"/>
    <p:sldId id="324" r:id="rId89"/>
    <p:sldId id="480" r:id="rId90"/>
    <p:sldId id="477" r:id="rId91"/>
    <p:sldId id="481" r:id="rId92"/>
    <p:sldId id="478" r:id="rId93"/>
    <p:sldId id="479" r:id="rId94"/>
    <p:sldId id="325" r:id="rId95"/>
    <p:sldId id="464" r:id="rId96"/>
    <p:sldId id="482" r:id="rId97"/>
    <p:sldId id="483" r:id="rId98"/>
    <p:sldId id="465" r:id="rId99"/>
    <p:sldId id="466" r:id="rId100"/>
    <p:sldId id="467" r:id="rId101"/>
    <p:sldId id="468" r:id="rId102"/>
    <p:sldId id="469" r:id="rId103"/>
    <p:sldId id="463" r:id="rId104"/>
    <p:sldId id="429" r:id="rId105"/>
    <p:sldId id="430" r:id="rId106"/>
    <p:sldId id="431" r:id="rId107"/>
    <p:sldId id="432" r:id="rId108"/>
    <p:sldId id="434" r:id="rId109"/>
    <p:sldId id="435" r:id="rId110"/>
    <p:sldId id="436" r:id="rId111"/>
    <p:sldId id="437" r:id="rId112"/>
    <p:sldId id="438" r:id="rId113"/>
    <p:sldId id="439" r:id="rId114"/>
    <p:sldId id="440" r:id="rId115"/>
    <p:sldId id="441" r:id="rId116"/>
    <p:sldId id="442" r:id="rId117"/>
    <p:sldId id="443" r:id="rId118"/>
    <p:sldId id="444" r:id="rId119"/>
    <p:sldId id="445" r:id="rId120"/>
    <p:sldId id="446" r:id="rId121"/>
    <p:sldId id="447" r:id="rId122"/>
    <p:sldId id="448" r:id="rId123"/>
    <p:sldId id="449" r:id="rId124"/>
    <p:sldId id="450" r:id="rId125"/>
    <p:sldId id="451" r:id="rId126"/>
    <p:sldId id="452" r:id="rId127"/>
    <p:sldId id="453" r:id="rId128"/>
    <p:sldId id="454" r:id="rId129"/>
    <p:sldId id="455" r:id="rId130"/>
    <p:sldId id="318" r:id="rId131"/>
    <p:sldId id="369" r:id="rId132"/>
    <p:sldId id="365" r:id="rId133"/>
    <p:sldId id="470" r:id="rId134"/>
    <p:sldId id="371" r:id="rId135"/>
    <p:sldId id="372" r:id="rId136"/>
    <p:sldId id="370" r:id="rId137"/>
    <p:sldId id="374" r:id="rId138"/>
    <p:sldId id="393" r:id="rId139"/>
    <p:sldId id="375" r:id="rId140"/>
    <p:sldId id="376" r:id="rId141"/>
    <p:sldId id="377" r:id="rId142"/>
    <p:sldId id="378" r:id="rId143"/>
    <p:sldId id="380" r:id="rId144"/>
    <p:sldId id="379" r:id="rId145"/>
    <p:sldId id="381" r:id="rId146"/>
    <p:sldId id="382" r:id="rId147"/>
    <p:sldId id="384" r:id="rId148"/>
    <p:sldId id="383" r:id="rId149"/>
    <p:sldId id="390" r:id="rId150"/>
    <p:sldId id="386" r:id="rId151"/>
    <p:sldId id="387" r:id="rId152"/>
    <p:sldId id="391" r:id="rId153"/>
    <p:sldId id="392" r:id="rId154"/>
    <p:sldId id="328" r:id="rId1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934" userDrawn="1">
          <p15:clr>
            <a:srgbClr val="A4A3A4"/>
          </p15:clr>
        </p15:guide>
        <p15:guide id="2" pos="3072" userDrawn="1">
          <p15:clr>
            <a:srgbClr val="A4A3A4"/>
          </p15:clr>
        </p15:guide>
        <p15:guide id="3" orient="horz" pos="3298" userDrawn="1">
          <p15:clr>
            <a:srgbClr val="A4A3A4"/>
          </p15:clr>
        </p15:guide>
        <p15:guide id="4" orient="horz" pos="3571">
          <p15:clr>
            <a:srgbClr val="A4A3A4"/>
          </p15:clr>
        </p15:guide>
        <p15:guide id="5" orient="horz" pos="4117">
          <p15:clr>
            <a:srgbClr val="A4A3A4"/>
          </p15:clr>
        </p15:guide>
        <p15:guide id="6" pos="523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arita Mandal" initials="SM" lastIdx="6" clrIdx="0">
    <p:extLst/>
  </p:cmAuthor>
  <p:cmAuthor id="2" name="Mark Nelson" initials="MW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A2"/>
    <a:srgbClr val="0000FF"/>
    <a:srgbClr val="EC008C"/>
    <a:srgbClr val="FFD44B"/>
    <a:srgbClr val="FFF89B"/>
    <a:srgbClr val="FFFFCC"/>
    <a:srgbClr val="8D0971"/>
    <a:srgbClr val="512373"/>
    <a:srgbClr val="FFFFD1"/>
    <a:srgbClr val="FFF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4" autoAdjust="0"/>
    <p:restoredTop sz="82014" autoAdjust="0"/>
  </p:normalViewPr>
  <p:slideViewPr>
    <p:cSldViewPr snapToObjects="1">
      <p:cViewPr>
        <p:scale>
          <a:sx n="70" d="100"/>
          <a:sy n="70" d="100"/>
        </p:scale>
        <p:origin x="-1736" y="-568"/>
      </p:cViewPr>
      <p:guideLst>
        <p:guide orient="horz" pos="2979"/>
        <p:guide orient="horz" pos="4026"/>
        <p:guide orient="horz" pos="4253"/>
        <p:guide pos="741"/>
        <p:guide pos="5428"/>
      </p:guideLst>
    </p:cSldViewPr>
  </p:slideViewPr>
  <p:outlineViewPr>
    <p:cViewPr>
      <p:scale>
        <a:sx n="33" d="100"/>
        <a:sy n="33" d="100"/>
      </p:scale>
      <p:origin x="0" y="5622"/>
    </p:cViewPr>
  </p:outlineViewPr>
  <p:notesTextViewPr>
    <p:cViewPr>
      <p:scale>
        <a:sx n="100" d="100"/>
        <a:sy n="100" d="100"/>
      </p:scale>
      <p:origin x="0" y="0"/>
    </p:cViewPr>
  </p:notesTextViewPr>
  <p:sorterViewPr>
    <p:cViewPr>
      <p:scale>
        <a:sx n="100" d="100"/>
        <a:sy n="100" d="100"/>
      </p:scale>
      <p:origin x="0" y="22716"/>
    </p:cViewPr>
  </p:sorterViewPr>
  <p:notesViewPr>
    <p:cSldViewPr snapToObjects="1">
      <p:cViewPr varScale="1">
        <p:scale>
          <a:sx n="70" d="100"/>
          <a:sy n="70" d="100"/>
        </p:scale>
        <p:origin x="-3294" y="-90"/>
      </p:cViewPr>
      <p:guideLst>
        <p:guide orient="horz" pos="2880"/>
        <p:guide pos="2160"/>
      </p:guideLst>
    </p:cSldViewPr>
  </p:notesViewPr>
  <p:gridSpacing cx="72237" cy="72237"/>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notesMaster" Target="notesMasters/notesMaster1.xml"/><Relationship Id="rId157" Type="http://schemas.openxmlformats.org/officeDocument/2006/relationships/printerSettings" Target="printerSettings/printerSettings1.bin"/><Relationship Id="rId158" Type="http://schemas.openxmlformats.org/officeDocument/2006/relationships/commentAuthors" Target="commentAuthors.xml"/><Relationship Id="rId15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viewProps" Target="viewProps.xml"/><Relationship Id="rId161" Type="http://schemas.openxmlformats.org/officeDocument/2006/relationships/theme" Target="theme/theme1.xml"/><Relationship Id="rId16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9E83DAC-D1A4-4B5F-BCE4-C97B764A1B83}" type="datetimeFigureOut">
              <a:rPr lang="en-IN"/>
              <a:pPr>
                <a:defRPr/>
              </a:pPr>
              <a:t>3/26/15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CB2D331-82EA-48E0-910E-15F90698289F}" type="slidenum">
              <a:rPr lang="en-IN"/>
              <a:pPr>
                <a:defRPr/>
              </a:pPr>
              <a:t>‹#›</a:t>
            </a:fld>
            <a:endParaRPr lang="en-IN" dirty="0"/>
          </a:p>
        </p:txBody>
      </p:sp>
    </p:spTree>
    <p:extLst>
      <p:ext uri="{BB962C8B-B14F-4D97-AF65-F5344CB8AC3E}">
        <p14:creationId xmlns:p14="http://schemas.microsoft.com/office/powerpoint/2010/main" val="20330408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chapter, we focus on revenue recognition, which determines when and how much revenue appears in the income statement. </a:t>
            </a:r>
          </a:p>
          <a:p>
            <a:r>
              <a:rPr lang="en-US" sz="1200" b="0" i="0" u="none" strike="noStrike" kern="1200" baseline="0" dirty="0" smtClean="0">
                <a:solidFill>
                  <a:schemeClr val="tx1"/>
                </a:solidFill>
                <a:latin typeface="+mn-lt"/>
                <a:ea typeface="+mn-ea"/>
                <a:cs typeface="+mn-cs"/>
              </a:rPr>
              <a:t>In Part A of this chapter we discuss the general approach for recognizing revenue in three situations—at a point in time, over a period of time, and for contracts that include multiple parts that might require recognizing revenue at different times. </a:t>
            </a:r>
          </a:p>
          <a:p>
            <a:r>
              <a:rPr lang="en-US" sz="1200" b="0" i="0" u="none" strike="noStrike" kern="1200" baseline="0" dirty="0" smtClean="0">
                <a:solidFill>
                  <a:schemeClr val="tx1"/>
                </a:solidFill>
                <a:latin typeface="+mn-lt"/>
                <a:ea typeface="+mn-ea"/>
                <a:cs typeface="+mn-cs"/>
              </a:rPr>
              <a:t>In Part B we see how to deal with special issues that affect the revenue recognition process. </a:t>
            </a:r>
          </a:p>
          <a:p>
            <a:r>
              <a:rPr lang="en-US" sz="1200" b="0" i="0" u="none" strike="noStrike" kern="1200" baseline="0" dirty="0" smtClean="0">
                <a:solidFill>
                  <a:schemeClr val="tx1"/>
                </a:solidFill>
                <a:latin typeface="+mn-lt"/>
                <a:ea typeface="+mn-ea"/>
                <a:cs typeface="+mn-cs"/>
              </a:rPr>
              <a:t>In Part C we discuss how to account for revenue in long-term contracts. </a:t>
            </a:r>
          </a:p>
          <a:p>
            <a:r>
              <a:rPr lang="en-US" sz="1200" b="0" i="0" u="none" strike="noStrike" kern="1200" baseline="0" dirty="0" smtClean="0">
                <a:solidFill>
                  <a:schemeClr val="tx1"/>
                </a:solidFill>
                <a:latin typeface="+mn-lt"/>
                <a:ea typeface="+mn-ea"/>
                <a:cs typeface="+mn-cs"/>
              </a:rPr>
              <a:t>In Part D we examine common ratios used in profitability analysis. In an appendix we consider some aspects of GAAP that were eliminated by recent changes in accounting standards but that still will be used in practice until the end of 2016.</a:t>
            </a:r>
            <a:endParaRPr lang="en-US" dirty="0" smtClean="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a:t>
            </a:fld>
            <a:endParaRPr lang="en-IN" dirty="0"/>
          </a:p>
        </p:txBody>
      </p:sp>
    </p:spTree>
    <p:extLst>
      <p:ext uri="{BB962C8B-B14F-4D97-AF65-F5344CB8AC3E}">
        <p14:creationId xmlns:p14="http://schemas.microsoft.com/office/powerpoint/2010/main" val="1522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000" noProof="0" dirty="0" smtClean="0"/>
              <a:t>Companies recognize revenue over time if either: (1) the customer consumes the benefit of the seller’s work as it is performed (when a company provides cleaning services to a customer for a period of time), (2) the customer controls the asset as it is created (when a contractor builds an extension onto a customer’s existing building), or (3) the seller is creating an asset that has no alternative use to the seller, and the seller has the legal right to receive payment for progress to date (when a company manufactures fighter jets for the U.S. Air Force).</a:t>
            </a:r>
          </a:p>
          <a:p>
            <a:pPr>
              <a:spcBef>
                <a:spcPct val="0"/>
              </a:spcBef>
            </a:pPr>
            <a:endParaRPr lang="en-US" sz="1000" noProof="0" dirty="0" smtClean="0"/>
          </a:p>
          <a:p>
            <a:pPr>
              <a:spcBef>
                <a:spcPct val="0"/>
              </a:spcBef>
            </a:pPr>
            <a:r>
              <a:rPr lang="en-US" sz="1000" noProof="0" dirty="0" smtClean="0"/>
              <a:t>If a company can’t recognize revenue over time, it</a:t>
            </a:r>
            <a:r>
              <a:rPr lang="en-US" sz="1000" baseline="0" noProof="0" dirty="0" smtClean="0"/>
              <a:t> delays revenue recognition until the point in time that transfer has completely occurred.</a:t>
            </a:r>
            <a:endParaRPr lang="en-US" sz="1000" noProof="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15A464-B7DE-47B1-8E9C-7EC3C7FD373F}" type="slidenum">
              <a:rPr lang="en-IN">
                <a:cs typeface="Arial" charset="0"/>
              </a:rPr>
              <a:pPr fontAlgn="base">
                <a:spcBef>
                  <a:spcPct val="0"/>
                </a:spcBef>
                <a:spcAft>
                  <a:spcPct val="0"/>
                </a:spcAft>
              </a:pPr>
              <a:t>10</a:t>
            </a:fld>
            <a:endParaRPr lang="en-IN" dirty="0">
              <a:cs typeface="Arial" charset="0"/>
            </a:endParaRPr>
          </a:p>
        </p:txBody>
      </p:sp>
    </p:spTree>
    <p:extLst>
      <p:ext uri="{BB962C8B-B14F-4D97-AF65-F5344CB8AC3E}">
        <p14:creationId xmlns:p14="http://schemas.microsoft.com/office/powerpoint/2010/main" val="24678193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Let’s start by considering how overall losses on a contract are recognized when revenue is recognized over time. Each year we calculate the revenue to be recognized in the normal fashion, multiplying total revenue to be recognized by the percentage of completion.  In situations where a loss is expected on the entire project, we have to back out any gross profit recognized in prior periods and also recognize the overall loss.  Then we can back into the cost of construction by adding the amount of the loss recognized to the amount of revenue recognized. For example, in 2017 Harding has to back out gross profit of $500,000 recognized in 2016 and add to that amount the $100,000 overall loss it thinks will occur on the contract, so the total gross loss to recognize in 2017 is $600,000.  Revenue recognized of $706,000 is added to the gross loss of $600,000 to arrive at the cost of construction of $1,306,000. </a:t>
            </a:r>
          </a:p>
          <a:p>
            <a:endParaRPr lang="en-US" sz="1200" b="0" i="0" u="none" strike="noStrike" kern="1200" baseline="0" dirty="0" smtClean="0">
              <a:solidFill>
                <a:schemeClr val="tx1"/>
              </a:solidFill>
              <a:latin typeface="+mn-lt"/>
              <a:ea typeface="+mn-ea"/>
              <a:cs typeface="+mn-cs"/>
            </a:endParaRPr>
          </a:p>
          <a:p>
            <a:r>
              <a:rPr lang="en-US" sz="1200" dirty="0" smtClean="0"/>
              <a:t>Illustration 5-24G</a:t>
            </a:r>
            <a:endParaRPr lang="en-US" dirty="0" smtClean="0"/>
          </a:p>
          <a:p>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100</a:t>
            </a:fld>
            <a:endParaRPr lang="en-IN" dirty="0"/>
          </a:p>
        </p:txBody>
      </p:sp>
    </p:spTree>
    <p:extLst>
      <p:ext uri="{BB962C8B-B14F-4D97-AF65-F5344CB8AC3E}">
        <p14:creationId xmlns:p14="http://schemas.microsoft.com/office/powerpoint/2010/main" val="19203732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For 2018, the percentage of completion will be 100%, so the total revenue recognized to date should be $5,000,000. The revenue recognized until 2017 amounts to $2,706,000. Therefore, amount of revenue to be recognized in 2018 is calculated to be $2,294,000. Since an additional loss of $100,000 is incurred, we arrive at the cost of construction of $2,394,000. </a:t>
            </a:r>
          </a:p>
          <a:p>
            <a:endParaRPr lang="en-US" sz="1200" b="0" i="0" u="none" strike="noStrike" kern="1200" baseline="0" dirty="0" smtClean="0">
              <a:solidFill>
                <a:schemeClr val="tx1"/>
              </a:solidFill>
              <a:latin typeface="+mn-lt"/>
              <a:ea typeface="+mn-ea"/>
              <a:cs typeface="+mn-cs"/>
            </a:endParaRPr>
          </a:p>
          <a:p>
            <a:r>
              <a:rPr lang="en-US" sz="1200" dirty="0" smtClean="0"/>
              <a:t>Illustration 5-24G</a:t>
            </a:r>
            <a:endParaRPr lang="en-US" dirty="0" smtClean="0"/>
          </a:p>
          <a:p>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101</a:t>
            </a:fld>
            <a:endParaRPr lang="en-IN" dirty="0"/>
          </a:p>
        </p:txBody>
      </p:sp>
    </p:spTree>
    <p:extLst>
      <p:ext uri="{BB962C8B-B14F-4D97-AF65-F5344CB8AC3E}">
        <p14:creationId xmlns:p14="http://schemas.microsoft.com/office/powerpoint/2010/main" val="19203732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The losses are recorded by crediting the CIP account for the loss amount, that is, $600,000 in 2017 and $100,000 in 2018.</a:t>
            </a:r>
          </a:p>
          <a:p>
            <a:endParaRPr lang="en-US" sz="1200" b="0" i="0" u="none" strike="noStrike" kern="1200" baseline="0" dirty="0" smtClean="0">
              <a:solidFill>
                <a:schemeClr val="tx1"/>
              </a:solidFill>
              <a:latin typeface="+mn-lt"/>
              <a:ea typeface="+mn-ea"/>
              <a:cs typeface="+mn-cs"/>
            </a:endParaRPr>
          </a:p>
          <a:p>
            <a:r>
              <a:rPr lang="en-US" sz="1200" dirty="0" smtClean="0"/>
              <a:t>Illustration 5-24G</a:t>
            </a:r>
            <a:endParaRPr lang="en-US" dirty="0" smtClean="0"/>
          </a:p>
          <a:p>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102</a:t>
            </a:fld>
            <a:endParaRPr lang="en-IN" dirty="0"/>
          </a:p>
        </p:txBody>
      </p:sp>
    </p:spTree>
    <p:extLst>
      <p:ext uri="{BB962C8B-B14F-4D97-AF65-F5344CB8AC3E}">
        <p14:creationId xmlns:p14="http://schemas.microsoft.com/office/powerpoint/2010/main" val="19203732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When the contract does not qualify for recognizing revenue over time, revenue recognition is delayed until project completion.  However, if an overall loss is anticipated for the contract, that loss must be recognized in the first period it is anticipated.  In our example:</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In 2016, nothing is recognized because no overall loss is anticipated.</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In 2017, loss on long-term contracts, which is an income statement account, is recognized for $100,000, and CIP is reduced by crediting it for $100,000. </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In 2018, the income statement will report revenue of $5,000,000 and cost of construction of $5,100,000, combining for an additional loss of $100,000.</a:t>
            </a:r>
          </a:p>
          <a:p>
            <a:endParaRPr lang="en-IN" altLang="en-US" sz="1200" b="0" i="0" u="none" strike="noStrike" kern="1200" baseline="0" dirty="0" smtClean="0">
              <a:solidFill>
                <a:schemeClr val="tx1"/>
              </a:solidFill>
              <a:latin typeface="+mn-lt"/>
              <a:ea typeface="+mn-ea"/>
              <a:cs typeface="+mn-cs"/>
            </a:endParaRPr>
          </a:p>
          <a:p>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103</a:t>
            </a:fld>
            <a:endParaRPr lang="en-IN" dirty="0"/>
          </a:p>
        </p:txBody>
      </p:sp>
    </p:spTree>
    <p:extLst>
      <p:ext uri="{BB962C8B-B14F-4D97-AF65-F5344CB8AC3E}">
        <p14:creationId xmlns:p14="http://schemas.microsoft.com/office/powerpoint/2010/main" val="19203732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 use ratios every day.  Batting averages indicate how well our favorite baseball players are performing.  We evaluate basketball players by field goal percentage and rebounds per game.  Speedometers measure the speed of our cars in terms of miles per hour.  We compare grocery costs on the basis of price per pound or ounce.  In each of these cases, the ratio is more meaningful than a single number by itself.  Do 45 hits indicate satisfactory performance?  It depends on the number of at-bats.  Is $2 a good price for cheese?  It depends on how many ounces the $2 buys.  Ratios make these measurements meaningful.</a:t>
            </a:r>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104</a:t>
            </a:fld>
            <a:endParaRPr lang="en-IN" dirty="0"/>
          </a:p>
        </p:txBody>
      </p:sp>
    </p:spTree>
    <p:extLst>
      <p:ext uri="{BB962C8B-B14F-4D97-AF65-F5344CB8AC3E}">
        <p14:creationId xmlns:p14="http://schemas.microsoft.com/office/powerpoint/2010/main" val="39101830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107</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109</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110</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112</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115</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800" dirty="0" smtClean="0"/>
              <a:t>For example, assume </a:t>
            </a:r>
            <a:r>
              <a:rPr lang="en-IN" sz="1000" dirty="0" smtClean="0"/>
              <a:t>TrueTech sells one-year subscriptions to the Tri-Net multiuser platform of Internet-based games. TrueTech sells 1,000 subscriptions for $60 each on January 1, 2016, and the subscriptions commence immediately. TrueTech has a single performance obligation—to provide a service to subscribers by allowing them access to the gaming platform for one year. Note that Tri-Net users consume the benefits of access to the service over a period of one year, so this contract qualifies for revenue recognition over time under the first criterion stated earlier. </a:t>
            </a:r>
          </a:p>
          <a:p>
            <a:pPr>
              <a:spcBef>
                <a:spcPct val="0"/>
              </a:spcBef>
            </a:pPr>
            <a:endParaRPr lang="en-IN" sz="10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000" noProof="0" dirty="0" smtClean="0"/>
              <a:t>On January 1, TrueTech recognizes a deferred revenue liability for $60,000 associated with receiving cash prior to satisfying its performance obligation.</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noProof="0" dirty="0" smtClean="0"/>
          </a:p>
          <a:p>
            <a:pPr>
              <a:spcBef>
                <a:spcPct val="0"/>
              </a:spcBef>
            </a:pPr>
            <a:r>
              <a:rPr lang="en-IN" sz="800" dirty="0" smtClean="0"/>
              <a:t>Illustration 5-6</a:t>
            </a:r>
          </a:p>
          <a:p>
            <a:pPr>
              <a:spcBef>
                <a:spcPct val="0"/>
              </a:spcBef>
            </a:pPr>
            <a:endParaRPr lang="en-IN" sz="80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sz="800" noProof="0"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6F969F-7610-4A3D-AEDB-69CAAD8C7EDB}" type="slidenum">
              <a:rPr lang="en-IN">
                <a:cs typeface="Arial" charset="0"/>
              </a:rPr>
              <a:pPr fontAlgn="base">
                <a:spcBef>
                  <a:spcPct val="0"/>
                </a:spcBef>
                <a:spcAft>
                  <a:spcPct val="0"/>
                </a:spcAft>
              </a:pPr>
              <a:t>11</a:t>
            </a:fld>
            <a:endParaRPr lang="en-IN" dirty="0">
              <a:cs typeface="Arial" charset="0"/>
            </a:endParaRPr>
          </a:p>
        </p:txBody>
      </p:sp>
    </p:spTree>
    <p:extLst>
      <p:ext uri="{BB962C8B-B14F-4D97-AF65-F5344CB8AC3E}">
        <p14:creationId xmlns:p14="http://schemas.microsoft.com/office/powerpoint/2010/main" val="35505349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117</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119</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120</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6382F92-3568-4BAB-9EDF-0141AD81C46A}" type="slidenum">
              <a:rPr lang="en-US" altLang="en-US" smtClean="0">
                <a:latin typeface="Times New Roman" pitchFamily="18" charset="0"/>
              </a:rPr>
              <a:pPr/>
              <a:t>121</a:t>
            </a:fld>
            <a:endParaRPr lang="en-US" altLang="en-US" dirty="0" smtClean="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122</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6AA32A4-6C5C-4D77-8E91-F331C16EDDC9}" type="slidenum">
              <a:rPr lang="en-US" altLang="en-US" smtClean="0">
                <a:latin typeface="Times New Roman" pitchFamily="18" charset="0"/>
              </a:rPr>
              <a:pPr/>
              <a:t>123</a:t>
            </a:fld>
            <a:endParaRPr lang="en-US" altLang="en-US" dirty="0" smtClean="0">
              <a:latin typeface="Times New Roman"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124</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5BB905-FF69-4294-9AAF-E5498BA450BE}" type="slidenum">
              <a:rPr lang="en-US" altLang="en-US" smtClean="0">
                <a:latin typeface="Times New Roman" pitchFamily="18" charset="0"/>
              </a:rPr>
              <a:pPr/>
              <a:t>125</a:t>
            </a:fld>
            <a:endParaRPr lang="en-US" altLang="en-US" dirty="0" smtClean="0">
              <a:latin typeface="Times New Roman" pitchFamily="18"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126</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6382F92-3568-4BAB-9EDF-0141AD81C46A}" type="slidenum">
              <a:rPr lang="en-US" altLang="en-US" smtClean="0">
                <a:latin typeface="Times New Roman" pitchFamily="18" charset="0"/>
              </a:rPr>
              <a:pPr/>
              <a:t>127</a:t>
            </a:fld>
            <a:endParaRPr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b="0" i="0" u="none" strike="noStrike" kern="1200" baseline="0" dirty="0" smtClean="0">
                <a:solidFill>
                  <a:schemeClr val="tx1"/>
                </a:solidFill>
                <a:latin typeface="+mn-lt"/>
                <a:ea typeface="+mn-ea"/>
                <a:cs typeface="+mn-cs"/>
              </a:rPr>
              <a:t>Tri-Net subscribers receive benefits each day they have access to the Tri-Net network, so TrueTech uses “proportion of time” as its measure of progress toward completion. At the end of each of the 12 months, TrueTech recognizes subscription revenue of </a:t>
            </a:r>
            <a:r>
              <a:rPr lang="en-IN" sz="1000" b="0" i="0" u="none" strike="noStrike" kern="1200" baseline="0" dirty="0" smtClean="0">
                <a:solidFill>
                  <a:schemeClr val="tx1"/>
                </a:solidFill>
                <a:latin typeface="+mn-lt"/>
                <a:ea typeface="+mn-ea"/>
                <a:cs typeface="+mn-cs"/>
              </a:rPr>
              <a:t>$5,000. Consequently, after </a:t>
            </a:r>
            <a:r>
              <a:rPr lang="en-IN" sz="1200" b="0" i="0" u="none" strike="noStrike" kern="1200" baseline="0" dirty="0" smtClean="0">
                <a:solidFill>
                  <a:schemeClr val="tx1"/>
                </a:solidFill>
                <a:latin typeface="+mn-lt"/>
                <a:ea typeface="+mn-ea"/>
                <a:cs typeface="+mn-cs"/>
              </a:rPr>
              <a:t>12 months, TrueTech will have recognized the entire $60,000 of Tri-Net subscription revenue, and the deferred revenue liability will be reduced to zero.</a:t>
            </a:r>
          </a:p>
          <a:p>
            <a:endParaRPr lang="en-IN" sz="1200" b="0" i="0" u="none" strike="noStrike" kern="1200" baseline="0" noProof="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IN" sz="1000" dirty="0" smtClean="0"/>
              <a:t>Illustration 5-6</a:t>
            </a:r>
          </a:p>
          <a:p>
            <a:endParaRPr lang="en-US" sz="1000" noProof="0"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A56E7E-1930-4A5B-BDCD-DA4770FB9703}" type="slidenum">
              <a:rPr lang="en-IN">
                <a:cs typeface="Arial" charset="0"/>
              </a:rPr>
              <a:pPr fontAlgn="base">
                <a:spcBef>
                  <a:spcPct val="0"/>
                </a:spcBef>
                <a:spcAft>
                  <a:spcPct val="0"/>
                </a:spcAft>
              </a:pPr>
              <a:t>12</a:t>
            </a:fld>
            <a:endParaRPr lang="en-IN" dirty="0">
              <a:cs typeface="Arial" charset="0"/>
            </a:endParaRPr>
          </a:p>
        </p:txBody>
      </p:sp>
    </p:spTree>
    <p:extLst>
      <p:ext uri="{BB962C8B-B14F-4D97-AF65-F5344CB8AC3E}">
        <p14:creationId xmlns:p14="http://schemas.microsoft.com/office/powerpoint/2010/main" val="31577224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DuPont </a:t>
            </a:r>
            <a:r>
              <a:rPr lang="en-US" baseline="0" dirty="0" smtClean="0"/>
              <a:t>framework relates profit margin, asset turnover and the equity multiplier to consider determinants of a company’s performance. </a:t>
            </a:r>
          </a:p>
          <a:p>
            <a:pPr marL="171450" indent="-171450">
              <a:spcBef>
                <a:spcPct val="0"/>
              </a:spcBef>
              <a:buFont typeface="Arial" panose="020B0604020202020204" pitchFamily="34" charset="0"/>
              <a:buChar char="•"/>
            </a:pPr>
            <a:r>
              <a:rPr lang="en-IN" baseline="0" dirty="0" smtClean="0"/>
              <a:t>Profitability is measured by the profit margin. We know that a higher profit margin indicates that the company is generating more profit from each dollar of sales made. </a:t>
            </a:r>
          </a:p>
          <a:p>
            <a:pPr marL="171450" indent="-171450">
              <a:spcBef>
                <a:spcPct val="0"/>
              </a:spcBef>
              <a:buFont typeface="Arial" panose="020B0604020202020204" pitchFamily="34" charset="0"/>
              <a:buChar char="•"/>
            </a:pPr>
            <a:r>
              <a:rPr lang="en-IN" baseline="0" dirty="0" smtClean="0"/>
              <a:t>Next is activity, measured by asset turnover.  The higher the asset turnover, the better the company is using its assets to generate more sales from each dollar of assets invested. </a:t>
            </a:r>
          </a:p>
          <a:p>
            <a:pPr marL="171450" indent="-171450">
              <a:spcBef>
                <a:spcPct val="0"/>
              </a:spcBef>
              <a:buFont typeface="Arial" panose="020B0604020202020204" pitchFamily="34" charset="0"/>
              <a:buChar char="•"/>
            </a:pPr>
            <a:r>
              <a:rPr lang="en-IN" baseline="0" dirty="0" smtClean="0"/>
              <a:t>The third aspect is financial leverage. It is measured by the equity multiplier, that is, average total assets divided by average total equity. The higher the equity multiplier, the more the company is using debt to fund its assets.</a:t>
            </a:r>
          </a:p>
          <a:p>
            <a:pPr>
              <a:spcBef>
                <a:spcPct val="0"/>
              </a:spcBef>
            </a:pPr>
            <a:r>
              <a:rPr lang="en-US" baseline="0" dirty="0" smtClean="0"/>
              <a:t>You can see that ROE is calculated by multiplying profit margin, asset turnover and the equity multiplier.  Total sales and total assets cancel, leaving net income divided by total equity.  You also can see that profit margin times asset turnover yields return on assets.</a:t>
            </a:r>
          </a:p>
          <a:p>
            <a:pPr>
              <a:spcBef>
                <a:spcPct val="0"/>
              </a:spcBef>
            </a:pPr>
            <a:r>
              <a:rPr lang="en-US" baseline="0" dirty="0" smtClean="0"/>
              <a:t> </a:t>
            </a:r>
          </a:p>
          <a:p>
            <a:r>
              <a:rPr lang="en-US" baseline="0" dirty="0" smtClean="0"/>
              <a:t>The DuPont framework highlights tradeoffs.  Cutting expenses might increase profit margin, but eventually could hurt sales and so reduce asset turnover.  If the equity multiplier </a:t>
            </a:r>
            <a:r>
              <a:rPr lang="en-IN" sz="1200" b="0" i="0" u="none" strike="noStrike" kern="1200" baseline="0" dirty="0" smtClean="0">
                <a:solidFill>
                  <a:schemeClr val="tx1"/>
                </a:solidFill>
                <a:latin typeface="+mn-lt"/>
                <a:ea typeface="+mn-ea"/>
                <a:cs typeface="+mn-cs"/>
              </a:rPr>
              <a:t>is too high, creditors become concerned about the potential for default on the company’s debt and require higher interest rates. Because interest is recognized as an expense, net income is reduced, so at some point the benefits of a higher equity multiplier are offset by a lower profit margin. Therefore, companies must manage the combination of profitability, activity, and leverage in order to get high return for equity holders.</a:t>
            </a:r>
            <a:endParaRPr lang="en-US" dirty="0"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1905B0-AB57-4DB8-AE2E-11CA06581697}" type="slidenum">
              <a:rPr lang="en-IN">
                <a:cs typeface="Arial" charset="0"/>
              </a:rPr>
              <a:pPr fontAlgn="base">
                <a:spcBef>
                  <a:spcPct val="0"/>
                </a:spcBef>
                <a:spcAft>
                  <a:spcPct val="0"/>
                </a:spcAft>
              </a:pPr>
              <a:t>128</a:t>
            </a:fld>
            <a:endParaRPr lang="en-IN" dirty="0">
              <a:cs typeface="Arial" charset="0"/>
            </a:endParaRPr>
          </a:p>
        </p:txBody>
      </p:sp>
    </p:spTree>
    <p:extLst>
      <p:ext uri="{BB962C8B-B14F-4D97-AF65-F5344CB8AC3E}">
        <p14:creationId xmlns:p14="http://schemas.microsoft.com/office/powerpoint/2010/main" val="7754968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129</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dirty="0" smtClean="0"/>
              <a:t>Now let’s summarize the ratios that are used in profitability analysis. </a:t>
            </a:r>
          </a:p>
          <a:p>
            <a:pPr marL="171450" indent="-171450">
              <a:spcBef>
                <a:spcPct val="0"/>
              </a:spcBef>
              <a:buFont typeface="Arial" panose="020B0604020202020204" pitchFamily="34" charset="0"/>
              <a:buChar char="•"/>
            </a:pPr>
            <a:r>
              <a:rPr lang="en-US" dirty="0" smtClean="0"/>
              <a:t>Some ratios evaluate a company’s effectiveness in managing assets and are known as activity ratios. The higher these ratios, the greater the number of times an asset turns over, indicating that the organization is more effectively using its assets. </a:t>
            </a:r>
          </a:p>
          <a:p>
            <a:pPr marL="628650" lvl="1" indent="-171450">
              <a:spcBef>
                <a:spcPct val="0"/>
              </a:spcBef>
              <a:buFont typeface="Arial" panose="020B0604020202020204" pitchFamily="34" charset="0"/>
              <a:buChar char="•"/>
            </a:pPr>
            <a:r>
              <a:rPr lang="en-US" dirty="0" smtClean="0"/>
              <a:t>The asset turnover ratio is calculated as net sales divided by average total assets, where average assets is determined by adding beginning and ending total assets and dividing by two. This ratio measures a company’s efficiency in using assets to generate revenue. </a:t>
            </a:r>
          </a:p>
          <a:p>
            <a:pPr marL="628650" lvl="1" indent="-171450">
              <a:spcBef>
                <a:spcPct val="0"/>
              </a:spcBef>
              <a:buFont typeface="Arial" panose="020B0604020202020204" pitchFamily="34" charset="0"/>
              <a:buChar char="•"/>
            </a:pPr>
            <a:r>
              <a:rPr lang="en-US" dirty="0" smtClean="0"/>
              <a:t>The receivables turnover ratio is calculated by dividing a period’s net credit sales by the average net accounts receivable, where average accounts receivable is determined by adding beginning and ending net accounts receivable i.e., gross accounts receivable less allowance for uncollectible accounts, and dividing this net amount by two. This ratio indicates how quickly a company is capable of collecting its accounts receivable. The higher the ratio, the shorter the average time between credit sales and cash collection. </a:t>
            </a:r>
          </a:p>
          <a:p>
            <a:pPr marL="1085850" lvl="2" indent="-171450">
              <a:spcBef>
                <a:spcPct val="0"/>
              </a:spcBef>
              <a:buFont typeface="Arial" panose="020B0604020202020204" pitchFamily="34" charset="0"/>
              <a:buChar char="•"/>
            </a:pPr>
            <a:r>
              <a:rPr lang="en-US" dirty="0" smtClean="0"/>
              <a:t>We can also calculate the average collection period. This measure is computed by dividing 365 days by the receivables turnover ratio and it indicates the average age of accounts receivable.</a:t>
            </a:r>
          </a:p>
          <a:p>
            <a:pPr marL="628650" lvl="1" indent="-171450">
              <a:spcBef>
                <a:spcPct val="0"/>
              </a:spcBef>
              <a:buFont typeface="Arial" panose="020B0604020202020204" pitchFamily="34" charset="0"/>
              <a:buChar char="•"/>
            </a:pPr>
            <a:r>
              <a:rPr lang="en-US" dirty="0" smtClean="0"/>
              <a:t>Now let’s consider a ratio that is significant in merchandise businesses -- the inventory turnover ratio. The ratio shows the number of times the average inventory balance is sold during a reporting period. It indicates how quickly inventory is sold. The ratio is computed by dividing the period’s cost of goods sold by the average inventory balance. The denominator, average inventory, is determined by adding beginning and ending inventory and dividing by two. </a:t>
            </a:r>
          </a:p>
          <a:p>
            <a:pPr marL="1085850" lvl="2" indent="-171450">
              <a:spcBef>
                <a:spcPct val="0"/>
              </a:spcBef>
              <a:buFont typeface="Arial" panose="020B0604020202020204" pitchFamily="34" charset="0"/>
              <a:buChar char="•"/>
            </a:pPr>
            <a:r>
              <a:rPr lang="en-US" dirty="0" smtClean="0"/>
              <a:t>We also can calculate the average days in inventory.</a:t>
            </a:r>
            <a:r>
              <a:rPr lang="en-US" baseline="0" dirty="0" smtClean="0"/>
              <a:t> </a:t>
            </a:r>
            <a:r>
              <a:rPr lang="en-US" dirty="0" smtClean="0"/>
              <a:t>This measure indicates the number of days it normally takes to sell inventory. It is calculated by dividing 365 by inventory turnover ratio.</a:t>
            </a:r>
          </a:p>
          <a:p>
            <a:pPr marL="171450" indent="-171450">
              <a:spcBef>
                <a:spcPct val="0"/>
              </a:spcBef>
              <a:buFont typeface="Arial" panose="020B0604020202020204" pitchFamily="34" charset="0"/>
              <a:buChar char="•"/>
            </a:pPr>
            <a:r>
              <a:rPr lang="en-US" dirty="0" smtClean="0"/>
              <a:t>Now, let’s learn about profitability ratios. These ratios assist in evaluating various aspects of a company’s profit-making activities. There are three ratios under this category.</a:t>
            </a:r>
          </a:p>
          <a:p>
            <a:pPr marL="628650" lvl="1" indent="-171450">
              <a:spcBef>
                <a:spcPct val="0"/>
              </a:spcBef>
              <a:buFont typeface="Arial" panose="020B0604020202020204" pitchFamily="34" charset="0"/>
              <a:buChar char="•"/>
            </a:pPr>
            <a:r>
              <a:rPr lang="en-US" dirty="0" smtClean="0"/>
              <a:t>Profit margin on sales. This ratio is calculated by dividing net income by net sales. Since net income is total sales minus expenses, this ratio is a measure of the company’s ability to withstand either higher expenses or lower revenues.</a:t>
            </a:r>
          </a:p>
          <a:p>
            <a:pPr marL="628650" lvl="1" indent="-171450">
              <a:buFont typeface="Arial" panose="020B0604020202020204" pitchFamily="34" charset="0"/>
              <a:buChar char="•"/>
            </a:pPr>
            <a:r>
              <a:rPr lang="en-IN" dirty="0" smtClean="0"/>
              <a:t>The return on assets, commonly</a:t>
            </a:r>
            <a:r>
              <a:rPr lang="en-IN" baseline="0" dirty="0" smtClean="0"/>
              <a:t> referred to as</a:t>
            </a:r>
            <a:r>
              <a:rPr lang="en-IN" dirty="0" smtClean="0"/>
              <a:t> ROA, ratio expresses income as a</a:t>
            </a:r>
            <a:r>
              <a:rPr lang="en-IN" baseline="0" dirty="0" smtClean="0"/>
              <a:t> </a:t>
            </a:r>
            <a:r>
              <a:rPr lang="en-IN" dirty="0" smtClean="0"/>
              <a:t>percentage of the average total assets available to generate that income. It</a:t>
            </a:r>
            <a:r>
              <a:rPr lang="en-IN" baseline="0" dirty="0" smtClean="0"/>
              <a:t> is basically </a:t>
            </a:r>
            <a:r>
              <a:rPr lang="en-IN" sz="1200" b="0" i="0" u="none" strike="noStrike" kern="1200" baseline="0" dirty="0" smtClean="0">
                <a:solidFill>
                  <a:schemeClr val="tx1"/>
                </a:solidFill>
                <a:latin typeface="+mn-lt"/>
                <a:ea typeface="+mn-ea"/>
                <a:cs typeface="+mn-cs"/>
              </a:rPr>
              <a:t>calculated as the product of profit margin and asset turnover ratio. You can see that this multiplication cancels out net sales and leaves us with the end calculation of net income by average total assets.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Return on shareholders’ equity </a:t>
            </a:r>
            <a:r>
              <a:rPr lang="en-IN" sz="1200" b="0" i="0" u="none" strike="noStrike" kern="1200" baseline="0" dirty="0" smtClean="0">
                <a:solidFill>
                  <a:schemeClr val="tx1"/>
                </a:solidFill>
                <a:latin typeface="+mn-lt"/>
                <a:ea typeface="+mn-ea"/>
                <a:cs typeface="+mn-cs"/>
              </a:rPr>
              <a:t>provides shareholders with a measure of profit that management can generate from the resources that shareholders provide. It is calculated by dividing net income by average shareholders’ equity.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equity multiplier which determines the leverage applied is calculated as the average total assets divided by the average total equity. The higher the equity multiplier implies that the company is financing its assets more so with debt than with equity.</a:t>
            </a:r>
            <a:endParaRPr lang="en-US" dirty="0"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1905B0-AB57-4DB8-AE2E-11CA06581697}" type="slidenum">
              <a:rPr lang="en-IN">
                <a:cs typeface="Arial" charset="0"/>
              </a:rPr>
              <a:pPr fontAlgn="base">
                <a:spcBef>
                  <a:spcPct val="0"/>
                </a:spcBef>
                <a:spcAft>
                  <a:spcPct val="0"/>
                </a:spcAft>
              </a:pPr>
              <a:t>130</a:t>
            </a:fld>
            <a:endParaRPr lang="en-IN" dirty="0">
              <a:cs typeface="Arial" charset="0"/>
            </a:endParaRPr>
          </a:p>
        </p:txBody>
      </p:sp>
    </p:spTree>
    <p:extLst>
      <p:ext uri="{BB962C8B-B14F-4D97-AF65-F5344CB8AC3E}">
        <p14:creationId xmlns:p14="http://schemas.microsoft.com/office/powerpoint/2010/main" val="611833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revenue recognition approach that we have understood until now is based on ASU No. 2014-09. This accounting standard update is effective for companies issuing reports under U.S.GAAP for periods beginning after December 15, 2016, whereas for companies issuing reports under IFRS for periods beginning January 1, 2017. This appendix discusses GAAP that is eliminated by the ASU but that has been followed until now.</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131</a:t>
            </a:fld>
            <a:endParaRPr lang="en-IN" dirty="0"/>
          </a:p>
        </p:txBody>
      </p:sp>
    </p:spTree>
    <p:extLst>
      <p:ext uri="{BB962C8B-B14F-4D97-AF65-F5344CB8AC3E}">
        <p14:creationId xmlns:p14="http://schemas.microsoft.com/office/powerpoint/2010/main" val="38253610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ASU No. 2014-09 replaced over 200 specific items of revenue recognition guidance. The exhibit shown in this slide and the slide that follows summarize some important changes in GAAP that occurred.</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5–A1 (Appendix)</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132</a:t>
            </a:fld>
            <a:endParaRPr lang="en-IN" dirty="0"/>
          </a:p>
        </p:txBody>
      </p:sp>
    </p:spTree>
    <p:extLst>
      <p:ext uri="{BB962C8B-B14F-4D97-AF65-F5344CB8AC3E}">
        <p14:creationId xmlns:p14="http://schemas.microsoft.com/office/powerpoint/2010/main" val="123627639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5–A1 (Appendix)</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133</a:t>
            </a:fld>
            <a:endParaRPr lang="en-IN" dirty="0"/>
          </a:p>
        </p:txBody>
      </p:sp>
    </p:spTree>
    <p:extLst>
      <p:ext uri="{BB962C8B-B14F-4D97-AF65-F5344CB8AC3E}">
        <p14:creationId xmlns:p14="http://schemas.microsoft.com/office/powerpoint/2010/main" val="273914939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0" i="0" u="none" strike="noStrike" kern="1200" baseline="0" dirty="0" smtClean="0">
                <a:solidFill>
                  <a:schemeClr val="tx1"/>
                </a:solidFill>
                <a:latin typeface="+mn-lt"/>
                <a:ea typeface="+mn-ea"/>
                <a:cs typeface="+mn-cs"/>
              </a:rPr>
              <a:t>Previous GAAP based revenue recognition on the </a:t>
            </a:r>
            <a:r>
              <a:rPr lang="en-US" dirty="0" smtClean="0"/>
              <a:t>“realization principle,” which required that we recognize revenue when </a:t>
            </a:r>
            <a:r>
              <a:rPr lang="en-US" b="1" dirty="0" smtClean="0"/>
              <a:t>both</a:t>
            </a:r>
            <a:r>
              <a:rPr lang="en-US" dirty="0" smtClean="0"/>
              <a:t> </a:t>
            </a:r>
          </a:p>
          <a:p>
            <a:pPr marL="228600" indent="-228600">
              <a:spcBef>
                <a:spcPct val="0"/>
              </a:spcBef>
              <a:buFont typeface="+mj-lt"/>
              <a:buAutoNum type="arabicPeriod"/>
            </a:pPr>
            <a:r>
              <a:rPr lang="en-US" dirty="0" smtClean="0"/>
              <a:t>the earnings process is virtually complete, and </a:t>
            </a:r>
          </a:p>
          <a:p>
            <a:pPr marL="228600" indent="-228600">
              <a:spcBef>
                <a:spcPct val="0"/>
              </a:spcBef>
              <a:buFont typeface="+mj-lt"/>
              <a:buAutoNum type="arabicPeriod"/>
            </a:pPr>
            <a:r>
              <a:rPr lang="en-US" dirty="0" smtClean="0"/>
              <a:t>there is reasonable certainty as to the collectibility of the assets to be received. </a:t>
            </a:r>
          </a:p>
          <a:p>
            <a:pPr>
              <a:spcBef>
                <a:spcPct val="0"/>
              </a:spcBef>
            </a:pPr>
            <a:endParaRPr lang="en-US" dirty="0" smtClean="0"/>
          </a:p>
          <a:p>
            <a:pPr>
              <a:spcBef>
                <a:spcPct val="0"/>
              </a:spcBef>
            </a:pPr>
            <a:r>
              <a:rPr lang="en-US" altLang="en-US" dirty="0" smtClean="0">
                <a:ea typeface="ＭＳ Ｐゴシック" pitchFamily="34" charset="-128"/>
              </a:rPr>
              <a:t>Note that the</a:t>
            </a:r>
            <a:r>
              <a:rPr lang="en-US" altLang="en-US" baseline="0" dirty="0" smtClean="0">
                <a:ea typeface="ＭＳ Ｐゴシック" pitchFamily="34" charset="-128"/>
              </a:rPr>
              <a:t> realization principle differs from ASU 2014-9’s core revenue recognition principle, but the ASU as operationalized retains some of the flavor of the realization principle.  The ASU focuses on satisfying performance obligations (which has some similarity to completing the earnings process) and requires collectibility of receivables to be probable before revenue can be recognized (which is less stringent but similar to requiring reasonable certainty of collectibility).</a:t>
            </a:r>
            <a:endParaRPr lang="en-US" dirty="0" smtClean="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134</a:t>
            </a:fld>
            <a:endParaRPr lang="en-IN" dirty="0"/>
          </a:p>
        </p:txBody>
      </p:sp>
    </p:spTree>
    <p:extLst>
      <p:ext uri="{BB962C8B-B14F-4D97-AF65-F5344CB8AC3E}">
        <p14:creationId xmlns:p14="http://schemas.microsoft.com/office/powerpoint/2010/main" val="29146242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Customers sometimes are allowed to pay for purchases on an installment basis with relatively small down payments and long payment periods. These payment characteristics, combined with the general speculative nature of many of these transactions, may translate into extreme uncertainty concerning the collectibility of the installment receivable.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such a situation, GAAP previously required the use of one of two accounting techniques, the installment sales method or the cost recovery method.</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135</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installment sales method recognizes revenue and costs only when cash payments are received. Each payment is assumed to be composed of two components: (1) a partial recovery of the cost of the item sold, and (2) a gross profit component. These components are determined by the gross profit percentage applicable to the sale, which is calculated as gross profit divided by sales.</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136</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our illustration, Belmont Corporation made a gross profit of $240,000 on the sale of land, which is calculated as the sales price of $800,000 less land cost of $560,000. The gross profit percentage thus equals 30%, calculated as gross profit divided by sales. </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5–A3 (Appendix)</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137</a:t>
            </a:fld>
            <a:endParaRPr lang="en-IN" dirty="0"/>
          </a:p>
        </p:txBody>
      </p:sp>
    </p:spTree>
    <p:extLst>
      <p:ext uri="{BB962C8B-B14F-4D97-AF65-F5344CB8AC3E}">
        <p14:creationId xmlns:p14="http://schemas.microsoft.com/office/powerpoint/2010/main" val="186314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 revenue is recognized over time, companies</a:t>
            </a:r>
            <a:r>
              <a:rPr lang="en-US" baseline="0" dirty="0" smtClean="0"/>
              <a:t> have to estimate progress towards completion of the performance obligation.  </a:t>
            </a:r>
            <a:r>
              <a:rPr lang="en-IN" dirty="0" smtClean="0"/>
              <a:t>This estimate can be done based on input or output methods. An </a:t>
            </a:r>
            <a:r>
              <a:rPr lang="en-IN" i="1" dirty="0" smtClean="0"/>
              <a:t>output-based </a:t>
            </a:r>
            <a:r>
              <a:rPr lang="en-IN" dirty="0" smtClean="0"/>
              <a:t>estimate of progress toward completion measures the proportion of the goods or services transferred to date. Examples include miles of road</a:t>
            </a:r>
            <a:r>
              <a:rPr lang="en-IN" baseline="0" dirty="0" smtClean="0"/>
              <a:t> built, tons of coal delivered, or days of interest incurred.  On the other hand, </a:t>
            </a:r>
            <a:r>
              <a:rPr lang="en-IN" i="1" dirty="0" smtClean="0"/>
              <a:t>input-based </a:t>
            </a:r>
            <a:r>
              <a:rPr lang="en-IN" dirty="0" smtClean="0"/>
              <a:t>estimates of progress toward completion measures the proportion of effort expended so far relative to the total effort expected to be expended in order to satisfy the performance obligation.  A common input-based</a:t>
            </a:r>
            <a:r>
              <a:rPr lang="en-IN" baseline="0" dirty="0" smtClean="0"/>
              <a:t> method is called the cost-to-cost ratio, which compares the cost incurred to date to the estimated total cost expected to be incurred.  </a:t>
            </a:r>
            <a:endParaRPr lang="en-IN"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96B2C-E0B1-4D3A-A68D-68995A02C7D0}" type="slidenum">
              <a:rPr lang="en-IN">
                <a:cs typeface="Arial" charset="0"/>
              </a:rPr>
              <a:pPr fontAlgn="base">
                <a:spcBef>
                  <a:spcPct val="0"/>
                </a:spcBef>
                <a:spcAft>
                  <a:spcPct val="0"/>
                </a:spcAft>
              </a:pPr>
              <a:t>13</a:t>
            </a:fld>
            <a:endParaRPr lang="en-IN" dirty="0">
              <a:cs typeface="Arial" charset="0"/>
            </a:endParaRPr>
          </a:p>
        </p:txBody>
      </p:sp>
    </p:spTree>
    <p:extLst>
      <p:ext uri="{BB962C8B-B14F-4D97-AF65-F5344CB8AC3E}">
        <p14:creationId xmlns:p14="http://schemas.microsoft.com/office/powerpoint/2010/main" val="336274174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collection of cash and the recognition of gross profit under the installment method are as summarized in the table. Of the $200,000  collected annually, gross profit recognized in a period will be equal to the gross profit percentage, that is 30%,  multiplied by the period’s cash collection. In this example, we ignore the collection of interest and the recognition of interest revenue to concentrate on the collection of the $800,000 sales price and the recognition of gross profit on the sale.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look at how the journal entries are recorded at each stage. On November 1, 2016, the company records the installment receivable with a debit of $800,000, increasing the asset, and reduces inventory by crediting it for the cost of the land. The difference between the selling price and the cost of sales represents the gross profit on the sale of $240,000.  Gross profit will be recognized in net income only as collections are received. Therefore, it is deferred initially by recording it in an account called deferred gross profit, a contra account to the installment receivable. The deferred gross profit account will be reduced as collections are received until all profit has been recognized.</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138</a:t>
            </a:fld>
            <a:endParaRPr lang="en-IN" dirty="0"/>
          </a:p>
        </p:txBody>
      </p:sp>
    </p:spTree>
    <p:extLst>
      <p:ext uri="{BB962C8B-B14F-4D97-AF65-F5344CB8AC3E}">
        <p14:creationId xmlns:p14="http://schemas.microsoft.com/office/powerpoint/2010/main" val="186314786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November 1, 2016, the company also records the collection of the first installment and recognizes the gross profit component of the payment, $60,000. Realized gross profit gets closed to income summary as part of the normal year-end closing process and is included in net income in the income statement. Journal entries to record the remaining three payments on November 1, 2017, 2018, and 2019, are identical.</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139</a:t>
            </a:fld>
            <a:endParaRPr lang="en-IN" dirty="0"/>
          </a:p>
        </p:txBody>
      </p:sp>
    </p:spTree>
    <p:extLst>
      <p:ext uri="{BB962C8B-B14F-4D97-AF65-F5344CB8AC3E}">
        <p14:creationId xmlns:p14="http://schemas.microsoft.com/office/powerpoint/2010/main" val="28319132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the end of 2016, the net amount of the receivable reflects the portion of the remaining payments to be received that represents cost recovery. In this case, it can also be calculated as 70% of the $600,000 installment to be received. Note that the installment receivables will be classified as current assets if they will be collected within one year (or within the company’s operating cycle, if longer); otherwise, they are classified as noncurrent assets.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income statement for 2016 would report gross profit from installment sales of $60,000. Sales and cost of goods sold associated with installment sales usually are not reported in the income statement under the installment method, just the resulting gross profit.</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140</a:t>
            </a:fld>
            <a:endParaRPr lang="en-IN" dirty="0"/>
          </a:p>
        </p:txBody>
      </p:sp>
    </p:spTree>
    <p:extLst>
      <p:ext uri="{BB962C8B-B14F-4D97-AF65-F5344CB8AC3E}">
        <p14:creationId xmlns:p14="http://schemas.microsoft.com/office/powerpoint/2010/main" val="253526541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we’ll discuss the second method of accounting used in situations where there is an extremely high degree of uncertainty regarding the ultimate cash collection on an installment sale. The </a:t>
            </a:r>
            <a:r>
              <a:rPr lang="en-US" sz="1200" b="1" i="0" u="none" strike="noStrike" kern="1200" baseline="0" dirty="0" smtClean="0">
                <a:solidFill>
                  <a:schemeClr val="tx1"/>
                </a:solidFill>
                <a:latin typeface="+mn-lt"/>
                <a:ea typeface="+mn-ea"/>
                <a:cs typeface="+mn-cs"/>
              </a:rPr>
              <a:t>cost recovery method </a:t>
            </a:r>
            <a:r>
              <a:rPr lang="en-US" sz="1200" b="0" i="0" u="none" strike="noStrike" kern="1200" baseline="0" dirty="0" smtClean="0">
                <a:solidFill>
                  <a:schemeClr val="tx1"/>
                </a:solidFill>
                <a:latin typeface="+mn-lt"/>
                <a:ea typeface="+mn-ea"/>
                <a:cs typeface="+mn-cs"/>
              </a:rPr>
              <a:t>is an even more conservative approach. This method defers all gross profit recognition until the cost of the item sold has been recovered.</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141</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We’ll refer to the same Belmont Corporation example. The gross profit recognition pattern applying the cost recovery method is as summarized in the table. As we can see, the company recognizes gross profit only after it recovers the $560,000 cost of the land.  As with the installment method, total gross profit equals the difference between the amount of cash collected and cost.</a:t>
            </a:r>
          </a:p>
          <a:p>
            <a:endParaRPr lang="en-US" sz="1200" b="0" i="0" u="none" strike="noStrike" kern="1200" baseline="0" dirty="0" smtClean="0">
              <a:solidFill>
                <a:schemeClr val="tx1"/>
              </a:solidFill>
              <a:latin typeface="+mn-lt"/>
              <a:ea typeface="+mn-ea"/>
              <a:cs typeface="+mn-cs"/>
            </a:endParaRPr>
          </a:p>
          <a:p>
            <a:r>
              <a:rPr lang="en-US" dirty="0" smtClean="0"/>
              <a:t>The cost recovery</a:t>
            </a:r>
            <a:r>
              <a:rPr lang="en-US" baseline="0" dirty="0" smtClean="0"/>
              <a:t> </a:t>
            </a:r>
            <a:r>
              <a:rPr lang="en-US" dirty="0" smtClean="0"/>
              <a:t>method’s initial journal</a:t>
            </a:r>
            <a:r>
              <a:rPr lang="en-US" baseline="0" dirty="0" smtClean="0"/>
              <a:t> </a:t>
            </a:r>
            <a:r>
              <a:rPr lang="en-US" dirty="0" smtClean="0"/>
              <a:t>entry is identical to</a:t>
            </a:r>
            <a:r>
              <a:rPr lang="en-US" baseline="0" dirty="0" smtClean="0"/>
              <a:t> what we saw under </a:t>
            </a:r>
            <a:r>
              <a:rPr lang="en-US" dirty="0" smtClean="0"/>
              <a:t>the installment sales</a:t>
            </a:r>
            <a:r>
              <a:rPr lang="en-US" baseline="0" dirty="0" smtClean="0"/>
              <a:t> </a:t>
            </a:r>
            <a:r>
              <a:rPr lang="en-US" dirty="0" smtClean="0"/>
              <a:t>method.</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142</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journal entries recording cash collections are the same for all the periods as we saw under the installment method.</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143</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the gross profit is not recognized until the cost is recovered, no journal entries record the gross profit for 2016 and 2017. </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144</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November 1, 2018, $40,000 of gross profit is recognized and deferred gross profit is reduced by the same amount.  Belmont can recognize some gross profit because it has recovered all of its cost.</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145</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remaining of the gross profit is recognized on November 1, 2019.</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146</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Companies in the software industry often sell multiple software elements in a bundle for a lump-sum contract price. The bundle often includes product, upgrades, post-contract customer support, and other services. More broadly, many companies sell bundled contracts.  The issue for such companies concerns the timing of revenue recognition for each of the parts of the bundle.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Prior to ASU No. 2014-09, GAAP required that the revenue associated with a software contract that included multiple elements be allocated to the elements based on “vendor specific objective evidence” (“VSOE”) of fair values of the individual elements. The VSOE of fair values are the sales prices of the elements when sold separately by that vendor. If VSOE didn’t exist, revenue recognition was deferred until VSOE became available or until all elements of the contract had been delivered.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Prior to the ASU, non-software arrangements were treated differently from software arrangements.  They did not require VSOE in order to allocate the contract price to the elements in the contract.  Estimated fair values of those elements were sufficient.</a:t>
            </a:r>
          </a:p>
          <a:p>
            <a:endParaRPr lang="en-US" sz="1200" b="0" i="0" u="none" strike="noStrike" kern="1200" baseline="0" dirty="0" smtClean="0">
              <a:solidFill>
                <a:schemeClr val="tx1"/>
              </a:solidFill>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Under the ASU, </a:t>
            </a:r>
            <a:r>
              <a:rPr lang="en-US" sz="2600" dirty="0" smtClean="0"/>
              <a:t>revenue for all multiple-deliverable contracts is allocated to the performance obligations in those contracts based on actual or estimated stand-alone selling prices of these individual performance</a:t>
            </a:r>
            <a:r>
              <a:rPr lang="en-US" sz="2600" baseline="0" dirty="0" smtClean="0"/>
              <a:t> obligations.</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147</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14</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of accounting for bundled software arrangements prior to ASU 2014-09, let’s assume a vendor sold software to a customer for $90,000, which includes “free” technical support over the next six months as part of the contract.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Assume that the vendor would sell the software alone (without technical support) for $80,000, and it would sell a six-month technical support contract for $20,000.  Therefore, if these parts of the contract were sold separately, the software sales revenue would be recognized up front on delivery, and technical support revenue would be deferred and recognized ratably as the service is provided.  How do we treat the combined contract?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Prior to ASU 2014-09, if VSOE was not available, the vendor couldn’t recognize any revenue initially, and instead would recognize the entire $90,000 ratably over the six-month period.  The vender would basically combine the parts of the contract into one deliverable and recognize revenue for it at the latest point appropriate for any part of the contract.  If VSOE were available, sellers would allocate total revenue to the various parts of a multiple-deliverable arrangement on the basis of the relative stand-alone selling prices of the parts. Therefore, based on that VSOE, the stand-alone software revenue comprises 80% of the total fair values, and the technical support 20%. Consequently, the seller would recognize $72,000 which is 80% of $90,000 in revenue up front when the software is delivered and defer the remaining 20% of $90,000 which equals $18,000. This amount will be recognized ratably over the next six months as the technical support service is provided.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 ASU 2014-09, evidence of VSOE is not necessary, and the allocation of transaction price to separate performance obligations is based on actual or estimated stand-alone selling prices.</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148</a:t>
            </a:fld>
            <a:endParaRPr lang="en-IN" dirty="0"/>
          </a:p>
        </p:txBody>
      </p:sp>
    </p:spTree>
    <p:extLst>
      <p:ext uri="{BB962C8B-B14F-4D97-AF65-F5344CB8AC3E}">
        <p14:creationId xmlns:p14="http://schemas.microsoft.com/office/powerpoint/2010/main" val="352437403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The use of franchise arrangements is popular throughout the world.  Many retail outlets for fast food, restaurants, motels, and auto rental agencies are operated as franchises. In franchise arrangements, the franchisor, such as McDonald’s Corporation, grants to the franchisee, often an individual, the right to sell the franchisor’s products and use its name for a specified period of time. The fees to be paid by the franchisee to the franchisor usually comprise (1) an initial franchise fee and (2) continuing franchise fees.</a:t>
            </a:r>
            <a:endParaRPr lang="en-IN" sz="4000" i="1" dirty="0" smtClean="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149</a:t>
            </a:fld>
            <a:endParaRPr lang="en-IN" dirty="0"/>
          </a:p>
        </p:txBody>
      </p:sp>
    </p:spTree>
    <p:extLst>
      <p:ext uri="{BB962C8B-B14F-4D97-AF65-F5344CB8AC3E}">
        <p14:creationId xmlns:p14="http://schemas.microsoft.com/office/powerpoint/2010/main" val="14658930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noProof="0" dirty="0" smtClean="0">
                <a:solidFill>
                  <a:schemeClr val="tx1"/>
                </a:solidFill>
                <a:latin typeface="+mn-lt"/>
                <a:ea typeface="+mn-ea"/>
                <a:cs typeface="+mn-cs"/>
              </a:rPr>
              <a:t>Initial franchise fees compensate the franchisor for the right to use its name and sell its products, as well as for such services as assistance in finding a location, constructing the facilities, and training employees. The initial franchise fee usually is a fixed amount, but it may be payable in installments. </a:t>
            </a:r>
          </a:p>
          <a:p>
            <a:endParaRPr lang="en-US" sz="1200" b="0" i="0" u="none" strike="noStrike" kern="1200" baseline="0" noProof="0" dirty="0" smtClean="0">
              <a:solidFill>
                <a:schemeClr val="tx1"/>
              </a:solidFill>
              <a:latin typeface="+mn-lt"/>
              <a:ea typeface="+mn-ea"/>
              <a:cs typeface="+mn-cs"/>
            </a:endParaRPr>
          </a:p>
          <a:p>
            <a:r>
              <a:rPr lang="en-US" sz="1200" b="0" i="0" u="none" strike="noStrike" kern="1200" baseline="0" noProof="0" dirty="0" smtClean="0">
                <a:solidFill>
                  <a:schemeClr val="tx1"/>
                </a:solidFill>
                <a:latin typeface="+mn-lt"/>
                <a:ea typeface="+mn-ea"/>
                <a:cs typeface="+mn-cs"/>
              </a:rPr>
              <a:t>In the early 1960s and 1970s, many franchisors recognized the entire initial franchise fee as revenue in the period in which the contract was signed. However, in many cases the fee included payment for significant services to be performed after that period and the fee was collectible in installments over an extended period of time, creating uncertainty as to cash collection. GAAP was modified to require that substantially all of the initial services of the franchisor required by the franchise agreement be performed before the initial franchise fee could be recognized as revenue. If the initial franchise fee was collectible in installments, and if a reasonable estimate of bad debts could not be made, the installment sales or cost recovery methods were required. </a:t>
            </a:r>
          </a:p>
          <a:p>
            <a:endParaRPr lang="en-US" sz="1200" b="0" i="0" u="none" strike="noStrike" kern="1200" baseline="0" noProof="0" dirty="0" smtClean="0">
              <a:solidFill>
                <a:schemeClr val="tx1"/>
              </a:solidFill>
              <a:latin typeface="+mn-lt"/>
              <a:ea typeface="+mn-ea"/>
              <a:cs typeface="+mn-cs"/>
            </a:endParaRPr>
          </a:p>
          <a:p>
            <a:r>
              <a:rPr lang="en-US" sz="1200" b="0" i="0" u="none" strike="noStrike" kern="1200" baseline="0" noProof="0" dirty="0" smtClean="0">
                <a:solidFill>
                  <a:schemeClr val="tx1"/>
                </a:solidFill>
                <a:latin typeface="+mn-lt"/>
                <a:ea typeface="+mn-ea"/>
                <a:cs typeface="+mn-cs"/>
              </a:rPr>
              <a:t>Unlike initial franchise fees, continuing franchise fees compensate the franchisor for ongoing rights and services provided over the life of the franchise agreement. These fees sometimes are a fixed annual or monthly amount, a percentage of the volume of business done by the franchise, or a combination of both. They usually do not present any accounting difficulty and previous GAAP required that they be recognized by the franchisor as revenue over time in the periods the services are performed by the franchisor, which generally corresponded to the periods they are received.</a:t>
            </a:r>
            <a:endParaRPr lang="en-US" noProof="0"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150</a:t>
            </a:fld>
            <a:endParaRPr lang="en-IN" dirty="0"/>
          </a:p>
        </p:txBody>
      </p:sp>
    </p:spTree>
    <p:extLst>
      <p:ext uri="{BB962C8B-B14F-4D97-AF65-F5344CB8AC3E}">
        <p14:creationId xmlns:p14="http://schemas.microsoft.com/office/powerpoint/2010/main" val="32990054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noProof="0" dirty="0" smtClean="0">
                <a:solidFill>
                  <a:schemeClr val="tx1"/>
                </a:solidFill>
                <a:latin typeface="+mn-lt"/>
                <a:ea typeface="+mn-ea"/>
                <a:cs typeface="+mn-cs"/>
              </a:rPr>
              <a:t>To illustrate, assume that Red Hot Chicken Wing Corporation entered into a franchise agreement with Thomas Keller. An initial franchise fee of $50,000 was to be paid. On March 31, 2016, $10,000 is payable. The remaining $40,000 is payable in annual instalments that include interest at an appropriate rate. In addition, the franchisee will pay continuing franchise fees of $1,000 per month for advertising and promotion provided by Red Hot. These services start immediately after the franchise begins its operations. On September 30, 2016, Thomas Keller opened his Red Hot franchise for business. </a:t>
            </a:r>
          </a:p>
          <a:p>
            <a:endParaRPr lang="en-US" sz="1200" b="0" i="0" u="none" strike="noStrike" kern="1200" baseline="0" noProof="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Assuming that the initial services to be performed by Red Hot subsequent the contract signing are substantial but that collectibility of the installment receivable is reasonably certain, the initial franchise fee is recorded by debiting cash received for $10,000 and notes receivable for $40,000, respectively. Since the initial franchise fee includes services to be provided over several years, the company records it as unearned franchise fee revenue.</a:t>
            </a:r>
          </a:p>
          <a:p>
            <a:endParaRPr lang="en-US" sz="1200" b="0" i="0" u="none" strike="noStrike" kern="1200" baseline="0" noProof="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Unearned franchise fee revenue is a liability. It is reduced to zero and revenue is recognized when the initial services have been performed. This could occur in increments or at one point in time, depending on the circumstances. </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5–A4 (Appendix)</a:t>
            </a:r>
            <a:endParaRPr lang="en-US" sz="1200" b="0" i="0" u="none" strike="noStrike" kern="1200" baseline="0" dirty="0" smtClean="0">
              <a:solidFill>
                <a:schemeClr val="tx1"/>
              </a:solidFill>
              <a:latin typeface="+mn-lt"/>
              <a:ea typeface="+mn-ea"/>
              <a:cs typeface="+mn-cs"/>
            </a:endParaRPr>
          </a:p>
          <a:p>
            <a:endParaRPr lang="en-US" noProof="0"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151</a:t>
            </a:fld>
            <a:endParaRPr lang="en-IN" dirty="0"/>
          </a:p>
        </p:txBody>
      </p:sp>
    </p:spTree>
    <p:extLst>
      <p:ext uri="{BB962C8B-B14F-4D97-AF65-F5344CB8AC3E}">
        <p14:creationId xmlns:p14="http://schemas.microsoft.com/office/powerpoint/2010/main" val="218719667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in our illustration, if substantial performance was deemed to have occurred when the franchise began operations, the company would recognize franchise fee revenue for $50,000.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collectibility of the installment note receivable is uncertain and there is no basis for estimating uncollectible amounts, the September 30 entry would record a credit to deferred franchise fee revenue, which then is recognized as revenue using either the installment sales or cost recovery methods.</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5–A4 (Appendix)</a:t>
            </a:r>
            <a:endParaRPr lang="en-US" sz="1200" b="0" i="0" u="none" strike="noStrike" kern="1200" baseline="0" dirty="0" smtClean="0">
              <a:solidFill>
                <a:schemeClr val="tx1"/>
              </a:solidFill>
              <a:latin typeface="+mn-lt"/>
              <a:ea typeface="+mn-ea"/>
              <a:cs typeface="+mn-cs"/>
            </a:endParaRPr>
          </a:p>
          <a:p>
            <a:endParaRPr lang="en-US" noProof="0"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152</a:t>
            </a:fld>
            <a:endParaRPr lang="en-IN" dirty="0"/>
          </a:p>
        </p:txBody>
      </p:sp>
    </p:spTree>
    <p:extLst>
      <p:ext uri="{BB962C8B-B14F-4D97-AF65-F5344CB8AC3E}">
        <p14:creationId xmlns:p14="http://schemas.microsoft.com/office/powerpoint/2010/main" val="21871966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The continuing franchise fee is recognized as revenue on a monthly basis. Each month an increase in cash of $1,000 is debited and service revenue is credited for the same amount. The </a:t>
            </a:r>
            <a:r>
              <a:rPr lang="en-US" sz="1200" b="0" i="0" u="none" strike="noStrike" kern="1200" baseline="0" dirty="0" smtClean="0">
                <a:solidFill>
                  <a:schemeClr val="tx1"/>
                </a:solidFill>
                <a:latin typeface="+mn-lt"/>
                <a:ea typeface="+mn-ea"/>
                <a:cs typeface="+mn-cs"/>
              </a:rPr>
              <a:t>expenses incurred by the franchisor in providing these continuing franchise services should be recognized in the same periods as the service revenue.</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5–A4 (Appendix)</a:t>
            </a:r>
            <a:endParaRPr lang="en-US" sz="1200" b="0" i="0" u="none" strike="noStrike" kern="1200" baseline="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153</a:t>
            </a:fld>
            <a:endParaRPr lang="en-IN" dirty="0"/>
          </a:p>
        </p:txBody>
      </p:sp>
    </p:spTree>
    <p:extLst>
      <p:ext uri="{BB962C8B-B14F-4D97-AF65-F5344CB8AC3E}">
        <p14:creationId xmlns:p14="http://schemas.microsoft.com/office/powerpoint/2010/main" val="218719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15</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Many contracts are complicated, and may contain more than one performance obligation.  In that case, steps 2 and 4 of the revenue recognition process come into play.  We have to identify all of the performance obligations, and we have to allocate the transaction price to each of those performance obligations to determine the amount of revenue that will be recognized when (or as) each performance obligation is satisfied.</a:t>
            </a:r>
            <a:r>
              <a:rPr lang="en-IN" baseline="0" dirty="0" smtClean="0"/>
              <a:t>  </a:t>
            </a:r>
            <a:endParaRPr lang="en-IN"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96B2C-E0B1-4D3A-A68D-68995A02C7D0}" type="slidenum">
              <a:rPr lang="en-IN">
                <a:cs typeface="Arial" charset="0"/>
              </a:rPr>
              <a:pPr fontAlgn="base">
                <a:spcBef>
                  <a:spcPct val="0"/>
                </a:spcBef>
                <a:spcAft>
                  <a:spcPct val="0"/>
                </a:spcAft>
              </a:pPr>
              <a:t>16</a:t>
            </a:fld>
            <a:endParaRPr lang="en-IN" dirty="0">
              <a:cs typeface="Arial" charset="0"/>
            </a:endParaRPr>
          </a:p>
        </p:txBody>
      </p:sp>
    </p:spTree>
    <p:extLst>
      <p:ext uri="{BB962C8B-B14F-4D97-AF65-F5344CB8AC3E}">
        <p14:creationId xmlns:p14="http://schemas.microsoft.com/office/powerpoint/2010/main" val="438735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Goods</a:t>
            </a:r>
            <a:r>
              <a:rPr lang="en-IN" baseline="0" dirty="0" smtClean="0"/>
              <a:t> and services are viewed as separate performance obligations if they are </a:t>
            </a:r>
            <a:r>
              <a:rPr lang="en-IN" i="1" baseline="0" dirty="0" smtClean="0"/>
              <a:t>distinct</a:t>
            </a:r>
            <a:r>
              <a:rPr lang="en-IN" baseline="0" dirty="0" smtClean="0"/>
              <a:t>. </a:t>
            </a:r>
            <a:r>
              <a:rPr lang="en-IN" dirty="0" smtClean="0"/>
              <a:t>For a good or service to be identified as distinct it must be both:</a:t>
            </a:r>
            <a:r>
              <a:rPr lang="en-IN" i="1" dirty="0" smtClean="0"/>
              <a:t> </a:t>
            </a:r>
          </a:p>
          <a:p>
            <a:pPr marL="171450" indent="-171450">
              <a:spcBef>
                <a:spcPct val="0"/>
              </a:spcBef>
              <a:buFont typeface="Arial" panose="020B0604020202020204" pitchFamily="34" charset="0"/>
              <a:buChar char="•"/>
            </a:pPr>
            <a:r>
              <a:rPr lang="en-IN" i="1" dirty="0" smtClean="0"/>
              <a:t>Capable of being distinct</a:t>
            </a:r>
            <a:r>
              <a:rPr lang="en-IN" dirty="0" smtClean="0"/>
              <a:t>, implying that the customer should be able to use the good or service on its own or in combination with other goods and services it could obtain elsewhere; and</a:t>
            </a:r>
          </a:p>
          <a:p>
            <a:pPr marL="171450" indent="-171450">
              <a:spcBef>
                <a:spcPct val="0"/>
              </a:spcBef>
              <a:buFont typeface="Arial" panose="020B0604020202020204" pitchFamily="34" charset="0"/>
              <a:buChar char="•"/>
            </a:pPr>
            <a:r>
              <a:rPr lang="en-IN" i="1" dirty="0" smtClean="0"/>
              <a:t>Separately identifiable </a:t>
            </a:r>
            <a:r>
              <a:rPr lang="en-IN" dirty="0" smtClean="0"/>
              <a:t>from other goods or services in the contract, meaning that the good or service is not so intertwined</a:t>
            </a:r>
            <a:r>
              <a:rPr lang="en-IN" baseline="0" dirty="0" smtClean="0"/>
              <a:t> with the other goods or services in the contract that it doesn’t make sense to consider it separately.  For example, construction contracts include materials like wood, nails, and paint, as well as many different types of labor.  While those goods and services are capable of being distinct, they are not distinct in the context of the construction contract, as the point of the contract is to combine them into one interrelated final product.</a:t>
            </a:r>
          </a:p>
          <a:p>
            <a:pPr marL="0" indent="0">
              <a:spcBef>
                <a:spcPct val="0"/>
              </a:spcBef>
              <a:buFont typeface="Arial" panose="020B0604020202020204" pitchFamily="34" charset="0"/>
              <a:buNone/>
            </a:pPr>
            <a:endParaRPr lang="en-IN" dirty="0" smtClean="0"/>
          </a:p>
          <a:p>
            <a:pPr>
              <a:spcBef>
                <a:spcPct val="0"/>
              </a:spcBef>
            </a:pPr>
            <a:r>
              <a:rPr lang="en-IN" dirty="0" smtClean="0"/>
              <a:t>Goods or services that are not distinct are combined and treated as a single performance obligation.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FCE97-A389-4D50-AA13-1796FBA907A9}" type="slidenum">
              <a:rPr lang="en-IN">
                <a:cs typeface="Arial" charset="0"/>
              </a:rPr>
              <a:pPr fontAlgn="base">
                <a:spcBef>
                  <a:spcPct val="0"/>
                </a:spcBef>
                <a:spcAft>
                  <a:spcPct val="0"/>
                </a:spcAft>
              </a:pPr>
              <a:t>17</a:t>
            </a:fld>
            <a:endParaRPr lang="en-IN" dirty="0">
              <a:cs typeface="Arial" charset="0"/>
            </a:endParaRPr>
          </a:p>
        </p:txBody>
      </p:sp>
    </p:spTree>
    <p:extLst>
      <p:ext uri="{BB962C8B-B14F-4D97-AF65-F5344CB8AC3E}">
        <p14:creationId xmlns:p14="http://schemas.microsoft.com/office/powerpoint/2010/main" val="150723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To consider revenue recognition for contracts that contain multiple performance</a:t>
            </a:r>
            <a:r>
              <a:rPr lang="en-IN" baseline="0" dirty="0" smtClean="0"/>
              <a:t> obligations, let’s combine our previous two illustrations. </a:t>
            </a:r>
            <a:r>
              <a:rPr lang="en-IN" dirty="0" smtClean="0"/>
              <a:t>Assume TrueTech sells a package deal called a Tri-Box System. Each</a:t>
            </a:r>
            <a:r>
              <a:rPr lang="en-IN" baseline="0" dirty="0" smtClean="0"/>
              <a:t> Tri-Box System includes a Tri-Box module and a one-year subscription to the Tri-Net.  On January 1, TrueTech delivers </a:t>
            </a:r>
            <a:r>
              <a:rPr lang="en-IN" dirty="0" smtClean="0"/>
              <a:t>1,000 Tri-Box systems at a price of $250 each, and TrueTech receives $250,000 from CompStores on January 25, 2016. </a:t>
            </a:r>
          </a:p>
          <a:p>
            <a:pPr>
              <a:spcBef>
                <a:spcPct val="0"/>
              </a:spcBef>
            </a:pPr>
            <a:endParaRPr lang="en-IN" dirty="0" smtClean="0"/>
          </a:p>
          <a:p>
            <a:pPr>
              <a:spcBef>
                <a:spcPct val="0"/>
              </a:spcBef>
            </a:pPr>
            <a:r>
              <a:rPr lang="en-IN" sz="1200" dirty="0" smtClean="0"/>
              <a:t>Illustration 5-8</a:t>
            </a:r>
          </a:p>
          <a:p>
            <a:pPr>
              <a:spcBef>
                <a:spcPct val="0"/>
              </a:spcBef>
            </a:pPr>
            <a:endParaRPr lang="en-IN" sz="1200" dirty="0" smtClean="0"/>
          </a:p>
          <a:p>
            <a:pPr>
              <a:spcBef>
                <a:spcPct val="0"/>
              </a:spcBef>
            </a:pPr>
            <a:endParaRPr lang="en-IN"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0F7DD-BE47-4FD3-9D77-21354A5AED24}" type="slidenum">
              <a:rPr lang="en-IN">
                <a:cs typeface="Arial" charset="0"/>
              </a:rPr>
              <a:pPr fontAlgn="base">
                <a:spcBef>
                  <a:spcPct val="0"/>
                </a:spcBef>
                <a:spcAft>
                  <a:spcPct val="0"/>
                </a:spcAft>
              </a:pPr>
              <a:t>18</a:t>
            </a:fld>
            <a:endParaRPr lang="en-IN" dirty="0">
              <a:cs typeface="Arial" charset="0"/>
            </a:endParaRPr>
          </a:p>
        </p:txBody>
      </p:sp>
    </p:spTree>
    <p:extLst>
      <p:ext uri="{BB962C8B-B14F-4D97-AF65-F5344CB8AC3E}">
        <p14:creationId xmlns:p14="http://schemas.microsoft.com/office/powerpoint/2010/main" val="1361152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Assume we have decided there is a contract between TrueTech and CompStores.  Let’s move on to step</a:t>
            </a:r>
            <a:r>
              <a:rPr lang="en-IN" baseline="0" dirty="0" smtClean="0"/>
              <a:t> 2.  The goal is to </a:t>
            </a:r>
            <a:r>
              <a:rPr lang="en-IN" dirty="0" smtClean="0"/>
              <a:t>separate the contract into parts that can be viewed on a stand-alone basis. That way the financial statements can better reflect the timing of the transfer of separate goods and services and the profit generated on each one. </a:t>
            </a:r>
          </a:p>
          <a:p>
            <a:pPr>
              <a:spcBef>
                <a:spcPct val="0"/>
              </a:spcBef>
            </a:pPr>
            <a:endParaRPr lang="en-IN" dirty="0" smtClean="0"/>
          </a:p>
          <a:p>
            <a:pPr>
              <a:spcBef>
                <a:spcPct val="0"/>
              </a:spcBef>
            </a:pPr>
            <a:r>
              <a:rPr lang="en-US" dirty="0" smtClean="0"/>
              <a:t>In our example, </a:t>
            </a:r>
            <a:r>
              <a:rPr lang="en-IN" dirty="0" smtClean="0"/>
              <a:t>both the Tri-Box module and the Tri-Net subscription can be used on their own by a customer, so they are capable of being distinct, and they are separately identifiable</a:t>
            </a:r>
            <a:r>
              <a:rPr lang="en-IN" baseline="0" dirty="0" smtClean="0"/>
              <a:t> in that they aren’t heavily dependent on each other.</a:t>
            </a:r>
          </a:p>
          <a:p>
            <a:pPr>
              <a:spcBef>
                <a:spcPct val="0"/>
              </a:spcBef>
            </a:pPr>
            <a:endParaRPr lang="en-IN" dirty="0" smtClean="0"/>
          </a:p>
          <a:p>
            <a:pPr>
              <a:spcBef>
                <a:spcPct val="0"/>
              </a:spcBef>
            </a:pPr>
            <a:r>
              <a:rPr lang="en-IN" sz="1200" dirty="0" smtClean="0"/>
              <a:t>Illustration 5-8</a:t>
            </a:r>
          </a:p>
          <a:p>
            <a:pPr>
              <a:spcBef>
                <a:spcPct val="0"/>
              </a:spcBef>
            </a:pPr>
            <a:endParaRPr lang="en-IN"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FCE97-A389-4D50-AA13-1796FBA907A9}" type="slidenum">
              <a:rPr lang="en-IN">
                <a:cs typeface="Arial" charset="0"/>
              </a:rPr>
              <a:pPr fontAlgn="base">
                <a:spcBef>
                  <a:spcPct val="0"/>
                </a:spcBef>
                <a:spcAft>
                  <a:spcPct val="0"/>
                </a:spcAft>
              </a:pPr>
              <a:t>19</a:t>
            </a:fld>
            <a:endParaRPr lang="en-IN" dirty="0">
              <a:cs typeface="Arial" charset="0"/>
            </a:endParaRPr>
          </a:p>
        </p:txBody>
      </p:sp>
    </p:spTree>
    <p:extLst>
      <p:ext uri="{BB962C8B-B14F-4D97-AF65-F5344CB8AC3E}">
        <p14:creationId xmlns:p14="http://schemas.microsoft.com/office/powerpoint/2010/main" val="150723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According to the FASB, “Revenues are inflows or other enhancements of assets of an entity or settlements of its liabilities (or a combination of both) from delivering or producing goods, rendering services, or other activities that constitute the entity’s ongoing major or central operations.”</a:t>
            </a:r>
          </a:p>
          <a:p>
            <a:pPr>
              <a:spcBef>
                <a:spcPct val="0"/>
              </a:spcBef>
            </a:pPr>
            <a:endParaRPr lang="en-US" dirty="0" smtClean="0"/>
          </a:p>
          <a:p>
            <a:pPr>
              <a:spcBef>
                <a:spcPct val="0"/>
              </a:spcBef>
            </a:pPr>
            <a:r>
              <a:rPr lang="en-US" dirty="0" smtClean="0"/>
              <a:t>In simpler terms, we can say that revenue generally is the inflow of cash or accounts receivable that a business receives when it provides goods or services to its customers.</a:t>
            </a:r>
          </a:p>
          <a:p>
            <a:pPr>
              <a:spcBef>
                <a:spcPct val="0"/>
              </a:spcBef>
            </a:pPr>
            <a:endParaRPr lang="en-US" dirty="0" smtClean="0"/>
          </a:p>
          <a:p>
            <a:pPr>
              <a:spcBef>
                <a:spcPct val="0"/>
              </a:spcBef>
            </a:pPr>
            <a:r>
              <a:rPr lang="en-IN" dirty="0" smtClean="0"/>
              <a:t>For most companies, revenue is the single largest number reported in the financial statements. Hence, it plays a pivotal role in the picture painted by the financial statements. This makes measuring and reporting revenue one of the most critical aspects of financial reporting. It is important not only to determine </a:t>
            </a:r>
            <a:r>
              <a:rPr lang="en-IN" i="1" dirty="0" smtClean="0"/>
              <a:t>how much </a:t>
            </a:r>
            <a:r>
              <a:rPr lang="en-IN" dirty="0" smtClean="0"/>
              <a:t>revenue is to be recognized, but also </a:t>
            </a:r>
            <a:r>
              <a:rPr lang="en-IN" i="1" dirty="0" smtClean="0"/>
              <a:t>when </a:t>
            </a:r>
            <a:r>
              <a:rPr lang="en-IN" dirty="0" smtClean="0"/>
              <a:t>to recognize it. A one-year income statement should report a company’s revenues for only that one-year period.</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cs typeface="Arial" charset="0"/>
              </a:rPr>
              <a:pPr fontAlgn="base">
                <a:spcBef>
                  <a:spcPct val="0"/>
                </a:spcBef>
                <a:spcAft>
                  <a:spcPct val="0"/>
                </a:spcAft>
              </a:pPr>
              <a:t>2</a:t>
            </a:fld>
            <a:endParaRPr lang="en-IN" dirty="0">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Next, we will determine the transaction price. In our example, </a:t>
            </a:r>
            <a:r>
              <a:rPr lang="en-IN" dirty="0" smtClean="0"/>
              <a:t>it is $250 per Tri-Box system times 1,000 systems, totalling $250,000.</a:t>
            </a:r>
          </a:p>
          <a:p>
            <a:pPr>
              <a:spcBef>
                <a:spcPct val="0"/>
              </a:spcBef>
            </a:pPr>
            <a:endParaRPr lang="en-IN" dirty="0" smtClean="0"/>
          </a:p>
          <a:p>
            <a:pPr>
              <a:spcBef>
                <a:spcPct val="0"/>
              </a:spcBef>
            </a:pPr>
            <a:r>
              <a:rPr lang="en-IN" sz="1200" dirty="0" smtClean="0"/>
              <a:t>Illustration 5-8</a:t>
            </a:r>
          </a:p>
          <a:p>
            <a:pPr>
              <a:spcBef>
                <a:spcPct val="0"/>
              </a:spcBef>
            </a:pPr>
            <a:endParaRPr lang="en-IN"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52E9A-A646-408C-A73D-CBE75D55F632}" type="slidenum">
              <a:rPr lang="en-IN">
                <a:cs typeface="Arial" charset="0"/>
              </a:rPr>
              <a:pPr fontAlgn="base">
                <a:spcBef>
                  <a:spcPct val="0"/>
                </a:spcBef>
                <a:spcAft>
                  <a:spcPct val="0"/>
                </a:spcAft>
              </a:pPr>
              <a:t>20</a:t>
            </a:fld>
            <a:endParaRPr lang="en-IN" dirty="0">
              <a:cs typeface="Arial" charset="0"/>
            </a:endParaRPr>
          </a:p>
        </p:txBody>
      </p:sp>
    </p:spTree>
    <p:extLst>
      <p:ext uri="{BB962C8B-B14F-4D97-AF65-F5344CB8AC3E}">
        <p14:creationId xmlns:p14="http://schemas.microsoft.com/office/powerpoint/2010/main" val="80971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fourth step is to </a:t>
            </a:r>
            <a:r>
              <a:rPr lang="en-IN" dirty="0" smtClean="0"/>
              <a:t>allocate the transaction price to each performance obligation based on their relative stand-alone selling prices. The stand-alone selling</a:t>
            </a:r>
            <a:r>
              <a:rPr lang="en-IN" baseline="0" dirty="0" smtClean="0"/>
              <a:t> </a:t>
            </a:r>
            <a:r>
              <a:rPr lang="en-IN" dirty="0" smtClean="0"/>
              <a:t>price of the Tri-Box module is $240, which represents 80% of the total of all the stand-alone selling prices. The stand-alone selling price of the Tri-Net subscription is $60, which comprises the remaining 20%. Considering the package deal price is $250, we allocate 80% of this price to the Tri-Box modules, equal to $200, and 20% of the price to the Tri-Net subscriptions, equal</a:t>
            </a:r>
            <a:r>
              <a:rPr lang="en-IN" baseline="0" dirty="0" smtClean="0"/>
              <a:t> to </a:t>
            </a:r>
            <a:r>
              <a:rPr lang="en-IN" dirty="0" smtClean="0"/>
              <a:t>$50.</a:t>
            </a:r>
          </a:p>
          <a:p>
            <a:pPr>
              <a:spcBef>
                <a:spcPct val="0"/>
              </a:spcBef>
            </a:pPr>
            <a:endParaRPr lang="en-IN" dirty="0" smtClean="0"/>
          </a:p>
          <a:p>
            <a:pPr>
              <a:spcBef>
                <a:spcPct val="0"/>
              </a:spcBef>
            </a:pPr>
            <a:r>
              <a:rPr lang="en-IN" sz="1200" dirty="0" smtClean="0"/>
              <a:t>Illustration 5-8</a:t>
            </a:r>
          </a:p>
          <a:p>
            <a:pPr>
              <a:spcBef>
                <a:spcPct val="0"/>
              </a:spcBef>
            </a:pPr>
            <a:endParaRPr lang="en-IN"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F7924B-2446-4B8C-8945-2A4B9C420E86}" type="slidenum">
              <a:rPr lang="en-IN">
                <a:cs typeface="Arial" charset="0"/>
              </a:rPr>
              <a:pPr fontAlgn="base">
                <a:spcBef>
                  <a:spcPct val="0"/>
                </a:spcBef>
                <a:spcAft>
                  <a:spcPct val="0"/>
                </a:spcAft>
              </a:pPr>
              <a:t>21</a:t>
            </a:fld>
            <a:endParaRPr lang="en-IN" dirty="0">
              <a:cs typeface="Arial" charset="0"/>
            </a:endParaRPr>
          </a:p>
        </p:txBody>
      </p:sp>
    </p:spTree>
    <p:extLst>
      <p:ext uri="{BB962C8B-B14F-4D97-AF65-F5344CB8AC3E}">
        <p14:creationId xmlns:p14="http://schemas.microsoft.com/office/powerpoint/2010/main" val="1118386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Finally, step 5 is to recognize revenue when (or as) each performance obligation is satisfied. Because</a:t>
            </a:r>
            <a:r>
              <a:rPr lang="en-IN" baseline="0" dirty="0" smtClean="0"/>
              <a:t> our contract includes two performance obligations, we deal with each separately.</a:t>
            </a:r>
          </a:p>
          <a:p>
            <a:pPr marL="171450" indent="-171450">
              <a:spcBef>
                <a:spcPct val="0"/>
              </a:spcBef>
              <a:buFont typeface="Arial" panose="020B0604020202020204" pitchFamily="34" charset="0"/>
              <a:buChar char="•"/>
            </a:pPr>
            <a:r>
              <a:rPr lang="en-IN" baseline="0" dirty="0" smtClean="0"/>
              <a:t>The Tri-Net subscriptions begin effective January 1.  As discussed previously, they qualify for revenue recognition over time, so on January 1 TrueTech would record $50,000 as a credit to deferred revenue and then would recognize that $50,000 gradually as revenue over the subscription period.</a:t>
            </a:r>
          </a:p>
          <a:p>
            <a:pPr marL="171450" indent="-171450">
              <a:spcBef>
                <a:spcPct val="0"/>
              </a:spcBef>
              <a:buFont typeface="Arial" panose="020B0604020202020204" pitchFamily="34" charset="0"/>
              <a:buChar char="•"/>
            </a:pPr>
            <a:r>
              <a:rPr lang="en-IN" dirty="0" smtClean="0"/>
              <a:t>Control</a:t>
            </a:r>
            <a:r>
              <a:rPr lang="en-IN" baseline="0" dirty="0" smtClean="0"/>
              <a:t> of t</a:t>
            </a:r>
            <a:r>
              <a:rPr lang="en-IN" dirty="0" smtClean="0"/>
              <a:t>he Tri-Box modules is</a:t>
            </a:r>
            <a:r>
              <a:rPr lang="en-IN" baseline="0" dirty="0" smtClean="0"/>
              <a:t> transferred as of January 1, so revenue of $200,000 can be recognized on that date.  </a:t>
            </a:r>
          </a:p>
          <a:p>
            <a:pPr marL="171450" indent="-171450">
              <a:spcBef>
                <a:spcPct val="0"/>
              </a:spcBef>
              <a:buFont typeface="Arial" panose="020B0604020202020204" pitchFamily="34" charset="0"/>
              <a:buChar char="•"/>
            </a:pPr>
            <a:r>
              <a:rPr lang="en-IN" dirty="0" smtClean="0"/>
              <a:t>As the total amount of $250,000 will be received only on January 25</a:t>
            </a:r>
            <a:r>
              <a:rPr lang="en-IN" baseline="30000" dirty="0" smtClean="0"/>
              <a:t>th</a:t>
            </a:r>
            <a:r>
              <a:rPr lang="en-IN" dirty="0" smtClean="0"/>
              <a:t>, it will be recorded as a debit to Accounts Receivable. </a:t>
            </a:r>
          </a:p>
          <a:p>
            <a:pPr marL="171450" indent="-171450">
              <a:spcBef>
                <a:spcPct val="0"/>
              </a:spcBef>
              <a:buFont typeface="Arial" panose="020B0604020202020204" pitchFamily="34" charset="0"/>
              <a:buChar char="•"/>
            </a:pPr>
            <a:endParaRPr lang="en-IN" dirty="0" smtClean="0"/>
          </a:p>
          <a:p>
            <a:pPr>
              <a:spcBef>
                <a:spcPct val="0"/>
              </a:spcBef>
            </a:pPr>
            <a:r>
              <a:rPr lang="en-IN" sz="1200" dirty="0" smtClean="0"/>
              <a:t>Illustration 5-8</a:t>
            </a:r>
          </a:p>
          <a:p>
            <a:pPr marL="171450" indent="-171450">
              <a:spcBef>
                <a:spcPct val="0"/>
              </a:spcBef>
              <a:buFont typeface="Arial" panose="020B0604020202020204" pitchFamily="34" charset="0"/>
              <a:buChar char="•"/>
            </a:pPr>
            <a:endParaRPr lang="en-IN"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F3B545-99CA-4855-8001-24190E8A47DB}" type="slidenum">
              <a:rPr lang="en-IN">
                <a:cs typeface="Arial" charset="0"/>
              </a:rPr>
              <a:pPr fontAlgn="base">
                <a:spcBef>
                  <a:spcPct val="0"/>
                </a:spcBef>
                <a:spcAft>
                  <a:spcPct val="0"/>
                </a:spcAft>
              </a:pPr>
              <a:t>22</a:t>
            </a:fld>
            <a:endParaRPr lang="en-IN" dirty="0">
              <a:cs typeface="Arial" charset="0"/>
            </a:endParaRPr>
          </a:p>
        </p:txBody>
      </p:sp>
    </p:spTree>
    <p:extLst>
      <p:ext uri="{BB962C8B-B14F-4D97-AF65-F5344CB8AC3E}">
        <p14:creationId xmlns:p14="http://schemas.microsoft.com/office/powerpoint/2010/main" val="248357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TrueTech will recognize subscription revenue each month during the one-year subscription period. That is, deferred revenue is reduced by $4,167 and service revenue is recognized. After 12 months, TrueTech will have recognized the entire $50,000 of Tri-Net subscription revenue, and the deferred revenue liability will have been reduced to zero.</a:t>
            </a:r>
          </a:p>
          <a:p>
            <a:pPr>
              <a:spcBef>
                <a:spcPct val="0"/>
              </a:spcBef>
            </a:pPr>
            <a:endParaRPr lang="en-IN" dirty="0" smtClean="0"/>
          </a:p>
          <a:p>
            <a:pPr>
              <a:spcBef>
                <a:spcPct val="0"/>
              </a:spcBef>
            </a:pPr>
            <a:r>
              <a:rPr lang="en-IN" sz="1200" dirty="0" smtClean="0"/>
              <a:t>Illustration 5-8</a:t>
            </a:r>
          </a:p>
          <a:p>
            <a:pPr>
              <a:spcBef>
                <a:spcPct val="0"/>
              </a:spcBef>
            </a:pPr>
            <a:endParaRPr lang="en-IN"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1738A3-3A47-4BB1-9C3B-49ABA51DAE42}" type="slidenum">
              <a:rPr lang="en-IN">
                <a:cs typeface="Arial" charset="0"/>
              </a:rPr>
              <a:pPr fontAlgn="base">
                <a:spcBef>
                  <a:spcPct val="0"/>
                </a:spcBef>
                <a:spcAft>
                  <a:spcPct val="0"/>
                </a:spcAft>
              </a:pPr>
              <a:t>23</a:t>
            </a:fld>
            <a:endParaRPr lang="en-IN" dirty="0">
              <a:cs typeface="Arial" charset="0"/>
            </a:endParaRPr>
          </a:p>
        </p:txBody>
      </p:sp>
    </p:spTree>
    <p:extLst>
      <p:ext uri="{BB962C8B-B14F-4D97-AF65-F5344CB8AC3E}">
        <p14:creationId xmlns:p14="http://schemas.microsoft.com/office/powerpoint/2010/main" val="730972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24</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smtClean="0"/>
              <a:t>To</a:t>
            </a:r>
            <a:r>
              <a:rPr lang="en-IN" baseline="0" dirty="0" smtClean="0"/>
              <a:t> summarize, </a:t>
            </a:r>
            <a:r>
              <a:rPr lang="en-US" sz="1200" b="0" i="0" u="none" strike="noStrike" kern="1200" baseline="0" dirty="0" smtClean="0">
                <a:solidFill>
                  <a:schemeClr val="tx1"/>
                </a:solidFill>
                <a:latin typeface="+mn-lt"/>
                <a:ea typeface="+mn-ea"/>
                <a:cs typeface="+mn-cs"/>
              </a:rPr>
              <a:t>the core principle of revenue recognition is implemented by:</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Identifying a contract with a customer which establishes </a:t>
            </a:r>
            <a:r>
              <a:rPr lang="en-IN" sz="1200" b="0" i="0" u="none" strike="noStrike" kern="1200" baseline="0" dirty="0" smtClean="0">
                <a:solidFill>
                  <a:schemeClr val="tx1"/>
                </a:solidFill>
                <a:latin typeface="+mn-lt"/>
                <a:ea typeface="+mn-ea"/>
                <a:cs typeface="+mn-cs"/>
              </a:rPr>
              <a:t>the legal rights and obligations of the seller and customer with respect to one or more performance obligations.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Identifying performance obligations which are </a:t>
            </a:r>
            <a:r>
              <a:rPr lang="en-IN" sz="1200" b="0" i="0" u="none" strike="noStrike" kern="1200" baseline="0" dirty="0" smtClean="0">
                <a:solidFill>
                  <a:schemeClr val="tx1"/>
                </a:solidFill>
                <a:latin typeface="+mn-lt"/>
                <a:ea typeface="+mn-ea"/>
                <a:cs typeface="+mn-cs"/>
              </a:rPr>
              <a:t>capable of being distinct and separately identifiable</a:t>
            </a:r>
            <a:r>
              <a:rPr lang="en-US" sz="1200" b="0" i="0" u="none" strike="noStrike" kern="1200" baseline="0" dirty="0" smtClean="0">
                <a:solidFill>
                  <a:schemeClr val="tx1"/>
                </a:solidFill>
                <a:latin typeface="+mn-lt"/>
                <a:ea typeface="+mn-ea"/>
                <a:cs typeface="+mn-cs"/>
              </a:rPr>
              <a:t> in the contract.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Determining the </a:t>
            </a:r>
            <a:r>
              <a:rPr lang="en-IN" sz="1200" b="0" i="0" u="none" strike="noStrike" kern="1200" baseline="0" dirty="0" smtClean="0">
                <a:solidFill>
                  <a:schemeClr val="tx1"/>
                </a:solidFill>
                <a:latin typeface="+mn-lt"/>
                <a:ea typeface="+mn-ea"/>
                <a:cs typeface="+mn-cs"/>
              </a:rPr>
              <a:t>amount the seller is entitled to receive from the customer as per the contract</a:t>
            </a:r>
            <a:r>
              <a:rPr lang="en-US" sz="1200" b="0" i="0" u="none" strike="noStrike" kern="1200" baseline="0" dirty="0" smtClean="0">
                <a:solidFill>
                  <a:schemeClr val="tx1"/>
                </a:solidFill>
                <a:latin typeface="+mn-lt"/>
                <a:ea typeface="+mn-ea"/>
                <a:cs typeface="+mn-cs"/>
              </a:rPr>
              <a:t>.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Allocating that transaction price to the separate performance obligations.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And recognizing revenue </a:t>
            </a:r>
            <a:r>
              <a:rPr lang="en-IN" sz="1200" b="0" i="0" u="none" strike="noStrike" kern="1200" baseline="0" dirty="0" smtClean="0">
                <a:solidFill>
                  <a:schemeClr val="tx1"/>
                </a:solidFill>
                <a:latin typeface="+mn-lt"/>
                <a:ea typeface="+mn-ea"/>
                <a:cs typeface="+mn-cs"/>
              </a:rPr>
              <a:t>at a single point in time or over a period of time</a:t>
            </a:r>
            <a:r>
              <a:rPr lang="en-US" sz="1200" b="0" i="0" u="none" strike="noStrike" kern="1200" baseline="0" dirty="0" smtClean="0">
                <a:solidFill>
                  <a:schemeClr val="tx1"/>
                </a:solidFill>
                <a:latin typeface="+mn-lt"/>
                <a:ea typeface="+mn-ea"/>
                <a:cs typeface="+mn-cs"/>
              </a:rPr>
              <a:t>.</a:t>
            </a:r>
          </a:p>
          <a:p>
            <a:pPr marL="228600" indent="-228600">
              <a:buFont typeface="+mj-lt"/>
              <a:buAutoNum type="arabicPeriod"/>
            </a:pPr>
            <a:endParaRPr lang="en-US" sz="1200" b="0" i="0" u="none" strike="noStrike" kern="1200" baseline="0" dirty="0" smtClean="0">
              <a:solidFill>
                <a:schemeClr val="tx1"/>
              </a:solidFill>
              <a:latin typeface="+mn-lt"/>
              <a:ea typeface="+mn-ea"/>
              <a:cs typeface="+mn-cs"/>
            </a:endParaRPr>
          </a:p>
          <a:p>
            <a:pPr marL="0" indent="0">
              <a:buFont typeface="+mj-lt"/>
              <a:buNone/>
            </a:pPr>
            <a:r>
              <a:rPr lang="en-IN" dirty="0" smtClean="0"/>
              <a:t>Illustration 5-11</a:t>
            </a:r>
            <a:endParaRPr lang="en-IN"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25</a:t>
            </a:fld>
            <a:endParaRPr lang="en-IN" dirty="0"/>
          </a:p>
        </p:txBody>
      </p:sp>
    </p:spTree>
    <p:extLst>
      <p:ext uri="{BB962C8B-B14F-4D97-AF65-F5344CB8AC3E}">
        <p14:creationId xmlns:p14="http://schemas.microsoft.com/office/powerpoint/2010/main" val="250084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that we’ve covered the basics, let’s consider some important issues that occur in practice with respect to each of the five steps.  </a:t>
            </a:r>
            <a:endParaRPr lang="en-US" sz="1200" b="0" i="0" kern="1200" dirty="0" smtClean="0">
              <a:solidFill>
                <a:schemeClr val="tx1"/>
              </a:solidFill>
              <a:effectLst/>
              <a:latin typeface="+mn-lt"/>
              <a:ea typeface="+mn-ea"/>
              <a:cs typeface="+mn-cs"/>
            </a:endParaRP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30A204-783B-44A2-95B5-7B164534D0AE}" type="slidenum">
              <a:rPr lang="en-IN">
                <a:solidFill>
                  <a:prstClr val="black"/>
                </a:solidFill>
              </a:rPr>
              <a:pPr/>
              <a:t>26</a:t>
            </a:fld>
            <a:endParaRPr lang="en-IN" dirty="0">
              <a:solidFill>
                <a:prstClr val="black"/>
              </a:solidFill>
            </a:endParaRPr>
          </a:p>
        </p:txBody>
      </p:sp>
    </p:spTree>
    <p:extLst>
      <p:ext uri="{BB962C8B-B14F-4D97-AF65-F5344CB8AC3E}">
        <p14:creationId xmlns:p14="http://schemas.microsoft.com/office/powerpoint/2010/main" val="675734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Contracts can be explicit</a:t>
            </a:r>
            <a:r>
              <a:rPr lang="en-IN" baseline="0" dirty="0" smtClean="0"/>
              <a:t> or implicit based on common business practice. If explicit, they can be </a:t>
            </a:r>
            <a:r>
              <a:rPr lang="en-IN" dirty="0" smtClean="0"/>
              <a:t>oral rather than written. </a:t>
            </a:r>
          </a:p>
          <a:p>
            <a:r>
              <a:rPr lang="en-IN" dirty="0" smtClean="0"/>
              <a:t>However, there are several criteria that must be</a:t>
            </a:r>
            <a:r>
              <a:rPr lang="en-IN" baseline="0" dirty="0" smtClean="0"/>
              <a:t> satisfied for a contract to exist. Specifically, a</a:t>
            </a:r>
            <a:r>
              <a:rPr lang="en-IN" dirty="0" smtClean="0"/>
              <a:t> contract only exists if it:</a:t>
            </a:r>
          </a:p>
          <a:p>
            <a:pPr marL="628650" lvl="1" indent="-171450">
              <a:buFont typeface="Arial" panose="020B0604020202020204" pitchFamily="34" charset="0"/>
              <a:buChar char="•"/>
            </a:pPr>
            <a:r>
              <a:rPr lang="en-IN" dirty="0" smtClean="0"/>
              <a:t>Has commercial substance</a:t>
            </a:r>
          </a:p>
          <a:p>
            <a:pPr marL="628650" lvl="1" indent="-171450">
              <a:buFont typeface="Arial" panose="020B0604020202020204" pitchFamily="34" charset="0"/>
              <a:buChar char="•"/>
            </a:pPr>
            <a:r>
              <a:rPr lang="en-IN" dirty="0" smtClean="0"/>
              <a:t>Has been approved by the seller and customer</a:t>
            </a:r>
          </a:p>
          <a:p>
            <a:pPr marL="628650" lvl="1" indent="-171450">
              <a:buFont typeface="Arial" panose="020B0604020202020204" pitchFamily="34" charset="0"/>
              <a:buChar char="•"/>
            </a:pPr>
            <a:r>
              <a:rPr lang="en-IN" dirty="0" smtClean="0"/>
              <a:t>Specifies the rights of the seller and customer</a:t>
            </a:r>
          </a:p>
          <a:p>
            <a:pPr marL="628650" lvl="1" indent="-171450">
              <a:buFont typeface="Arial" panose="020B0604020202020204" pitchFamily="34" charset="0"/>
              <a:buChar char="•"/>
            </a:pPr>
            <a:r>
              <a:rPr lang="en-IN" dirty="0" smtClean="0"/>
              <a:t>Specifies payment terms</a:t>
            </a:r>
          </a:p>
          <a:p>
            <a:pPr marL="628650" lvl="1" indent="-171450">
              <a:buFont typeface="Arial" panose="020B0604020202020204" pitchFamily="34" charset="0"/>
              <a:buChar char="•"/>
            </a:pPr>
            <a:r>
              <a:rPr lang="en-IN" dirty="0" smtClean="0"/>
              <a:t>Is probable that the seller will collect the amount it is entitled to receive under the contract.</a:t>
            </a:r>
            <a:r>
              <a:rPr lang="en-IN" baseline="0" dirty="0" smtClean="0"/>
              <a:t>  Note that this last criterion is somewhat similar to the contract having commercial substance.</a:t>
            </a:r>
          </a:p>
          <a:p>
            <a:pPr marL="457200" lvl="1" indent="0">
              <a:buFont typeface="Arial" panose="020B0604020202020204" pitchFamily="34" charset="0"/>
              <a:buNone/>
            </a:pPr>
            <a:endParaRPr lang="en-US" dirty="0" smtClean="0"/>
          </a:p>
          <a:p>
            <a:r>
              <a:rPr lang="en-IN" dirty="0" smtClean="0"/>
              <a:t>A contract does not exist if (a) neither the seller nor the customer has performed any obligations under the contract and (b) both the seller and the customer can terminate the contract without penalty.  In that case, nobody has done anything or is committed</a:t>
            </a:r>
            <a:r>
              <a:rPr lang="en-IN" baseline="0" dirty="0" smtClean="0"/>
              <a:t> to do anything, so no event has occurred from an accounting standpoint.</a:t>
            </a:r>
            <a:endParaRPr lang="en-IN"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EE1482-59E5-4CCD-A566-52A79528E4A8}" type="slidenum">
              <a:rPr lang="en-IN">
                <a:cs typeface="Arial" charset="0"/>
              </a:rPr>
              <a:pPr fontAlgn="base">
                <a:spcBef>
                  <a:spcPct val="0"/>
                </a:spcBef>
                <a:spcAft>
                  <a:spcPct val="0"/>
                </a:spcAft>
              </a:pPr>
              <a:t>27</a:t>
            </a:fld>
            <a:endParaRPr lang="en-IN" dirty="0">
              <a:cs typeface="Arial" charset="0"/>
            </a:endParaRPr>
          </a:p>
        </p:txBody>
      </p:sp>
    </p:spTree>
    <p:extLst>
      <p:ext uri="{BB962C8B-B14F-4D97-AF65-F5344CB8AC3E}">
        <p14:creationId xmlns:p14="http://schemas.microsoft.com/office/powerpoint/2010/main" val="370445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Sometimes it can be challenging</a:t>
            </a:r>
            <a:r>
              <a:rPr lang="en-IN" baseline="0" dirty="0" smtClean="0"/>
              <a:t> to determine whether various aspects of a contract constitute performance obligations.  </a:t>
            </a:r>
          </a:p>
          <a:p>
            <a:pPr>
              <a:spcBef>
                <a:spcPct val="0"/>
              </a:spcBef>
            </a:pPr>
            <a:r>
              <a:rPr lang="en-IN" baseline="0" dirty="0" smtClean="0"/>
              <a:t>For example, the following are </a:t>
            </a:r>
            <a:r>
              <a:rPr lang="en-IN" b="1" baseline="0" dirty="0" smtClean="0"/>
              <a:t>not </a:t>
            </a:r>
            <a:r>
              <a:rPr lang="en-IN" baseline="0" dirty="0" smtClean="0"/>
              <a:t>viewed as separate performance obligations: </a:t>
            </a:r>
          </a:p>
          <a:p>
            <a:pPr marL="171450" indent="-171450">
              <a:spcBef>
                <a:spcPct val="0"/>
              </a:spcBef>
              <a:buFont typeface="Arial" panose="020B0604020202020204" pitchFamily="34" charset="0"/>
              <a:buChar char="•"/>
            </a:pPr>
            <a:r>
              <a:rPr lang="en-IN" dirty="0" smtClean="0"/>
              <a:t>Prepayments. These are up-front fees paid in advance by the customer for future products or services. Prepayments are included in the transaction price and are allocated to the various performance obligations. They are accounted for as deferred revenue initially and later recognized as revenue as each performance obligation is satisfied. </a:t>
            </a:r>
          </a:p>
          <a:p>
            <a:pPr marL="171450" indent="-171450">
              <a:spcBef>
                <a:spcPct val="0"/>
              </a:spcBef>
              <a:buFont typeface="Arial" panose="020B0604020202020204" pitchFamily="34" charset="0"/>
              <a:buChar char="•"/>
            </a:pPr>
            <a:r>
              <a:rPr lang="en-IN" i="0" dirty="0" smtClean="0"/>
              <a:t>Quality-assurance warranties.  These</a:t>
            </a:r>
            <a:r>
              <a:rPr lang="en-IN" b="1" i="0" dirty="0" smtClean="0"/>
              <a:t> </a:t>
            </a:r>
            <a:r>
              <a:rPr lang="en-IN" i="0" dirty="0" smtClean="0"/>
              <a:t>are guarantees</a:t>
            </a:r>
            <a:r>
              <a:rPr lang="en-IN" i="0" baseline="0" dirty="0" smtClean="0"/>
              <a:t> that the product or service is free of defects, and are a cost of satisfying the performance obligation to deliver goods and services. </a:t>
            </a:r>
            <a:r>
              <a:rPr lang="en-IN" i="0" dirty="0" smtClean="0"/>
              <a:t>The seller recognizes this cost in the period of sale as a warranty expense and related contingent liability.</a:t>
            </a:r>
          </a:p>
          <a:p>
            <a:pPr marL="171450" indent="-171450">
              <a:spcBef>
                <a:spcPct val="0"/>
              </a:spcBef>
              <a:buFont typeface="Arial" panose="020B0604020202020204" pitchFamily="34" charset="0"/>
              <a:buChar char="•"/>
            </a:pPr>
            <a:r>
              <a:rPr lang="en-IN" i="0" dirty="0" smtClean="0"/>
              <a:t>Right of return.  These are part</a:t>
            </a:r>
            <a:r>
              <a:rPr lang="en-IN" i="0" baseline="0" dirty="0" smtClean="0"/>
              <a:t> of the performance obligation to deliver goods and services that the customer wants to keep.  They are viewed as a type of variable consideration, and the transaction price is adjusted to account for them.</a:t>
            </a:r>
            <a:endParaRPr lang="en-IN" i="0" dirty="0" smtClean="0"/>
          </a:p>
          <a:p>
            <a:pPr>
              <a:spcBef>
                <a:spcPct val="0"/>
              </a:spcBef>
            </a:pPr>
            <a:r>
              <a:rPr lang="en-IN" i="0" dirty="0" smtClean="0"/>
              <a:t>The following </a:t>
            </a:r>
            <a:r>
              <a:rPr lang="en-IN" b="1" i="0" dirty="0" smtClean="0"/>
              <a:t>are</a:t>
            </a:r>
            <a:r>
              <a:rPr lang="en-IN" i="0" dirty="0" smtClean="0"/>
              <a:t> viewed as separate performance obligations:</a:t>
            </a:r>
          </a:p>
          <a:p>
            <a:pPr marL="171450" indent="-171450">
              <a:spcBef>
                <a:spcPct val="0"/>
              </a:spcBef>
              <a:buFont typeface="Arial" panose="020B0604020202020204" pitchFamily="34" charset="0"/>
              <a:buChar char="•"/>
            </a:pPr>
            <a:r>
              <a:rPr lang="en-IN" i="0" dirty="0" smtClean="0"/>
              <a:t>Extended warranties.  These are </a:t>
            </a:r>
            <a:r>
              <a:rPr lang="en-IN" dirty="0" smtClean="0"/>
              <a:t>an additional service that covers new problems arising after the customer takes control of the product. We</a:t>
            </a:r>
            <a:r>
              <a:rPr lang="en-IN" baseline="0" dirty="0" smtClean="0"/>
              <a:t> view an extended warranty as existing if the customer has the option to purchase it separately, or if the warranty provides a service to the customer beyond quality assurance.  The longer the warranty, the more likely it qualifies as an extended warranty.  </a:t>
            </a:r>
            <a:r>
              <a:rPr lang="en-IN" dirty="0" smtClean="0"/>
              <a:t>Extended warranties</a:t>
            </a:r>
            <a:r>
              <a:rPr lang="en-IN" baseline="0" dirty="0" smtClean="0"/>
              <a:t> are</a:t>
            </a:r>
            <a:r>
              <a:rPr lang="en-IN" dirty="0" smtClean="0"/>
              <a:t> recorded as a deferred revenue liability and then recognized as revenue over the extended warranty period.</a:t>
            </a:r>
          </a:p>
          <a:p>
            <a:pPr marL="171450" indent="-171450">
              <a:spcBef>
                <a:spcPct val="0"/>
              </a:spcBef>
              <a:buFont typeface="Arial" panose="020B0604020202020204" pitchFamily="34" charset="0"/>
              <a:buChar char="•"/>
            </a:pPr>
            <a:r>
              <a:rPr lang="en-IN" dirty="0" smtClean="0"/>
              <a:t>An option granted to the customer to receive additional goods or services at no cost or at a discount. These can be software upgrades, customer loyalty programs, discounts on future goods or services, and contract renewal options. Options for additional goods or services are considered performance obligations if they provide a </a:t>
            </a:r>
            <a:r>
              <a:rPr lang="en-IN" i="1" dirty="0" smtClean="0"/>
              <a:t>material right  </a:t>
            </a:r>
            <a:r>
              <a:rPr lang="en-IN" dirty="0" smtClean="0"/>
              <a:t>to the customer that the customer would not receive otherwise. When a contract includes an option that provides a material right, the seller must allocate part of the contract’s transaction price to the option. Just like for other performance obligations, that allocation process requires the seller to estimate the stand-alone selling price of the option, taking into account the likelihood that the customer will actually exercise the option. The seller recognizes revenue associated with the option when the option is exercised or expires.</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9741BD-B29A-4554-A308-0073E6FAAF3F}" type="slidenum">
              <a:rPr lang="en-IN">
                <a:cs typeface="Arial" charset="0"/>
              </a:rPr>
              <a:pPr fontAlgn="base">
                <a:spcBef>
                  <a:spcPct val="0"/>
                </a:spcBef>
                <a:spcAft>
                  <a:spcPct val="0"/>
                </a:spcAft>
              </a:pPr>
              <a:t>28</a:t>
            </a:fld>
            <a:endParaRPr lang="en-IN" dirty="0">
              <a:cs typeface="Arial" charset="0"/>
            </a:endParaRPr>
          </a:p>
        </p:txBody>
      </p:sp>
    </p:spTree>
    <p:extLst>
      <p:ext uri="{BB962C8B-B14F-4D97-AF65-F5344CB8AC3E}">
        <p14:creationId xmlns:p14="http://schemas.microsoft.com/office/powerpoint/2010/main" val="779098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As an example of accounting for an option that provides a material right to the customer, assume that TrueTech offers a 50% coupon for a gaming headset with the purchase of a Tri-Box for its normal price of $240 as part of a promotion. The headset costs $120 without a coupon and $60 with a coupon, and the coupon must be exercised within one year of the Tri-Box purchase. TrueTech estimates that 80% of customers will take advantage of the coupon. Let’s see how TrueTech would account for the cash sale of 100 Tri-Boxes sold under this promotion on January 1, 2016.</a:t>
            </a:r>
          </a:p>
          <a:p>
            <a:pPr>
              <a:spcBef>
                <a:spcPct val="0"/>
              </a:spcBef>
            </a:pPr>
            <a:endParaRPr lang="en-US" dirty="0" smtClean="0"/>
          </a:p>
          <a:p>
            <a:pPr>
              <a:spcBef>
                <a:spcPct val="0"/>
              </a:spcBef>
            </a:pPr>
            <a:r>
              <a:rPr lang="en-US" dirty="0" smtClean="0"/>
              <a:t>The Tri-Box and the coupon are separate</a:t>
            </a:r>
            <a:r>
              <a:rPr lang="en-US" baseline="0" dirty="0" smtClean="0"/>
              <a:t> performance obligations, because they are capable of being distinct and they are separately identifiable. </a:t>
            </a:r>
            <a:r>
              <a:rPr lang="en-IN" dirty="0" smtClean="0"/>
              <a:t>Therefore, TrueTech must allocate the $240 transaction price to two performance obligations: the Tri-Box and the coupon. Because TrueTech expects only 80% of the coupons to be used, it estimates the standalone selling price of a coupon to be $48, which is 80% of $60. </a:t>
            </a:r>
          </a:p>
          <a:p>
            <a:pPr>
              <a:spcBef>
                <a:spcPct val="0"/>
              </a:spcBef>
            </a:pPr>
            <a:endParaRPr lang="en-IN" dirty="0" smtClean="0"/>
          </a:p>
          <a:p>
            <a:pPr>
              <a:spcBef>
                <a:spcPct val="0"/>
              </a:spcBef>
            </a:pPr>
            <a:r>
              <a:rPr lang="en-IN" sz="1200" dirty="0" smtClean="0"/>
              <a:t>Illustration 5-11</a:t>
            </a:r>
          </a:p>
          <a:p>
            <a:pPr>
              <a:spcBef>
                <a:spcPct val="0"/>
              </a:spcBef>
            </a:pPr>
            <a:endParaRPr lang="en-IN"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A2A95-204E-445E-A46F-6030FA80393B}" type="slidenum">
              <a:rPr lang="en-IN">
                <a:cs typeface="Arial" charset="0"/>
              </a:rPr>
              <a:pPr fontAlgn="base">
                <a:spcBef>
                  <a:spcPct val="0"/>
                </a:spcBef>
                <a:spcAft>
                  <a:spcPct val="0"/>
                </a:spcAft>
              </a:pPr>
              <a:t>29</a:t>
            </a:fld>
            <a:endParaRPr lang="en-IN" dirty="0">
              <a:cs typeface="Arial" charset="0"/>
            </a:endParaRPr>
          </a:p>
        </p:txBody>
      </p:sp>
    </p:spTree>
    <p:extLst>
      <p:ext uri="{BB962C8B-B14F-4D97-AF65-F5344CB8AC3E}">
        <p14:creationId xmlns:p14="http://schemas.microsoft.com/office/powerpoint/2010/main" val="192185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Revenue recognition previously was based on the “realization principle,” which required that we recognize revenue when </a:t>
            </a:r>
            <a:r>
              <a:rPr lang="en-US" b="1" dirty="0" smtClean="0"/>
              <a:t>both</a:t>
            </a:r>
            <a:r>
              <a:rPr lang="en-US" dirty="0" smtClean="0"/>
              <a:t> </a:t>
            </a:r>
          </a:p>
          <a:p>
            <a:pPr marL="228600" indent="-228600">
              <a:spcBef>
                <a:spcPct val="0"/>
              </a:spcBef>
              <a:buFont typeface="+mj-lt"/>
              <a:buAutoNum type="arabicPeriod"/>
            </a:pPr>
            <a:r>
              <a:rPr lang="en-US" dirty="0" smtClean="0"/>
              <a:t>the earnings process is virtually complete, and </a:t>
            </a:r>
          </a:p>
          <a:p>
            <a:pPr marL="228600" indent="-228600">
              <a:spcBef>
                <a:spcPct val="0"/>
              </a:spcBef>
              <a:buFont typeface="+mj-lt"/>
              <a:buAutoNum type="arabicPeriod"/>
            </a:pPr>
            <a:r>
              <a:rPr lang="en-US" dirty="0" smtClean="0"/>
              <a:t>there is reasonable certainty as to the collectibility of the assets to be received. </a:t>
            </a:r>
          </a:p>
          <a:p>
            <a:pPr>
              <a:spcBef>
                <a:spcPct val="0"/>
              </a:spcBef>
            </a:pPr>
            <a:endParaRPr lang="en-US" dirty="0" smtClean="0"/>
          </a:p>
          <a:p>
            <a:pPr>
              <a:spcBef>
                <a:spcPct val="0"/>
              </a:spcBef>
            </a:pPr>
            <a:r>
              <a:rPr lang="en-US" dirty="0" smtClean="0"/>
              <a:t>The realization principle had some problems. </a:t>
            </a:r>
          </a:p>
          <a:p>
            <a:pPr marL="171450" indent="-171450">
              <a:spcBef>
                <a:spcPct val="0"/>
              </a:spcBef>
              <a:buFont typeface="Arial" panose="020B0604020202020204" pitchFamily="34" charset="0"/>
              <a:buChar char="•"/>
            </a:pPr>
            <a:r>
              <a:rPr lang="en-US" dirty="0" smtClean="0"/>
              <a:t>Revenue recognition was poorly tied to the FASB’s conceptual framework, which stresses a balance sheet focus that places more emphasis on recognizing assets and liabilities rather than on the earnings process. </a:t>
            </a:r>
          </a:p>
          <a:p>
            <a:pPr marL="171450" indent="-171450">
              <a:spcBef>
                <a:spcPct val="0"/>
              </a:spcBef>
              <a:buFont typeface="Arial" panose="020B0604020202020204" pitchFamily="34" charset="0"/>
              <a:buChar char="•"/>
            </a:pPr>
            <a:r>
              <a:rPr lang="en-US" dirty="0" smtClean="0"/>
              <a:t>Also, the focus on the earnings process led to similar transactions being treated differently in different industries. </a:t>
            </a:r>
          </a:p>
          <a:p>
            <a:pPr marL="171450" indent="-171450">
              <a:spcBef>
                <a:spcPct val="0"/>
              </a:spcBef>
              <a:buFont typeface="Arial" panose="020B0604020202020204" pitchFamily="34" charset="0"/>
              <a:buChar char="•"/>
            </a:pPr>
            <a:r>
              <a:rPr lang="en-US" dirty="0" smtClean="0"/>
              <a:t>And, the realization principle was difficult to apply to complex arrangements that involved multiple goods or services. </a:t>
            </a:r>
          </a:p>
          <a:p>
            <a:pPr marL="0" indent="0">
              <a:spcBef>
                <a:spcPct val="0"/>
              </a:spcBef>
              <a:buFont typeface="Arial" panose="020B0604020202020204" pitchFamily="34" charset="0"/>
              <a:buNone/>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DDA8C-CC4A-4BD1-9FB6-36F24E899521}" type="slidenum">
              <a:rPr lang="en-IN">
                <a:cs typeface="Arial" charset="0"/>
              </a:rPr>
              <a:pPr fontAlgn="base">
                <a:spcBef>
                  <a:spcPct val="0"/>
                </a:spcBef>
                <a:spcAft>
                  <a:spcPct val="0"/>
                </a:spcAft>
              </a:pPr>
              <a:t>3</a:t>
            </a:fld>
            <a:endParaRPr lang="en-IN" dirty="0">
              <a:cs typeface="Arial" charset="0"/>
            </a:endParaRPr>
          </a:p>
        </p:txBody>
      </p:sp>
    </p:spTree>
    <p:extLst>
      <p:ext uri="{BB962C8B-B14F-4D97-AF65-F5344CB8AC3E}">
        <p14:creationId xmlns:p14="http://schemas.microsoft.com/office/powerpoint/2010/main" val="394396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The sum of the stand-alone selling prices of the performance obligations is thus $288, obtained by adding the stand-alone selling</a:t>
            </a:r>
            <a:r>
              <a:rPr lang="en-IN" baseline="0" dirty="0" smtClean="0"/>
              <a:t> price of the </a:t>
            </a:r>
            <a:r>
              <a:rPr lang="en-IN" dirty="0" smtClean="0"/>
              <a:t>Tri-Box module of $240 and the stand-alone selling price of the coupon of $48. Given that TrueTech is selling 100</a:t>
            </a:r>
            <a:r>
              <a:rPr lang="en-IN" baseline="0" dirty="0" smtClean="0"/>
              <a:t> modules with the coupon, it calculates a total sales price of $100 x $240 = $24,000.  </a:t>
            </a:r>
            <a:r>
              <a:rPr lang="en-IN" dirty="0" smtClean="0"/>
              <a:t>The Tri-Box module represents five-sixths of the total price, so</a:t>
            </a:r>
            <a:r>
              <a:rPr lang="en-IN" baseline="0" dirty="0" smtClean="0"/>
              <a:t> it is allocated $24,000 x 5/6 = $20,000.  T</a:t>
            </a:r>
            <a:r>
              <a:rPr lang="en-IN" dirty="0" smtClean="0"/>
              <a:t>he coupon comprises one-sixth of the total price, so it is allocated $24,000 x 1/6 = $4,000. Therefore, on January 1, 2016, TrueTech </a:t>
            </a:r>
          </a:p>
          <a:p>
            <a:pPr marL="171450" indent="-171450">
              <a:spcBef>
                <a:spcPct val="0"/>
              </a:spcBef>
              <a:buFont typeface="Arial" panose="020B0604020202020204" pitchFamily="34" charset="0"/>
              <a:buChar char="•"/>
            </a:pPr>
            <a:r>
              <a:rPr lang="en-IN" dirty="0" smtClean="0"/>
              <a:t>Debits the cash received for $24,000 which is 100 systems at $240,</a:t>
            </a:r>
          </a:p>
          <a:p>
            <a:pPr marL="171450" indent="-171450">
              <a:spcBef>
                <a:spcPct val="0"/>
              </a:spcBef>
              <a:buFont typeface="Arial" panose="020B0604020202020204" pitchFamily="34" charset="0"/>
              <a:buChar char="•"/>
            </a:pPr>
            <a:r>
              <a:rPr lang="en-IN" dirty="0" smtClean="0"/>
              <a:t>Credits sales revenue for delivering $20,000 of Tri-Box modules, and </a:t>
            </a:r>
          </a:p>
          <a:p>
            <a:pPr marL="171450" indent="-171450">
              <a:spcBef>
                <a:spcPct val="0"/>
              </a:spcBef>
              <a:buFont typeface="Arial" panose="020B0604020202020204" pitchFamily="34" charset="0"/>
              <a:buChar char="•"/>
            </a:pPr>
            <a:r>
              <a:rPr lang="en-IN" dirty="0" smtClean="0"/>
              <a:t>Credits</a:t>
            </a:r>
            <a:r>
              <a:rPr lang="en-IN" baseline="0" dirty="0" smtClean="0"/>
              <a:t> </a:t>
            </a:r>
            <a:r>
              <a:rPr lang="en-IN" dirty="0" smtClean="0"/>
              <a:t>deferred revenue—coupons for $4,000. </a:t>
            </a:r>
          </a:p>
          <a:p>
            <a:pPr>
              <a:spcBef>
                <a:spcPct val="0"/>
              </a:spcBef>
            </a:pPr>
            <a:r>
              <a:rPr lang="en-IN" dirty="0" smtClean="0"/>
              <a:t>When the coupons are later redeemed or expire, TrueTech will debit deferred revenue—coupons and credit revenue.</a:t>
            </a:r>
          </a:p>
          <a:p>
            <a:pPr>
              <a:spcBef>
                <a:spcPct val="0"/>
              </a:spcBef>
            </a:pPr>
            <a:endParaRPr lang="en-IN" dirty="0" smtClean="0"/>
          </a:p>
          <a:p>
            <a:pPr>
              <a:spcBef>
                <a:spcPct val="0"/>
              </a:spcBef>
            </a:pPr>
            <a:r>
              <a:rPr lang="en-IN" sz="1200" dirty="0" smtClean="0"/>
              <a:t>Illustration 5-11</a:t>
            </a:r>
          </a:p>
          <a:p>
            <a:pPr>
              <a:spcBef>
                <a:spcPct val="0"/>
              </a:spcBef>
            </a:pPr>
            <a:endParaRPr lang="en-IN"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C2987-38B2-4003-B627-5322AB9D0EEC}" type="slidenum">
              <a:rPr lang="en-IN">
                <a:cs typeface="Arial" charset="0"/>
              </a:rPr>
              <a:pPr fontAlgn="base">
                <a:spcBef>
                  <a:spcPct val="0"/>
                </a:spcBef>
                <a:spcAft>
                  <a:spcPct val="0"/>
                </a:spcAft>
              </a:pPr>
              <a:t>30</a:t>
            </a:fld>
            <a:endParaRPr lang="en-IN" dirty="0">
              <a:cs typeface="Arial" charset="0"/>
            </a:endParaRPr>
          </a:p>
        </p:txBody>
      </p:sp>
    </p:spTree>
    <p:extLst>
      <p:ext uri="{BB962C8B-B14F-4D97-AF65-F5344CB8AC3E}">
        <p14:creationId xmlns:p14="http://schemas.microsoft.com/office/powerpoint/2010/main" val="523692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Now let’s change the facts so</a:t>
            </a:r>
            <a:r>
              <a:rPr lang="en-IN" baseline="0" dirty="0" smtClean="0"/>
              <a:t> that TrueTech normally sells the headsets at a 15% discount off of their normal list price of $120.  In that case, the coupon doesn’t provide a new discount of 50%.  Rather, the coupon provides a new discount of 50% - 15% = 35%.  That is the material right that is provided by the coupon beyond what normally is available to purchasers of a headset, so that is the discount on which the stand-alone selling price of the coupon is based.  </a:t>
            </a:r>
          </a:p>
          <a:p>
            <a:pPr>
              <a:spcBef>
                <a:spcPct val="0"/>
              </a:spcBef>
            </a:pPr>
            <a:endParaRPr lang="en-IN" baseline="0" dirty="0" smtClean="0"/>
          </a:p>
          <a:p>
            <a:pPr>
              <a:spcBef>
                <a:spcPct val="0"/>
              </a:spcBef>
            </a:pPr>
            <a:r>
              <a:rPr lang="en-IN" baseline="0" dirty="0" smtClean="0"/>
              <a:t>We calculate the stand-alone selling price by first multiplying $120 by 35% to yield $42.  However, because only 80% of coupons are expected to be redeemed, we multiply $42 by 80%, yielding $33.60 as the stand-alone selling price of the coupon.  Think of it this way -- on average TrueTech is sacrificing $33.60 each time it issues a coupon, so that is the value it views itself as having transferred to it’s customer.  </a:t>
            </a:r>
          </a:p>
          <a:p>
            <a:pPr>
              <a:spcBef>
                <a:spcPct val="0"/>
              </a:spcBef>
            </a:pPr>
            <a:endParaRPr lang="en-IN" dirty="0" smtClean="0"/>
          </a:p>
          <a:p>
            <a:pPr>
              <a:spcBef>
                <a:spcPct val="0"/>
              </a:spcBef>
            </a:pPr>
            <a:r>
              <a:rPr lang="en-IN" sz="1200" dirty="0" smtClean="0"/>
              <a:t>Illustration 5-13</a:t>
            </a:r>
          </a:p>
          <a:p>
            <a:pPr>
              <a:spcBef>
                <a:spcPct val="0"/>
              </a:spcBef>
            </a:pPr>
            <a:endParaRPr lang="en-IN"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A2A95-204E-445E-A46F-6030FA80393B}" type="slidenum">
              <a:rPr lang="en-IN">
                <a:cs typeface="Arial" charset="0"/>
              </a:rPr>
              <a:pPr fontAlgn="base">
                <a:spcBef>
                  <a:spcPct val="0"/>
                </a:spcBef>
                <a:spcAft>
                  <a:spcPct val="0"/>
                </a:spcAft>
              </a:pPr>
              <a:t>31</a:t>
            </a:fld>
            <a:endParaRPr lang="en-IN" dirty="0">
              <a:cs typeface="Arial" charset="0"/>
            </a:endParaRPr>
          </a:p>
        </p:txBody>
      </p:sp>
    </p:spTree>
    <p:extLst>
      <p:ext uri="{BB962C8B-B14F-4D97-AF65-F5344CB8AC3E}">
        <p14:creationId xmlns:p14="http://schemas.microsoft.com/office/powerpoint/2010/main" val="1921853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The sum of the stand-alone selling prices of the performance obligations now is $273.6, obtained by adding the stand-alone selling</a:t>
            </a:r>
            <a:r>
              <a:rPr lang="en-IN" baseline="0" dirty="0" smtClean="0"/>
              <a:t> price of the </a:t>
            </a:r>
            <a:r>
              <a:rPr lang="en-IN" dirty="0" smtClean="0"/>
              <a:t>Tri-Box module of $240 and the stand-alone selling price of the coupon of $33.6.  Given that TrueTech is selling 100</a:t>
            </a:r>
            <a:r>
              <a:rPr lang="en-IN" baseline="0" dirty="0" smtClean="0"/>
              <a:t> modules with the coupon, it still calculates a total sales price of $100 x $240 = $24,000.  </a:t>
            </a:r>
            <a:r>
              <a:rPr lang="en-IN" dirty="0" smtClean="0"/>
              <a:t>The Tri-Box module represents 87.72% of the total price, so</a:t>
            </a:r>
            <a:r>
              <a:rPr lang="en-IN" baseline="0" dirty="0" smtClean="0"/>
              <a:t> it is allocated $24,000 x 87.72% = $21,053.  T</a:t>
            </a:r>
            <a:r>
              <a:rPr lang="en-IN" dirty="0" smtClean="0"/>
              <a:t>he coupon comprises 12.28% of the total price, so it is allocated $24,000 x 12.28% = $2,947. Therefore, on January 1, 2016, TrueTech </a:t>
            </a:r>
          </a:p>
          <a:p>
            <a:pPr marL="171450" indent="-171450">
              <a:spcBef>
                <a:spcPct val="0"/>
              </a:spcBef>
              <a:buFont typeface="Arial" panose="020B0604020202020204" pitchFamily="34" charset="0"/>
              <a:buChar char="•"/>
            </a:pPr>
            <a:r>
              <a:rPr lang="en-IN" dirty="0" smtClean="0"/>
              <a:t>Debits the cash received for $24,000 which is 100 systems at $240,</a:t>
            </a:r>
          </a:p>
          <a:p>
            <a:pPr marL="171450" indent="-171450">
              <a:spcBef>
                <a:spcPct val="0"/>
              </a:spcBef>
              <a:buFont typeface="Arial" panose="020B0604020202020204" pitchFamily="34" charset="0"/>
              <a:buChar char="•"/>
            </a:pPr>
            <a:r>
              <a:rPr lang="en-IN" dirty="0" smtClean="0"/>
              <a:t>Credits sales revenue for delivering $21,053 of Tri-Box modules, and </a:t>
            </a:r>
          </a:p>
          <a:p>
            <a:pPr marL="171450" indent="-171450">
              <a:spcBef>
                <a:spcPct val="0"/>
              </a:spcBef>
              <a:buFont typeface="Arial" panose="020B0604020202020204" pitchFamily="34" charset="0"/>
              <a:buChar char="•"/>
            </a:pPr>
            <a:r>
              <a:rPr lang="en-IN" dirty="0" smtClean="0"/>
              <a:t>Credits</a:t>
            </a:r>
            <a:r>
              <a:rPr lang="en-IN" baseline="0" dirty="0" smtClean="0"/>
              <a:t> </a:t>
            </a:r>
            <a:r>
              <a:rPr lang="en-IN" dirty="0" smtClean="0"/>
              <a:t>deferred revenue—coupons for $2,947. </a:t>
            </a:r>
          </a:p>
          <a:p>
            <a:pPr>
              <a:spcBef>
                <a:spcPct val="0"/>
              </a:spcBef>
            </a:pPr>
            <a:r>
              <a:rPr lang="en-IN" dirty="0" smtClean="0"/>
              <a:t>When the coupons are later redeemed or expire, TrueTech will debit deferred revenue—coupons and credit revenue.</a:t>
            </a:r>
          </a:p>
          <a:p>
            <a:pPr>
              <a:spcBef>
                <a:spcPct val="0"/>
              </a:spcBef>
            </a:pPr>
            <a:endParaRPr lang="en-IN" dirty="0" smtClean="0"/>
          </a:p>
          <a:p>
            <a:pPr>
              <a:spcBef>
                <a:spcPct val="0"/>
              </a:spcBef>
            </a:pPr>
            <a:r>
              <a:rPr lang="en-IN" dirty="0" smtClean="0"/>
              <a:t>If you compare this answer to the previous one, you can see that the difference between the answers is driven by how large of a material right is provided</a:t>
            </a:r>
            <a:r>
              <a:rPr lang="en-IN" baseline="0" dirty="0" smtClean="0"/>
              <a:t> by the coupon.  In the first case, the coupon provided a new discount of 50%, which ended up having a relatively large stand-alone selling price ($48), so the coupon was allocated a relatively large proportion of the transaction price (16.67%), equalling $4,000.  In the second case, the coupon provided a new discount of only 35%, which ended up having a relatively smaller stand-alone selling price ($36.6), so the coupon was allocated a relatively smaller proportion of the transaction price (12.28%), equalling $2,947.  The larger the incremental right provided by the coupon, the more revenue is allocated to it.</a:t>
            </a:r>
          </a:p>
          <a:p>
            <a:pPr>
              <a:spcBef>
                <a:spcPct val="0"/>
              </a:spcBef>
            </a:pPr>
            <a:endParaRPr lang="en-IN" dirty="0" smtClean="0"/>
          </a:p>
          <a:p>
            <a:pPr>
              <a:spcBef>
                <a:spcPct val="0"/>
              </a:spcBef>
            </a:pPr>
            <a:r>
              <a:rPr lang="en-IN" sz="1200" dirty="0" smtClean="0"/>
              <a:t>Illustration 5-13</a:t>
            </a:r>
          </a:p>
          <a:p>
            <a:pPr>
              <a:spcBef>
                <a:spcPct val="0"/>
              </a:spcBef>
            </a:pPr>
            <a:endParaRPr lang="en-IN"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C2987-38B2-4003-B627-5322AB9D0EEC}" type="slidenum">
              <a:rPr lang="en-IN">
                <a:cs typeface="Arial" charset="0"/>
              </a:rPr>
              <a:pPr fontAlgn="base">
                <a:spcBef>
                  <a:spcPct val="0"/>
                </a:spcBef>
                <a:spcAft>
                  <a:spcPct val="0"/>
                </a:spcAft>
              </a:pPr>
              <a:t>32</a:t>
            </a:fld>
            <a:endParaRPr lang="en-IN" dirty="0">
              <a:cs typeface="Arial" charset="0"/>
            </a:endParaRPr>
          </a:p>
        </p:txBody>
      </p:sp>
    </p:spTree>
    <p:extLst>
      <p:ext uri="{BB962C8B-B14F-4D97-AF65-F5344CB8AC3E}">
        <p14:creationId xmlns:p14="http://schemas.microsoft.com/office/powerpoint/2010/main" val="523692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33</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Identifying</a:t>
            </a:r>
            <a:r>
              <a:rPr lang="en-IN" baseline="0" dirty="0" smtClean="0"/>
              <a:t> a contract’s </a:t>
            </a:r>
            <a:r>
              <a:rPr lang="en-IN" dirty="0" smtClean="0"/>
              <a:t>transaction price involves a variety of considerations, such as:</a:t>
            </a:r>
          </a:p>
          <a:p>
            <a:pPr marL="171450" indent="-171450">
              <a:spcBef>
                <a:spcPct val="0"/>
              </a:spcBef>
              <a:buFont typeface="Arial" panose="020B0604020202020204" pitchFamily="34" charset="0"/>
              <a:buChar char="•"/>
            </a:pPr>
            <a:r>
              <a:rPr lang="en-IN" dirty="0" smtClean="0"/>
              <a:t>Estimating</a:t>
            </a:r>
            <a:r>
              <a:rPr lang="en-IN" baseline="0" dirty="0" smtClean="0"/>
              <a:t> v</a:t>
            </a:r>
            <a:r>
              <a:rPr lang="en-IN" dirty="0" smtClean="0"/>
              <a:t>ariable consideration (including</a:t>
            </a:r>
            <a:r>
              <a:rPr lang="en-IN" baseline="0" dirty="0" smtClean="0"/>
              <a:t> </a:t>
            </a:r>
            <a:r>
              <a:rPr lang="en-IN" dirty="0" smtClean="0"/>
              <a:t>rights of return)</a:t>
            </a:r>
          </a:p>
          <a:p>
            <a:pPr marL="171450" indent="-171450">
              <a:spcBef>
                <a:spcPct val="0"/>
              </a:spcBef>
              <a:buFont typeface="Arial" panose="020B0604020202020204" pitchFamily="34" charset="0"/>
              <a:buChar char="•"/>
            </a:pPr>
            <a:r>
              <a:rPr lang="en-IN" dirty="0" smtClean="0"/>
              <a:t>Determining whether the seller is acting as a principal or an agent</a:t>
            </a:r>
          </a:p>
          <a:p>
            <a:pPr marL="171450" indent="-171450">
              <a:spcBef>
                <a:spcPct val="0"/>
              </a:spcBef>
              <a:buFont typeface="Arial" panose="020B0604020202020204" pitchFamily="34" charset="0"/>
              <a:buChar char="•"/>
            </a:pPr>
            <a:r>
              <a:rPr lang="en-IN" dirty="0" smtClean="0"/>
              <a:t>Considering the time value of money, and </a:t>
            </a:r>
          </a:p>
          <a:p>
            <a:pPr marL="171450" indent="-171450">
              <a:spcBef>
                <a:spcPct val="0"/>
              </a:spcBef>
              <a:buFont typeface="Arial" panose="020B0604020202020204" pitchFamily="34" charset="0"/>
              <a:buChar char="•"/>
            </a:pPr>
            <a:r>
              <a:rPr lang="en-IN" dirty="0" smtClean="0"/>
              <a:t>Accounting for payments by the seller to the customer.</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F3C4AF-2F4A-4D6D-A3C5-B82B548B6DE8}" type="slidenum">
              <a:rPr lang="en-IN">
                <a:cs typeface="Arial" charset="0"/>
              </a:rPr>
              <a:pPr fontAlgn="base">
                <a:spcBef>
                  <a:spcPct val="0"/>
                </a:spcBef>
                <a:spcAft>
                  <a:spcPct val="0"/>
                </a:spcAft>
              </a:pPr>
              <a:t>34</a:t>
            </a:fld>
            <a:endParaRPr lang="en-IN" dirty="0">
              <a:cs typeface="Arial" charset="0"/>
            </a:endParaRPr>
          </a:p>
        </p:txBody>
      </p:sp>
    </p:spTree>
    <p:extLst>
      <p:ext uri="{BB962C8B-B14F-4D97-AF65-F5344CB8AC3E}">
        <p14:creationId xmlns:p14="http://schemas.microsoft.com/office/powerpoint/2010/main" val="1830268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Variable consideration occurs when part of the transaction price</a:t>
            </a:r>
            <a:r>
              <a:rPr lang="en-IN" baseline="0" dirty="0" smtClean="0"/>
              <a:t> depends on the outcome of some future event.  </a:t>
            </a:r>
            <a:r>
              <a:rPr lang="en-IN" dirty="0" smtClean="0"/>
              <a:t>Examples of</a:t>
            </a:r>
            <a:r>
              <a:rPr lang="en-IN" baseline="0" dirty="0" smtClean="0"/>
              <a:t> variable consideration include</a:t>
            </a:r>
            <a:r>
              <a:rPr lang="en-IN" dirty="0" smtClean="0"/>
              <a:t> incentive payments in the construction industry, royalties in entertainment and media, Medicare and Medicaid reimbursements in the health care industry, volume discounts and product returns in manufacturing, and rebates in the telecommunications industry.</a:t>
            </a:r>
          </a:p>
          <a:p>
            <a:pPr>
              <a:spcBef>
                <a:spcPct val="0"/>
              </a:spcBef>
            </a:pPr>
            <a:endParaRPr lang="en-IN" dirty="0" smtClean="0"/>
          </a:p>
          <a:p>
            <a:pPr>
              <a:spcBef>
                <a:spcPct val="0"/>
              </a:spcBef>
            </a:pPr>
            <a:r>
              <a:rPr lang="en-IN" dirty="0" smtClean="0"/>
              <a:t>Variable consideration is estimated as either the expected value or the most likely amount. If there are several possible outcomes, the expected value method of estimation will be appropriate.  Expected values are calculated by summing the product of each possible amount and its probability. On the other hand, if only two outcomes are possible, the most likely amount might be the best indication of the amount the seller will likely receive. </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AC2DAF-8D7A-436D-B431-84E87DFBAAE4}" type="slidenum">
              <a:rPr lang="en-IN">
                <a:cs typeface="Arial" charset="0"/>
              </a:rPr>
              <a:pPr fontAlgn="base">
                <a:spcBef>
                  <a:spcPct val="0"/>
                </a:spcBef>
                <a:spcAft>
                  <a:spcPct val="0"/>
                </a:spcAft>
              </a:pPr>
              <a:t>35</a:t>
            </a:fld>
            <a:endParaRPr lang="en-IN" dirty="0">
              <a:cs typeface="Arial" charset="0"/>
            </a:endParaRPr>
          </a:p>
        </p:txBody>
      </p:sp>
    </p:spTree>
    <p:extLst>
      <p:ext uri="{BB962C8B-B14F-4D97-AF65-F5344CB8AC3E}">
        <p14:creationId xmlns:p14="http://schemas.microsoft.com/office/powerpoint/2010/main" val="240306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As an example of accounting</a:t>
            </a:r>
            <a:r>
              <a:rPr lang="en-IN" baseline="0" dirty="0" smtClean="0"/>
              <a:t> for variable consideration, assume that </a:t>
            </a:r>
            <a:r>
              <a:rPr lang="en-IN" dirty="0" smtClean="0"/>
              <a:t>TrueTech enters into a contract with ProSport Gaming to add ProSport’s online games to the Tri-Net network. ProSport offers popular games like Brawl of Bands, and wants those games offered on the Tri-Net so ProSport can sell gems, weapons, health potions, and other game features that allow players to advance more quickly in a game.</a:t>
            </a:r>
          </a:p>
          <a:p>
            <a:pPr>
              <a:spcBef>
                <a:spcPct val="0"/>
              </a:spcBef>
            </a:pPr>
            <a:endParaRPr lang="en-IN" dirty="0" smtClean="0"/>
          </a:p>
          <a:p>
            <a:pPr>
              <a:spcBef>
                <a:spcPct val="0"/>
              </a:spcBef>
            </a:pPr>
            <a:r>
              <a:rPr lang="en-IN" dirty="0" smtClean="0"/>
              <a:t>On January 1, 2016, ProSport pays TrueTech an up-front fixed fee of $300,000 for six months of featured access. ProSport also will pay TrueTech a bonus of $180,000 if Tri-Net users access ProSport games for at least 15,000 hours during the six-month period. TrueTech estimates a 75% chance that it will achieve the usage target and receive the $180,000 bonus. </a:t>
            </a:r>
          </a:p>
          <a:p>
            <a:pPr>
              <a:spcBef>
                <a:spcPct val="0"/>
              </a:spcBef>
            </a:pPr>
            <a:endParaRPr lang="en-IN" dirty="0" smtClean="0"/>
          </a:p>
          <a:p>
            <a:pPr>
              <a:spcBef>
                <a:spcPct val="0"/>
              </a:spcBef>
            </a:pPr>
            <a:r>
              <a:rPr lang="en-IN" sz="1200" dirty="0" smtClean="0"/>
              <a:t>Illustration 5-14</a:t>
            </a:r>
          </a:p>
          <a:p>
            <a:pPr>
              <a:spcBef>
                <a:spcPct val="0"/>
              </a:spcBef>
            </a:pPr>
            <a:endParaRPr lang="en-IN" dirty="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8D615E-AA37-4026-BBA7-0C7E24A5A391}" type="slidenum">
              <a:rPr lang="en-IN">
                <a:cs typeface="Arial" charset="0"/>
              </a:rPr>
              <a:pPr fontAlgn="base">
                <a:spcBef>
                  <a:spcPct val="0"/>
                </a:spcBef>
                <a:spcAft>
                  <a:spcPct val="0"/>
                </a:spcAft>
              </a:pPr>
              <a:t>36</a:t>
            </a:fld>
            <a:endParaRPr lang="en-IN" dirty="0">
              <a:cs typeface="Arial" charset="0"/>
            </a:endParaRPr>
          </a:p>
        </p:txBody>
      </p:sp>
    </p:spTree>
    <p:extLst>
      <p:ext uri="{BB962C8B-B14F-4D97-AF65-F5344CB8AC3E}">
        <p14:creationId xmlns:p14="http://schemas.microsoft.com/office/powerpoint/2010/main" val="1693615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On January 1, 2016, TrueTech records the cash received for the up-front fixed fee of $300,000.</a:t>
            </a:r>
          </a:p>
          <a:p>
            <a:pPr>
              <a:spcBef>
                <a:spcPct val="0"/>
              </a:spcBef>
            </a:pPr>
            <a:endParaRPr lang="en-IN" dirty="0" smtClean="0"/>
          </a:p>
          <a:p>
            <a:pPr>
              <a:spcBef>
                <a:spcPct val="0"/>
              </a:spcBef>
            </a:pPr>
            <a:r>
              <a:rPr lang="en-IN" dirty="0" smtClean="0"/>
              <a:t>How TrueTech treats</a:t>
            </a:r>
            <a:r>
              <a:rPr lang="en-IN" baseline="0" dirty="0" smtClean="0"/>
              <a:t> the potential </a:t>
            </a:r>
            <a:r>
              <a:rPr lang="en-IN" dirty="0" smtClean="0"/>
              <a:t>bonus of $180,000 depends on whether it estimates the transaction price based on the expected value or the most likely amount.</a:t>
            </a:r>
          </a:p>
          <a:p>
            <a:pPr>
              <a:spcBef>
                <a:spcPct val="0"/>
              </a:spcBef>
            </a:pPr>
            <a:endParaRPr lang="en-US" dirty="0" smtClean="0"/>
          </a:p>
          <a:p>
            <a:pPr>
              <a:spcBef>
                <a:spcPct val="0"/>
              </a:spcBef>
            </a:pPr>
            <a:r>
              <a:rPr lang="en-US" dirty="0" smtClean="0"/>
              <a:t>First,</a:t>
            </a:r>
            <a:r>
              <a:rPr lang="en-US" baseline="0" dirty="0" smtClean="0"/>
              <a:t> we’</a:t>
            </a:r>
            <a:r>
              <a:rPr lang="en-US" dirty="0" smtClean="0"/>
              <a:t>ll look at the expected value method. This method </a:t>
            </a:r>
            <a:r>
              <a:rPr lang="en-IN" dirty="0" smtClean="0"/>
              <a:t>calculates the probability-weighted transaction price. In this case, TrueTech estimates a 75% chance that it will achieve the usage target and receive the bonus. Thus, TrueTech estimates</a:t>
            </a:r>
            <a:r>
              <a:rPr lang="en-IN" baseline="0" dirty="0" smtClean="0"/>
              <a:t> a 75% chance it will receive $300,000 + $180,000 = $480,000, which, probability weighted, equals $360,000. </a:t>
            </a:r>
          </a:p>
          <a:p>
            <a:pPr>
              <a:spcBef>
                <a:spcPct val="0"/>
              </a:spcBef>
            </a:pPr>
            <a:endParaRPr lang="en-IN" dirty="0" smtClean="0"/>
          </a:p>
          <a:p>
            <a:pPr>
              <a:spcBef>
                <a:spcPct val="0"/>
              </a:spcBef>
            </a:pPr>
            <a:r>
              <a:rPr lang="en-IN" sz="1200" dirty="0" smtClean="0"/>
              <a:t>Illustration 5-14</a:t>
            </a:r>
          </a:p>
          <a:p>
            <a:pPr>
              <a:spcBef>
                <a:spcPct val="0"/>
              </a:spcBef>
            </a:pPr>
            <a:endParaRPr lang="en-IN"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FEC7A-AD86-4B47-AF9C-009BCABFD600}" type="slidenum">
              <a:rPr lang="en-IN">
                <a:cs typeface="Arial" charset="0"/>
              </a:rPr>
              <a:pPr fontAlgn="base">
                <a:spcBef>
                  <a:spcPct val="0"/>
                </a:spcBef>
                <a:spcAft>
                  <a:spcPct val="0"/>
                </a:spcAft>
              </a:pPr>
              <a:t>37</a:t>
            </a:fld>
            <a:endParaRPr lang="en-IN" dirty="0">
              <a:cs typeface="Arial" charset="0"/>
            </a:endParaRPr>
          </a:p>
        </p:txBody>
      </p:sp>
    </p:spTree>
    <p:extLst>
      <p:ext uri="{BB962C8B-B14F-4D97-AF65-F5344CB8AC3E}">
        <p14:creationId xmlns:p14="http://schemas.microsoft.com/office/powerpoint/2010/main" val="1270370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baseline="0" dirty="0" smtClean="0"/>
              <a:t>TrueTech estimates a 25% chance that it will miss the usage target and not receive the bonus.  Thus, TrueTech estimates a 25% chance that it will receive only $300,000, which, probability weighted, equals $75,000. </a:t>
            </a:r>
          </a:p>
          <a:p>
            <a:pPr>
              <a:spcBef>
                <a:spcPct val="0"/>
              </a:spcBef>
            </a:pPr>
            <a:endParaRPr lang="en-IN" dirty="0" smtClean="0"/>
          </a:p>
          <a:p>
            <a:pPr>
              <a:spcBef>
                <a:spcPct val="0"/>
              </a:spcBef>
            </a:pPr>
            <a:r>
              <a:rPr lang="en-IN" sz="1200" dirty="0" smtClean="0"/>
              <a:t>Illustration 5-14</a:t>
            </a:r>
          </a:p>
          <a:p>
            <a:pPr>
              <a:spcBef>
                <a:spcPct val="0"/>
              </a:spcBef>
            </a:pPr>
            <a:endParaRPr lang="en-IN"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FEC7A-AD86-4B47-AF9C-009BCABFD600}" type="slidenum">
              <a:rPr lang="en-IN">
                <a:cs typeface="Arial" charset="0"/>
              </a:rPr>
              <a:pPr fontAlgn="base">
                <a:spcBef>
                  <a:spcPct val="0"/>
                </a:spcBef>
                <a:spcAft>
                  <a:spcPct val="0"/>
                </a:spcAft>
              </a:pPr>
              <a:t>38</a:t>
            </a:fld>
            <a:endParaRPr lang="en-IN" dirty="0">
              <a:cs typeface="Arial" charset="0"/>
            </a:endParaRPr>
          </a:p>
        </p:txBody>
      </p:sp>
    </p:spTree>
    <p:extLst>
      <p:ext uri="{BB962C8B-B14F-4D97-AF65-F5344CB8AC3E}">
        <p14:creationId xmlns:p14="http://schemas.microsoft.com/office/powerpoint/2010/main" val="1270370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Therefore, the total expected value of the contract price at inception is $360,000 + $75,000 = $435,000.   </a:t>
            </a:r>
          </a:p>
          <a:p>
            <a:pPr>
              <a:spcBef>
                <a:spcPct val="0"/>
              </a:spcBef>
            </a:pPr>
            <a:endParaRPr lang="en-IN" dirty="0" smtClean="0"/>
          </a:p>
          <a:p>
            <a:pPr>
              <a:spcBef>
                <a:spcPct val="0"/>
              </a:spcBef>
            </a:pPr>
            <a:r>
              <a:rPr lang="en-IN" sz="1200" dirty="0" smtClean="0"/>
              <a:t>Illustration 5-14</a:t>
            </a:r>
          </a:p>
          <a:p>
            <a:pPr>
              <a:spcBef>
                <a:spcPct val="0"/>
              </a:spcBef>
            </a:pPr>
            <a:endParaRPr lang="en-IN"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FEC7A-AD86-4B47-AF9C-009BCABFD600}" type="slidenum">
              <a:rPr lang="en-IN">
                <a:cs typeface="Arial" charset="0"/>
              </a:rPr>
              <a:pPr fontAlgn="base">
                <a:spcBef>
                  <a:spcPct val="0"/>
                </a:spcBef>
                <a:spcAft>
                  <a:spcPct val="0"/>
                </a:spcAft>
              </a:pPr>
              <a:t>39</a:t>
            </a:fld>
            <a:endParaRPr lang="en-IN" dirty="0">
              <a:cs typeface="Arial" charset="0"/>
            </a:endParaRPr>
          </a:p>
        </p:txBody>
      </p:sp>
    </p:spTree>
    <p:extLst>
      <p:ext uri="{BB962C8B-B14F-4D97-AF65-F5344CB8AC3E}">
        <p14:creationId xmlns:p14="http://schemas.microsoft.com/office/powerpoint/2010/main" val="127037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FASB and IASB worked together to develop a new revenue recognition standard, which the FASB issued as Accounting Standards Update (ASU) No. 2014–09, “Revenue from Contracts with Customers,” on May 28, 2014.  The</a:t>
            </a:r>
            <a:r>
              <a:rPr lang="en-US" baseline="0" dirty="0" smtClean="0"/>
              <a:t> IFRS version is IFRS No. 15.</a:t>
            </a:r>
          </a:p>
          <a:p>
            <a:pPr>
              <a:spcBef>
                <a:spcPct val="0"/>
              </a:spcBef>
            </a:pPr>
            <a:endParaRPr lang="en-US" baseline="0" dirty="0" smtClean="0"/>
          </a:p>
          <a:p>
            <a:pPr>
              <a:spcBef>
                <a:spcPct val="0"/>
              </a:spcBef>
            </a:pPr>
            <a:r>
              <a:rPr lang="en-US" dirty="0" smtClean="0"/>
              <a:t>The ASU provides a unified approach for revenue recognition that replaces more than 200 different pieces of specialized guidance that had developed over time in U.S. GAAP for revenue recognition under various industries and circumstances. </a:t>
            </a:r>
          </a:p>
          <a:p>
            <a:pPr marL="0" indent="0">
              <a:spcBef>
                <a:spcPct val="0"/>
              </a:spcBef>
              <a:buFont typeface="Arial" panose="020B0604020202020204" pitchFamily="34" charset="0"/>
              <a:buNone/>
            </a:pPr>
            <a:endParaRPr lang="en-US" dirty="0" smtClean="0"/>
          </a:p>
          <a:p>
            <a:pPr marL="0" indent="0">
              <a:spcBef>
                <a:spcPct val="0"/>
              </a:spcBef>
              <a:buFont typeface="Arial" panose="020B0604020202020204" pitchFamily="34" charset="0"/>
              <a:buNone/>
            </a:pPr>
            <a:r>
              <a:rPr lang="en-US" dirty="0" smtClean="0"/>
              <a:t>Because you need to understand the revenue recognition requirements that will be in effect during your career, we focus on the requirements of ASU No. 2014–09.  The chapter appendix includes aspects of GAAP that were eliminated by the ASU but that still will appear in practice for public companies until the end of 2016.</a:t>
            </a:r>
            <a:endParaRPr lang="en-IN" dirty="0" smtClean="0"/>
          </a:p>
          <a:p>
            <a:pPr>
              <a:spcBef>
                <a:spcPct val="0"/>
              </a:spcBef>
            </a:pPr>
            <a:endParaRPr lang="en-IN" dirty="0" smtClean="0"/>
          </a:p>
          <a:p>
            <a:pPr>
              <a:spcBef>
                <a:spcPct val="0"/>
              </a:spcBef>
            </a:pPr>
            <a:r>
              <a:rPr lang="en-IN" dirty="0" smtClean="0"/>
              <a:t>The core revenue recognition principle states that companies must recognize revenue when goods or services are transferred to customers for the amount the company expects to be entitled to receive in exchange for those goods or services.  So, the “when” is upon transfer of goods and services to customers, and the “how much” is the amount the seller</a:t>
            </a:r>
            <a:r>
              <a:rPr lang="en-IN" baseline="0" dirty="0" smtClean="0"/>
              <a:t> is entitled to receive for those goods and services.  As we will see, determining when transfer occurs and determining the amount the seller is entitled to receive are at the heart of much of the complexity of ASU 2014-09.</a:t>
            </a:r>
            <a:endParaRPr lang="en-IN"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DDA8C-CC4A-4BD1-9FB6-36F24E899521}" type="slidenum">
              <a:rPr lang="en-IN">
                <a:cs typeface="Arial" charset="0"/>
              </a:rPr>
              <a:pPr fontAlgn="base">
                <a:spcBef>
                  <a:spcPct val="0"/>
                </a:spcBef>
                <a:spcAft>
                  <a:spcPct val="0"/>
                </a:spcAft>
              </a:pPr>
              <a:t>4</a:t>
            </a:fld>
            <a:endParaRPr lang="en-IN" dirty="0">
              <a:cs typeface="Arial" charset="0"/>
            </a:endParaRPr>
          </a:p>
        </p:txBody>
      </p:sp>
    </p:spTree>
    <p:extLst>
      <p:ext uri="{BB962C8B-B14F-4D97-AF65-F5344CB8AC3E}">
        <p14:creationId xmlns:p14="http://schemas.microsoft.com/office/powerpoint/2010/main" val="3943968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Now let’s estimate the contract price as the most likely amount.  There is a greater chance of qualifying for the bonus than of not qualifying for the bonus. Therefore, the transaction price would be $300,000 plus $180,000, or $480,000. </a:t>
            </a:r>
          </a:p>
          <a:p>
            <a:pPr>
              <a:spcBef>
                <a:spcPct val="0"/>
              </a:spcBef>
            </a:pPr>
            <a:endParaRPr lang="en-IN" dirty="0" smtClean="0"/>
          </a:p>
          <a:p>
            <a:pPr>
              <a:spcBef>
                <a:spcPct val="0"/>
              </a:spcBef>
            </a:pPr>
            <a:r>
              <a:rPr lang="en-US" dirty="0" smtClean="0"/>
              <a:t>Continuing to estimate the transaction price as the most likely amount, let’s </a:t>
            </a:r>
            <a:r>
              <a:rPr lang="en-IN" dirty="0" smtClean="0"/>
              <a:t>see how TrueTech recognizes revenue. TrueTech would recognize one sixth of the estimated</a:t>
            </a:r>
            <a:r>
              <a:rPr lang="en-IN" baseline="0" dirty="0" smtClean="0"/>
              <a:t> </a:t>
            </a:r>
            <a:r>
              <a:rPr lang="en-IN" dirty="0" smtClean="0"/>
              <a:t>revenue each month for the next six months,</a:t>
            </a:r>
            <a:r>
              <a:rPr lang="en-IN" baseline="0" dirty="0" smtClean="0"/>
              <a:t> totalling $480,000 ÷ 6 = $80,000 per month.  </a:t>
            </a:r>
            <a:r>
              <a:rPr lang="en-IN" dirty="0" smtClean="0"/>
              <a:t>Part of this $80,000 is one month’s worth of deferred revenue that is now</a:t>
            </a:r>
            <a:r>
              <a:rPr lang="en-IN" baseline="0" dirty="0" smtClean="0"/>
              <a:t> recognized as revenue ($300,000 ÷ 6 = $50,000), and the other part is estimated bonus receivable ($180,000 ÷ 6 = $30,000) </a:t>
            </a:r>
            <a:r>
              <a:rPr lang="en-IN" dirty="0" smtClean="0"/>
              <a:t>.</a:t>
            </a:r>
          </a:p>
          <a:p>
            <a:pPr>
              <a:spcBef>
                <a:spcPct val="0"/>
              </a:spcBef>
            </a:pPr>
            <a:endParaRPr lang="en-IN" dirty="0" smtClean="0"/>
          </a:p>
          <a:p>
            <a:pPr>
              <a:spcBef>
                <a:spcPct val="0"/>
              </a:spcBef>
            </a:pPr>
            <a:r>
              <a:rPr lang="en-IN" sz="1200" dirty="0" smtClean="0"/>
              <a:t>Illustration 5-14</a:t>
            </a:r>
          </a:p>
          <a:p>
            <a:pPr>
              <a:spcBef>
                <a:spcPct val="0"/>
              </a:spcBef>
            </a:pPr>
            <a:endParaRPr lang="en-IN"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58657F-C173-4D6E-9054-420F47BE2A65}" type="slidenum">
              <a:rPr lang="en-IN">
                <a:cs typeface="Arial" charset="0"/>
              </a:rPr>
              <a:pPr fontAlgn="base">
                <a:spcBef>
                  <a:spcPct val="0"/>
                </a:spcBef>
                <a:spcAft>
                  <a:spcPct val="0"/>
                </a:spcAft>
              </a:pPr>
              <a:t>40</a:t>
            </a:fld>
            <a:endParaRPr lang="en-IN" dirty="0">
              <a:cs typeface="Arial" charset="0"/>
            </a:endParaRPr>
          </a:p>
        </p:txBody>
      </p:sp>
    </p:spTree>
    <p:extLst>
      <p:ext uri="{BB962C8B-B14F-4D97-AF65-F5344CB8AC3E}">
        <p14:creationId xmlns:p14="http://schemas.microsoft.com/office/powerpoint/2010/main" val="1711501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At the end of six months, TrueTech would know whether</a:t>
            </a:r>
            <a:r>
              <a:rPr lang="en-IN" baseline="0" dirty="0" smtClean="0"/>
              <a:t> or not</a:t>
            </a:r>
            <a:r>
              <a:rPr lang="en-IN" dirty="0" smtClean="0"/>
              <a:t> the usage of ProSport products had reached the bonus threshold. In either case, TrueTech’s deferred revenue account would have been reduced to a zero balance, and the bonus receivable account would have a balance of $180,000 that would need to be reduced to zero. TrueTech either would record an increase in cash if the bonus is received, or a decrease in revenue if the bonus is not received.</a:t>
            </a:r>
          </a:p>
          <a:p>
            <a:pPr>
              <a:spcBef>
                <a:spcPct val="0"/>
              </a:spcBef>
            </a:pPr>
            <a:endParaRPr lang="en-IN" dirty="0" smtClean="0"/>
          </a:p>
          <a:p>
            <a:pPr>
              <a:spcBef>
                <a:spcPct val="0"/>
              </a:spcBef>
            </a:pPr>
            <a:r>
              <a:rPr lang="en-IN" sz="1200" dirty="0" smtClean="0"/>
              <a:t>Illustration 5-14</a:t>
            </a:r>
          </a:p>
          <a:p>
            <a:pPr>
              <a:spcBef>
                <a:spcPct val="0"/>
              </a:spcBef>
            </a:pPr>
            <a:endParaRPr lang="en-IN"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B78A0A-C20E-4012-B9EF-14EC46BEC2E6}" type="slidenum">
              <a:rPr lang="en-IN">
                <a:cs typeface="Arial" charset="0"/>
              </a:rPr>
              <a:pPr fontAlgn="base">
                <a:spcBef>
                  <a:spcPct val="0"/>
                </a:spcBef>
                <a:spcAft>
                  <a:spcPct val="0"/>
                </a:spcAft>
              </a:pPr>
              <a:t>41</a:t>
            </a:fld>
            <a:endParaRPr lang="en-IN" dirty="0">
              <a:cs typeface="Arial" charset="0"/>
            </a:endParaRPr>
          </a:p>
        </p:txBody>
      </p:sp>
    </p:spTree>
    <p:extLst>
      <p:ext uri="{BB962C8B-B14F-4D97-AF65-F5344CB8AC3E}">
        <p14:creationId xmlns:p14="http://schemas.microsoft.com/office/powerpoint/2010/main" val="259851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42</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43</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Companies make</a:t>
            </a:r>
            <a:r>
              <a:rPr lang="en-US" baseline="0" dirty="0" smtClean="0"/>
              <a:t> adjustments to estimated variable consideration over time as new information becomes available.  </a:t>
            </a:r>
            <a:r>
              <a:rPr lang="en-US" dirty="0" smtClean="0"/>
              <a:t>To see this, </a:t>
            </a:r>
            <a:r>
              <a:rPr lang="en-US" baseline="0" dirty="0" smtClean="0"/>
              <a:t>assume </a:t>
            </a:r>
            <a:r>
              <a:rPr lang="en-IN" altLang="en-US" sz="1200" dirty="0" smtClean="0"/>
              <a:t>that TrueTech started recognizing revenue under the assumption that</a:t>
            </a:r>
            <a:r>
              <a:rPr lang="en-IN" altLang="en-US" sz="1200" baseline="0" dirty="0" smtClean="0"/>
              <a:t> the most likely outcome was that it would receive the bonus, but </a:t>
            </a:r>
            <a:r>
              <a:rPr lang="en-IN" altLang="en-US" sz="1200" dirty="0" smtClean="0"/>
              <a:t>after three months TrueTech concludes that, due to low usage of ProSport’s games, the most likely outcome is that it will </a:t>
            </a:r>
            <a:r>
              <a:rPr lang="en-IN" altLang="en-US" sz="1200" b="1" i="0" baseline="0" dirty="0" smtClean="0"/>
              <a:t>not</a:t>
            </a:r>
            <a:r>
              <a:rPr lang="en-IN" altLang="en-US" sz="1200" i="1" dirty="0" smtClean="0"/>
              <a:t> </a:t>
            </a:r>
            <a:r>
              <a:rPr lang="en-IN" altLang="en-US" sz="1200" dirty="0" smtClean="0"/>
              <a:t>receive the $180,000 bonus. Consequently, </a:t>
            </a:r>
            <a:r>
              <a:rPr lang="en-IN" sz="1200" b="0" i="0" u="none" strike="noStrike" kern="1200" baseline="0" dirty="0" smtClean="0">
                <a:solidFill>
                  <a:schemeClr val="tx1"/>
                </a:solidFill>
                <a:latin typeface="+mn-lt"/>
                <a:ea typeface="+mn-ea"/>
                <a:cs typeface="+mn-cs"/>
              </a:rPr>
              <a:t>in April, TrueTech would reduce its bonus receivable balance of $90,000 to zero and would reflect that adjustment in revenue by reducing service revenue by $90,000.</a:t>
            </a:r>
          </a:p>
          <a:p>
            <a:endParaRPr lang="en-IN" altLang="en-US" sz="1200" dirty="0" smtClean="0"/>
          </a:p>
          <a:p>
            <a:endParaRPr lang="en-IN"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44</a:t>
            </a:fld>
            <a:endParaRPr lang="en-IN" dirty="0"/>
          </a:p>
        </p:txBody>
      </p:sp>
    </p:spTree>
    <p:extLst>
      <p:ext uri="{BB962C8B-B14F-4D97-AF65-F5344CB8AC3E}">
        <p14:creationId xmlns:p14="http://schemas.microsoft.com/office/powerpoint/2010/main" val="1763814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For the remainder of that contract, TrueTech only recognizes revenue in each month associated with the up-front fixed payment of $300,000. As $150,000 is the remaining amount to be recognized of the $300,000 at April, TrueTech recognizes $50,000 each month for three months. </a:t>
            </a:r>
          </a:p>
          <a:p>
            <a:pPr>
              <a:spcBef>
                <a:spcPct val="0"/>
              </a:spcBef>
            </a:pPr>
            <a:endParaRPr lang="en-IN" dirty="0" smtClean="0"/>
          </a:p>
          <a:p>
            <a:pPr>
              <a:spcBef>
                <a:spcPct val="0"/>
              </a:spcBef>
            </a:pPr>
            <a:r>
              <a:rPr lang="en-IN" sz="1200" dirty="0" smtClean="0"/>
              <a:t>Illustration 5-15</a:t>
            </a:r>
          </a:p>
          <a:p>
            <a:endParaRPr lang="en-IN"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45</a:t>
            </a:fld>
            <a:endParaRPr lang="en-IN" dirty="0"/>
          </a:p>
        </p:txBody>
      </p:sp>
    </p:spTree>
    <p:extLst>
      <p:ext uri="{BB962C8B-B14F-4D97-AF65-F5344CB8AC3E}">
        <p14:creationId xmlns:p14="http://schemas.microsoft.com/office/powerpoint/2010/main" val="2166001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As you can see from our example, sellers record revenue based on their estimate of</a:t>
            </a:r>
            <a:r>
              <a:rPr lang="en-IN" baseline="0" dirty="0" smtClean="0"/>
              <a:t> variable consideration to be received in the future.  </a:t>
            </a:r>
            <a:r>
              <a:rPr lang="en-IN" dirty="0" smtClean="0"/>
              <a:t>A concern is that the seller might overestimate the variable consideration and recognize revenue based on a transaction price that is too high. That would require the seller to later reverse that revenue and reduce the net income in order to correct the estimate.</a:t>
            </a:r>
          </a:p>
          <a:p>
            <a:pPr>
              <a:spcBef>
                <a:spcPct val="0"/>
              </a:spcBef>
            </a:pPr>
            <a:endParaRPr lang="en-IN" dirty="0" smtClean="0"/>
          </a:p>
          <a:p>
            <a:pPr>
              <a:spcBef>
                <a:spcPct val="0"/>
              </a:spcBef>
            </a:pPr>
            <a:r>
              <a:rPr lang="en-IN" dirty="0" smtClean="0"/>
              <a:t>To reduce the chance</a:t>
            </a:r>
            <a:r>
              <a:rPr lang="en-IN" baseline="0" dirty="0" smtClean="0"/>
              <a:t> of that occurring, sellers are constrained to only </a:t>
            </a:r>
            <a:r>
              <a:rPr lang="en-US" baseline="0" dirty="0" smtClean="0"/>
              <a:t>include an estimate of variable consideration in the transaction price to the extent it is probable that a significant revenue reversal will not occur when the uncertainty associated with the variable consideration is resolved.</a:t>
            </a:r>
          </a:p>
          <a:p>
            <a:pPr>
              <a:spcBef>
                <a:spcPct val="0"/>
              </a:spcBef>
            </a:pPr>
            <a:endParaRPr lang="en-IN" dirty="0" smtClean="0"/>
          </a:p>
          <a:p>
            <a:pPr>
              <a:spcBef>
                <a:spcPct val="0"/>
              </a:spcBef>
            </a:pPr>
            <a:r>
              <a:rPr lang="en-IN" dirty="0" smtClean="0"/>
              <a:t>Indicators that a significant revenue reversal could occur include: poor evidence on which to base an estimate, dependence of the estimate on factors outside the seller’s control, a history of the seller changing payment terms on similar contracts, a broad range of outcomes that could occur, and a long delay before the uncertainty resolves.</a:t>
            </a:r>
          </a:p>
          <a:p>
            <a:pPr>
              <a:spcBef>
                <a:spcPct val="0"/>
              </a:spcBef>
            </a:pPr>
            <a:endParaRPr lang="en-IN" dirty="0" smtClean="0"/>
          </a:p>
          <a:p>
            <a:pPr>
              <a:spcBef>
                <a:spcPct val="0"/>
              </a:spcBef>
            </a:pPr>
            <a:r>
              <a:rPr lang="en-IN" dirty="0" smtClean="0"/>
              <a:t>Sellers</a:t>
            </a:r>
            <a:r>
              <a:rPr lang="en-IN" baseline="0" dirty="0" smtClean="0"/>
              <a:t> update their estimate of variable consideration each period, including their conclusion as to whether variable consideration should be constrained.  Those changes in estimates are recorded to revenue in the current period.  </a:t>
            </a:r>
            <a:endParaRPr lang="en-IN"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0A204-783B-44A2-95B5-7B164534D0AE}" type="slidenum">
              <a:rPr lang="en-IN">
                <a:cs typeface="Arial" charset="0"/>
              </a:rPr>
              <a:pPr fontAlgn="base">
                <a:spcBef>
                  <a:spcPct val="0"/>
                </a:spcBef>
                <a:spcAft>
                  <a:spcPct val="0"/>
                </a:spcAft>
              </a:pPr>
              <a:t>46</a:t>
            </a:fld>
            <a:endParaRPr lang="en-IN" dirty="0">
              <a:cs typeface="Arial" charset="0"/>
            </a:endParaRPr>
          </a:p>
        </p:txBody>
      </p:sp>
    </p:spTree>
    <p:extLst>
      <p:ext uri="{BB962C8B-B14F-4D97-AF65-F5344CB8AC3E}">
        <p14:creationId xmlns:p14="http://schemas.microsoft.com/office/powerpoint/2010/main" val="675734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How does</a:t>
            </a:r>
            <a:r>
              <a:rPr lang="en-US" baseline="0" dirty="0" smtClean="0"/>
              <a:t> the constraint on revenue recognition work?  </a:t>
            </a:r>
            <a:r>
              <a:rPr lang="en-US" dirty="0" smtClean="0"/>
              <a:t>In</a:t>
            </a:r>
            <a:r>
              <a:rPr lang="en-US" baseline="0" dirty="0" smtClean="0"/>
              <a:t> our illustration, let’s say that </a:t>
            </a:r>
            <a:r>
              <a:rPr lang="en-IN" altLang="en-US" sz="1200" dirty="0" smtClean="0"/>
              <a:t>TrueTech initially concludes that it is </a:t>
            </a:r>
            <a:r>
              <a:rPr lang="en-IN" altLang="en-US" sz="1200" b="1" i="0" baseline="0" dirty="0" smtClean="0"/>
              <a:t>not</a:t>
            </a:r>
            <a:r>
              <a:rPr lang="en-IN" altLang="en-US" sz="1200" i="1" dirty="0" smtClean="0"/>
              <a:t> </a:t>
            </a:r>
            <a:r>
              <a:rPr lang="en-IN" altLang="en-US" sz="1200" dirty="0" smtClean="0"/>
              <a:t>probable that a significant revenue reversal will not occur in the future. </a:t>
            </a:r>
            <a:r>
              <a:rPr lang="en-IN" sz="1200" b="0" i="0" u="none" strike="noStrike" kern="1200" baseline="0" dirty="0" smtClean="0">
                <a:solidFill>
                  <a:schemeClr val="tx1"/>
                </a:solidFill>
                <a:latin typeface="+mn-lt"/>
                <a:ea typeface="+mn-ea"/>
                <a:cs typeface="+mn-cs"/>
              </a:rPr>
              <a:t>This limits TrueTech to recognizing revenue associated with variable consideration. Thus, it includes only the up-front fixed payment of $300,000 in the transaction price, and recognizes revenue of $50,000 each month.</a:t>
            </a:r>
          </a:p>
          <a:p>
            <a:pPr>
              <a:spcBef>
                <a:spcPct val="0"/>
              </a:spcBef>
            </a:pPr>
            <a:endParaRPr lang="en-IN" dirty="0" smtClean="0"/>
          </a:p>
          <a:p>
            <a:pPr>
              <a:spcBef>
                <a:spcPct val="0"/>
              </a:spcBef>
            </a:pPr>
            <a:r>
              <a:rPr lang="en-IN" sz="1200" dirty="0" smtClean="0"/>
              <a:t>Illustration 5-16</a:t>
            </a:r>
          </a:p>
          <a:p>
            <a:endParaRPr lang="en-IN"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47</a:t>
            </a:fld>
            <a:endParaRPr lang="en-IN" dirty="0"/>
          </a:p>
        </p:txBody>
      </p:sp>
    </p:spTree>
    <p:extLst>
      <p:ext uri="{BB962C8B-B14F-4D97-AF65-F5344CB8AC3E}">
        <p14:creationId xmlns:p14="http://schemas.microsoft.com/office/powerpoint/2010/main" val="2214450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altLang="en-US" sz="1200" dirty="0" smtClean="0"/>
              <a:t>Continuing that example, now assume that</a:t>
            </a:r>
            <a:r>
              <a:rPr lang="en-IN" altLang="en-US" sz="1200" baseline="0" dirty="0" smtClean="0"/>
              <a:t> o</a:t>
            </a:r>
            <a:r>
              <a:rPr lang="en-IN" altLang="en-US" sz="1200" dirty="0" smtClean="0"/>
              <a:t>n March 31, after three months of the contract have passed, TrueTech concludes it </a:t>
            </a:r>
            <a:r>
              <a:rPr lang="en-IN" altLang="en-US" sz="1200" b="1" i="0" baseline="0" dirty="0" smtClean="0"/>
              <a:t>can</a:t>
            </a:r>
            <a:r>
              <a:rPr lang="en-IN" altLang="en-US" sz="1200" dirty="0" smtClean="0"/>
              <a:t> make an accurate enough bonus estimate for it to be probable that a significant revenue reversal will not occur. </a:t>
            </a:r>
            <a:r>
              <a:rPr lang="en-IN" sz="1200" b="0" i="0" u="none" strike="noStrike" kern="1200" baseline="0" dirty="0" smtClean="0">
                <a:solidFill>
                  <a:schemeClr val="tx1"/>
                </a:solidFill>
                <a:latin typeface="+mn-lt"/>
                <a:ea typeface="+mn-ea"/>
                <a:cs typeface="+mn-cs"/>
              </a:rPr>
              <a:t>TrueTech estimates a 75% likelihood that it will receive the bonus based on the “most likely amount” of $180,000. Since 3 months of the 6 month contract has elapsed, TrueTech should record the amount that would have been recognized over the first three months of the contract if an estimate of variable consideration had been included in the transaction price to begin with. Therefore, TrueTech records bonus receivable and service revenue for $90,000 , calculated as $180,000 × 3/6 months.</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In the final three months of the contract, TrueTech recognizes the remaining revenue assuming a transaction price of $480,000, exactly as if it had included an estimate of variable consideration in the transaction price all along.</a:t>
            </a:r>
          </a:p>
          <a:p>
            <a:pPr>
              <a:spcBef>
                <a:spcPct val="0"/>
              </a:spcBef>
            </a:pPr>
            <a:endParaRPr lang="en-IN" dirty="0" smtClean="0"/>
          </a:p>
          <a:p>
            <a:pPr>
              <a:spcBef>
                <a:spcPct val="0"/>
              </a:spcBef>
            </a:pPr>
            <a:r>
              <a:rPr lang="en-IN" sz="1200" dirty="0" smtClean="0"/>
              <a:t>Illustration 5-16</a:t>
            </a:r>
          </a:p>
          <a:p>
            <a:endParaRPr lang="en-IN" sz="1200" b="0" i="0" u="none" strike="noStrike" kern="1200" baseline="0" dirty="0" smtClean="0">
              <a:solidFill>
                <a:schemeClr val="tx1"/>
              </a:solidFill>
              <a:latin typeface="+mn-lt"/>
              <a:ea typeface="+mn-ea"/>
              <a:cs typeface="+mn-cs"/>
            </a:endParaRPr>
          </a:p>
          <a:p>
            <a:endParaRPr lang="en-IN" altLang="en-US" sz="1200" dirty="0" smtClean="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48</a:t>
            </a:fld>
            <a:endParaRPr lang="en-IN" dirty="0"/>
          </a:p>
        </p:txBody>
      </p:sp>
    </p:spTree>
    <p:extLst>
      <p:ext uri="{BB962C8B-B14F-4D97-AF65-F5344CB8AC3E}">
        <p14:creationId xmlns:p14="http://schemas.microsoft.com/office/powerpoint/2010/main" val="2214450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49</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Application of the core revenue recognition principle can be summarized in five steps. All revenue recognition starts with a </a:t>
            </a:r>
            <a:r>
              <a:rPr lang="en-IN" i="1" dirty="0" smtClean="0"/>
              <a:t>contract</a:t>
            </a:r>
            <a:r>
              <a:rPr lang="en-IN" dirty="0" smtClean="0"/>
              <a:t> between a seller and a customer. Contracts contain one or more </a:t>
            </a:r>
            <a:r>
              <a:rPr lang="en-IN" i="1" dirty="0" smtClean="0"/>
              <a:t>performance obligations </a:t>
            </a:r>
            <a:r>
              <a:rPr lang="en-IN" dirty="0" smtClean="0"/>
              <a:t>, which are promises by the seller to transfer goods or services to a customer. The </a:t>
            </a:r>
            <a:r>
              <a:rPr lang="en-IN" i="1" dirty="0" smtClean="0"/>
              <a:t>transaction price </a:t>
            </a:r>
            <a:r>
              <a:rPr lang="en-IN" dirty="0" smtClean="0"/>
              <a:t>for the contract is estimated, and if the contract contains multiple performance obligations the</a:t>
            </a:r>
            <a:r>
              <a:rPr lang="en-IN" baseline="0" dirty="0" smtClean="0"/>
              <a:t> transaction price is </a:t>
            </a:r>
            <a:r>
              <a:rPr lang="en-IN" i="1" baseline="0" dirty="0" smtClean="0"/>
              <a:t>allocated</a:t>
            </a:r>
            <a:r>
              <a:rPr lang="en-IN" baseline="0" dirty="0" smtClean="0"/>
              <a:t> to those performance obligations</a:t>
            </a:r>
            <a:r>
              <a:rPr lang="en-IN" dirty="0" smtClean="0"/>
              <a:t>. The seller then recognizes revenue when (or as) it satisfies each performance obligation by </a:t>
            </a:r>
            <a:r>
              <a:rPr lang="en-IN" i="1" dirty="0" smtClean="0"/>
              <a:t>transferring control </a:t>
            </a:r>
            <a:r>
              <a:rPr lang="en-IN" dirty="0" smtClean="0"/>
              <a:t>of the promised goods or services underlying that performance obligation. Transfer of control could happen either at a single point in time or over a period of time, so revenue is recognized accordingly at a point in time or over a period of time.</a:t>
            </a:r>
            <a:r>
              <a:rPr lang="en-IN" baseline="0" dirty="0" smtClean="0"/>
              <a:t>  And, if a contract contains multiple performance obligations, the timing of revenue recognition is determined separately for each performance obligation depending on when that performance obligation is satisfied</a:t>
            </a:r>
            <a:r>
              <a:rPr lang="en-IN" dirty="0" smtClean="0"/>
              <a:t>.</a:t>
            </a:r>
          </a:p>
          <a:p>
            <a:pPr>
              <a:spcBef>
                <a:spcPct val="0"/>
              </a:spcBef>
            </a:pPr>
            <a:endParaRPr lang="en-IN" dirty="0" smtClean="0"/>
          </a:p>
          <a:p>
            <a:pPr>
              <a:spcBef>
                <a:spcPct val="0"/>
              </a:spcBef>
            </a:pPr>
            <a:r>
              <a:rPr lang="en-IN" dirty="0" smtClean="0"/>
              <a:t>Illustration 5-2</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440D14-4D49-4A21-BC9B-2AECD6E27FB4}" type="slidenum">
              <a:rPr lang="en-IN">
                <a:cs typeface="Arial" charset="0"/>
              </a:rPr>
              <a:pPr fontAlgn="base">
                <a:spcBef>
                  <a:spcPct val="0"/>
                </a:spcBef>
                <a:spcAft>
                  <a:spcPct val="0"/>
                </a:spcAft>
              </a:pPr>
              <a:t>5</a:t>
            </a:fld>
            <a:endParaRPr lang="en-IN" dirty="0">
              <a:cs typeface="Arial" charset="0"/>
            </a:endParaRPr>
          </a:p>
        </p:txBody>
      </p:sp>
    </p:spTree>
    <p:extLst>
      <p:ext uri="{BB962C8B-B14F-4D97-AF65-F5344CB8AC3E}">
        <p14:creationId xmlns:p14="http://schemas.microsoft.com/office/powerpoint/2010/main" val="914559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 right of return exists when customers have the right to return merchandise if they are not satisfied or are unable to resell it. A right of return does</a:t>
            </a:r>
            <a:r>
              <a:rPr lang="en-IN" baseline="0" dirty="0" smtClean="0"/>
              <a:t> not give rise to a separate performance obligation.  Rather, it is a failure to deliver goods the customer wants to keep. </a:t>
            </a:r>
            <a:r>
              <a:rPr lang="en-IN" dirty="0" smtClean="0"/>
              <a:t>Because the total amount of cash received from the customer depends on the amount of returns, a right of return creates a situation involving variable consideration. Based on past experience, a seller usually can estimate the returns that will result for a given volume of sales, so the seller reduces revenue by the estimated returns and records a liability for cash the seller anticipates refunding to customers. If the seller can’t accurately estimate returns, the constraint on recognizing variable consideration applies, and the seller can only recognize the amount of revenue it</a:t>
            </a:r>
            <a:r>
              <a:rPr lang="en-IN" baseline="0" dirty="0" smtClean="0"/>
              <a:t> is probable it will not have to reverse when returns occur in the future.</a:t>
            </a:r>
            <a:endParaRPr lang="en-IN" dirty="0"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FB2E0E-E92F-4599-83CA-101A39189830}" type="slidenum">
              <a:rPr lang="en-IN">
                <a:cs typeface="Arial" charset="0"/>
              </a:rPr>
              <a:pPr fontAlgn="base">
                <a:spcBef>
                  <a:spcPct val="0"/>
                </a:spcBef>
                <a:spcAft>
                  <a:spcPct val="0"/>
                </a:spcAft>
              </a:pPr>
              <a:t>50</a:t>
            </a:fld>
            <a:endParaRPr lang="en-IN" dirty="0">
              <a:cs typeface="Arial" charset="0"/>
            </a:endParaRPr>
          </a:p>
        </p:txBody>
      </p:sp>
    </p:spTree>
    <p:extLst>
      <p:ext uri="{BB962C8B-B14F-4D97-AF65-F5344CB8AC3E}">
        <p14:creationId xmlns:p14="http://schemas.microsoft.com/office/powerpoint/2010/main" val="3138520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Let’s see how a company would record revenue when a right</a:t>
            </a:r>
            <a:r>
              <a:rPr lang="en-IN" baseline="0" dirty="0" smtClean="0"/>
              <a:t> of return exists.</a:t>
            </a:r>
            <a:r>
              <a:rPr lang="en-IN" dirty="0" smtClean="0"/>
              <a:t> Assume that TrueTech sold 1,000 Tri-Boxes to CompStores for $240 each, and received payment for that sale. TrueTech estimates that CompStores will return five percent of the Tri-Boxes purchased. The sale is recorded by increasing the cash and sales revenue for $240,000. The estimated return of 5 percent of sales is recorded in Sales Returns,</a:t>
            </a:r>
            <a:r>
              <a:rPr lang="en-IN" baseline="0" dirty="0" smtClean="0"/>
              <a:t> a </a:t>
            </a:r>
            <a:r>
              <a:rPr lang="en-IN" dirty="0" smtClean="0"/>
              <a:t>“contra revenue” account that has the effect of reducing revenue. A refund liability is also recorded with a credit entry for the $12,000.</a:t>
            </a:r>
          </a:p>
          <a:p>
            <a:pPr>
              <a:spcBef>
                <a:spcPct val="0"/>
              </a:spcBef>
            </a:pPr>
            <a:endParaRPr lang="en-IN" dirty="0" smtClean="0"/>
          </a:p>
          <a:p>
            <a:pPr>
              <a:spcBef>
                <a:spcPct val="0"/>
              </a:spcBef>
            </a:pPr>
            <a:r>
              <a:rPr lang="en-IN" dirty="0" smtClean="0"/>
              <a:t>Note that the sales revenue and sales returns</a:t>
            </a:r>
            <a:r>
              <a:rPr lang="en-IN" baseline="0" dirty="0" smtClean="0"/>
              <a:t> accounts could be combined, such that TrueTech simply records revenue of 95% × $240,000 = $228,000.  However, companies typically don’t estimate returns separately for each sale.</a:t>
            </a:r>
          </a:p>
          <a:p>
            <a:pPr>
              <a:spcBef>
                <a:spcPct val="0"/>
              </a:spcBef>
            </a:pPr>
            <a:endParaRPr lang="en-IN" baseline="0" dirty="0" smtClean="0"/>
          </a:p>
          <a:p>
            <a:pPr>
              <a:spcBef>
                <a:spcPct val="0"/>
              </a:spcBef>
            </a:pPr>
            <a:r>
              <a:rPr lang="en-IN" baseline="0" dirty="0" smtClean="0"/>
              <a:t>Also note that, if TrueTech had not received cash for the sale, it would have an account receivable of $240,000, and would reduce that receivable by $12,000 rather than showing a refund liability for cash it had not yet received.</a:t>
            </a:r>
            <a:endParaRPr lang="en-IN" dirty="0"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BFFFF-2106-42F0-AC63-64BF2B181420}" type="slidenum">
              <a:rPr lang="en-IN">
                <a:cs typeface="Arial" charset="0"/>
              </a:rPr>
              <a:pPr fontAlgn="base">
                <a:spcBef>
                  <a:spcPct val="0"/>
                </a:spcBef>
                <a:spcAft>
                  <a:spcPct val="0"/>
                </a:spcAft>
              </a:pPr>
              <a:t>51</a:t>
            </a:fld>
            <a:endParaRPr lang="en-IN" dirty="0">
              <a:cs typeface="Arial" charset="0"/>
            </a:endParaRPr>
          </a:p>
        </p:txBody>
      </p:sp>
    </p:spTree>
    <p:extLst>
      <p:ext uri="{BB962C8B-B14F-4D97-AF65-F5344CB8AC3E}">
        <p14:creationId xmlns:p14="http://schemas.microsoft.com/office/powerpoint/2010/main" val="763909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52</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The transaction price also depends on whether the seller is a principal or an agent. The principal has primary responsibility for delivering a product or service.  It</a:t>
            </a:r>
            <a:r>
              <a:rPr lang="en-IN" baseline="0" dirty="0" smtClean="0"/>
              <a:t> is </a:t>
            </a:r>
            <a:r>
              <a:rPr lang="en-IN" dirty="0" smtClean="0"/>
              <a:t>vulnerable to risks associated with holding inventory, delivering the product or service, and collecting payment from the customer. In contrast, an agent doesn’t primarily deliver goods or services, but acts as a facilitator that receives a commission for helping sellers provide goods and services to buyers. An agent’s performance obligation is to facilitate a transaction between a principal and a customer.</a:t>
            </a:r>
          </a:p>
          <a:p>
            <a:pPr>
              <a:spcBef>
                <a:spcPct val="0"/>
              </a:spcBef>
            </a:pPr>
            <a:endParaRPr lang="en-IN" dirty="0" smtClean="0"/>
          </a:p>
          <a:p>
            <a:pPr>
              <a:spcBef>
                <a:spcPct val="0"/>
              </a:spcBef>
            </a:pPr>
            <a:r>
              <a:rPr lang="en-IN" dirty="0" smtClean="0"/>
              <a:t>If the company is a principal, it records revenue equal to the total sales price paid by customers.  It also records cost of goods sold equal to the cost of the item to the company. On the other hand, if the company is an agent, it records as revenue only the commission it receives on the transaction.</a:t>
            </a: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953DE9-E034-4407-B01E-E353CB781483}" type="slidenum">
              <a:rPr lang="en-IN">
                <a:cs typeface="Arial" charset="0"/>
              </a:rPr>
              <a:pPr fontAlgn="base">
                <a:spcBef>
                  <a:spcPct val="0"/>
                </a:spcBef>
                <a:spcAft>
                  <a:spcPct val="0"/>
                </a:spcAft>
              </a:pPr>
              <a:t>53</a:t>
            </a:fld>
            <a:endParaRPr lang="en-IN" dirty="0">
              <a:cs typeface="Arial" charset="0"/>
            </a:endParaRPr>
          </a:p>
        </p:txBody>
      </p:sp>
    </p:spTree>
    <p:extLst>
      <p:ext uri="{BB962C8B-B14F-4D97-AF65-F5344CB8AC3E}">
        <p14:creationId xmlns:p14="http://schemas.microsoft.com/office/powerpoint/2010/main" val="1267132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As an example of the principal/agent distinction, let’s say that Mike buys a Tri-Box module from an online retailer for $290. Let’s consider accounting for that sale by two retailers: PrinCo and AgenCo.</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PrinCo purchases Tri-Box modules directly from TrueTech for $240, ships it to its distribution center, and then ships the individual modules to buyers when a sale is made. Here, because PrinCo is responsible for fulfilling the contract, bears the risk of holding inventory, and has latitude in setting sales prices, the evidence suggests that PrinCo is a principal in this transaction.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AgenCo </a:t>
            </a:r>
            <a:r>
              <a:rPr lang="en-IN" sz="1200" b="0" i="0" u="none" strike="noStrike" kern="1200" baseline="0" dirty="0" smtClean="0">
                <a:solidFill>
                  <a:schemeClr val="tx1"/>
                </a:solidFill>
                <a:latin typeface="+mn-lt"/>
                <a:ea typeface="+mn-ea"/>
                <a:cs typeface="+mn-cs"/>
              </a:rPr>
              <a:t>serves as a web portal by which multiple game module manufacturers like TrueTech can offer their products for sale. The manufacturers ship directly to buyers when a sale is made. AgenCo receives a $50 commission on each sale that occurs via its web portal. Given that AgenCo is not primarily responsible for fulfilling the contract, bears no inventory risk, has no latitude in setting sales prices, and is paid on commission, the evidence suggests AgenCo is an agent in this transaction.</a:t>
            </a:r>
          </a:p>
          <a:p>
            <a:endParaRPr lang="en-US"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Notice that PrinCo and AgenCo record the same amount of gross profit of $50. The difference is just the amounts of revenue and expense recognized and reported in the income statement. AgenCo records the commission earned as revenue with no cost of goods sold. </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Illustration 5-18</a:t>
            </a:r>
            <a:endParaRPr lang="en-IN"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54</a:t>
            </a:fld>
            <a:endParaRPr lang="en-IN" dirty="0"/>
          </a:p>
        </p:txBody>
      </p:sp>
    </p:spTree>
    <p:extLst>
      <p:ext uri="{BB962C8B-B14F-4D97-AF65-F5344CB8AC3E}">
        <p14:creationId xmlns:p14="http://schemas.microsoft.com/office/powerpoint/2010/main" val="3008323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55</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Payment and delivery for a performance obligation may happen at different points in time. If delivery and payment occur relatively near each other, the time value of money is not significant and can be ignored. </a:t>
            </a:r>
            <a:r>
              <a:rPr lang="en-IN" baseline="0" dirty="0" smtClean="0"/>
              <a:t> However, if payment and delivery occur relatively far apart, the time value of money should be accounted for.  In that case, </a:t>
            </a:r>
            <a:r>
              <a:rPr lang="en-IN" dirty="0" smtClean="0"/>
              <a:t>the seller views the transaction price as consisting of (a) the cash price of the good or service and (b) a “financing component” representing the interest for the time between the sale and the cash payment. The seller then adjusts the transaction price to remove the financing component. That way, the seller recognizes the same amount of revenue for goods and services that it would recognize if the customer paid cash at the time the seller delivers those goods and services. The seller separately accounts for the financing component of the contract over time by recognizing interest revenue in the case of an account receivable or interest expense in the case of a customer prepayment.</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F6EDB8-7458-4B6C-AEC4-15A65B41FCA9}" type="slidenum">
              <a:rPr lang="en-IN">
                <a:cs typeface="Arial" charset="0"/>
              </a:rPr>
              <a:pPr fontAlgn="base">
                <a:spcBef>
                  <a:spcPct val="0"/>
                </a:spcBef>
                <a:spcAft>
                  <a:spcPct val="0"/>
                </a:spcAft>
              </a:pPr>
              <a:t>56</a:t>
            </a:fld>
            <a:endParaRPr lang="en-IN" dirty="0">
              <a:cs typeface="Arial" charset="0"/>
            </a:endParaRPr>
          </a:p>
        </p:txBody>
      </p:sp>
    </p:spTree>
    <p:extLst>
      <p:ext uri="{BB962C8B-B14F-4D97-AF65-F5344CB8AC3E}">
        <p14:creationId xmlns:p14="http://schemas.microsoft.com/office/powerpoint/2010/main" val="398712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Another transaction-price complication occurs when,</a:t>
            </a:r>
            <a:r>
              <a:rPr lang="en-IN" baseline="0" dirty="0" smtClean="0"/>
              <a:t> in addition to selling goods or services to the customer, the seller buys goods or services from the customer.  If the seller </a:t>
            </a:r>
            <a:r>
              <a:rPr lang="en-IN" dirty="0" smtClean="0"/>
              <a:t>purchases distinct goods or services from the customer at the fair value of those goods or services, we account for that purchase as a separate transaction. However, if the seller pays more than the fair value of those goods or services, the excess payments are viewed as a refund. They are subtracted from the amount the seller is entitled to receive when calculating the transaction price of the sale to the customer.</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961AF-D335-461C-8165-7B745E79F8E6}" type="slidenum">
              <a:rPr lang="en-IN">
                <a:cs typeface="Arial" charset="0"/>
              </a:rPr>
              <a:pPr fontAlgn="base">
                <a:spcBef>
                  <a:spcPct val="0"/>
                </a:spcBef>
                <a:spcAft>
                  <a:spcPct val="0"/>
                </a:spcAft>
              </a:pPr>
              <a:t>57</a:t>
            </a:fld>
            <a:endParaRPr lang="en-IN" dirty="0">
              <a:cs typeface="Arial" charset="0"/>
            </a:endParaRPr>
          </a:p>
        </p:txBody>
      </p:sp>
    </p:spTree>
    <p:extLst>
      <p:ext uri="{BB962C8B-B14F-4D97-AF65-F5344CB8AC3E}">
        <p14:creationId xmlns:p14="http://schemas.microsoft.com/office/powerpoint/2010/main" val="3839770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We know that the seller must allocate the transaction price to each performance obligation in a contract in proportion to the stand-alone selling prices of the goods or services in the contract. When these goods and services aren’t sold separately, we can apply various approaches to estimating stand-alone selling prices, including:</a:t>
            </a:r>
          </a:p>
          <a:p>
            <a:pPr>
              <a:spcBef>
                <a:spcPct val="0"/>
              </a:spcBef>
            </a:pPr>
            <a:r>
              <a:rPr lang="en-IN" dirty="0" smtClean="0"/>
              <a:t>1. Adjusted market assessment approach: The seller considers the price it would receive if the product or services were sold in the market in which it normally conducts business. The seller often references prices charged by competitors.</a:t>
            </a:r>
          </a:p>
          <a:p>
            <a:pPr>
              <a:spcBef>
                <a:spcPct val="0"/>
              </a:spcBef>
            </a:pPr>
            <a:r>
              <a:rPr lang="en-IN" dirty="0" smtClean="0"/>
              <a:t>2. Expected cost plus margin approach: The seller estimates the costs of satisfying a performance obligation and then adds an appropriate profit margin.</a:t>
            </a:r>
          </a:p>
          <a:p>
            <a:pPr>
              <a:spcBef>
                <a:spcPct val="0"/>
              </a:spcBef>
            </a:pPr>
            <a:r>
              <a:rPr lang="en-IN" dirty="0" smtClean="0"/>
              <a:t>3. Residual approach: The seller estimates an unknown stand-alone selling price by subtracting the sum of the known or estimated stand-alone selling prices of other goods and services in the contract from the total transaction price of the contract.</a:t>
            </a:r>
          </a:p>
          <a:p>
            <a:pPr>
              <a:spcBef>
                <a:spcPct val="0"/>
              </a:spcBef>
            </a:pPr>
            <a:r>
              <a:rPr lang="en-IN" dirty="0" smtClean="0"/>
              <a:t>The residual approach is allowed only if the stand-alone selling price is highly uncertain, which is the case if the seller hasn’t previously sold such a good or service and hasn’t yet determined a price for it, or if the seller provides the same good or service to different customers at substantially different prices.</a:t>
            </a:r>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8D605E-B541-4873-9324-4A747561A88A}" type="slidenum">
              <a:rPr lang="en-IN">
                <a:cs typeface="Arial" charset="0"/>
              </a:rPr>
              <a:pPr fontAlgn="base">
                <a:spcBef>
                  <a:spcPct val="0"/>
                </a:spcBef>
                <a:spcAft>
                  <a:spcPct val="0"/>
                </a:spcAft>
              </a:pPr>
              <a:t>58</a:t>
            </a:fld>
            <a:endParaRPr lang="en-IN" dirty="0">
              <a:cs typeface="Arial" charset="0"/>
            </a:endParaRPr>
          </a:p>
        </p:txBody>
      </p:sp>
    </p:spTree>
    <p:extLst>
      <p:ext uri="{BB962C8B-B14F-4D97-AF65-F5344CB8AC3E}">
        <p14:creationId xmlns:p14="http://schemas.microsoft.com/office/powerpoint/2010/main" val="40836149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As an example of applying the residual approach, let’s assume that TrueTech sold Tri-Box systems along with a one-year Tri-Net subscription. TrueTech is highly uncertain of the stand-alone selling price of the one-year subscription, as it hasn’t sold that service previously and hasn’t established a price for it. Therefore, to estimate the price, TrueTech uses the residual approach. The total price of the package is $250,000 for 1,000 systems, and the stand-alone price for the Tri-Box is $240,000. Therefore, the difference of $10,000 is estimated to be the stand-alone price of the Tri-Net subscription. </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Illustration 5-19</a:t>
            </a:r>
            <a:endParaRPr lang="en-IN" dirty="0" smtClean="0"/>
          </a:p>
          <a:p>
            <a:pPr>
              <a:spcBef>
                <a:spcPct val="0"/>
              </a:spcBef>
            </a:pPr>
            <a:endParaRPr lang="en-IN" dirty="0" smtClean="0"/>
          </a:p>
          <a:p>
            <a:pPr>
              <a:spcBef>
                <a:spcPct val="0"/>
              </a:spcBef>
            </a:pPr>
            <a:endParaRPr lang="en-IN" dirty="0"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E128BA-BD6C-4922-880A-230C3ABE4007}" type="slidenum">
              <a:rPr lang="en-IN">
                <a:cs typeface="Arial" charset="0"/>
              </a:rPr>
              <a:pPr fontAlgn="base">
                <a:spcBef>
                  <a:spcPct val="0"/>
                </a:spcBef>
                <a:spcAft>
                  <a:spcPct val="0"/>
                </a:spcAft>
              </a:pPr>
              <a:t>59</a:t>
            </a:fld>
            <a:endParaRPr lang="en-IN" dirty="0">
              <a:cs typeface="Arial" charset="0"/>
            </a:endParaRPr>
          </a:p>
        </p:txBody>
      </p:sp>
    </p:spTree>
    <p:extLst>
      <p:ext uri="{BB962C8B-B14F-4D97-AF65-F5344CB8AC3E}">
        <p14:creationId xmlns:p14="http://schemas.microsoft.com/office/powerpoint/2010/main" val="286394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Let’s first consider recognition of revenue at a single point in time. We consider transfer of goods or services to have occurred when the customer has </a:t>
            </a:r>
            <a:r>
              <a:rPr lang="en-IN" i="1" dirty="0" smtClean="0"/>
              <a:t>control </a:t>
            </a:r>
            <a:r>
              <a:rPr lang="en-IN" dirty="0" smtClean="0"/>
              <a:t>of the goods or services. </a:t>
            </a:r>
            <a:r>
              <a:rPr lang="en-IN" i="1" dirty="0" smtClean="0"/>
              <a:t>Control  </a:t>
            </a:r>
            <a:r>
              <a:rPr lang="en-IN" dirty="0" smtClean="0"/>
              <a:t>means that the customer has direct influence over the use of the good or service and obtains its benefits. The key indicators for the transfer of control are that the customer</a:t>
            </a:r>
            <a:r>
              <a:rPr lang="en-IN" baseline="0" dirty="0" smtClean="0"/>
              <a:t> has</a:t>
            </a:r>
            <a:r>
              <a:rPr lang="en-IN" dirty="0" smtClean="0"/>
              <a:t>: </a:t>
            </a:r>
          </a:p>
          <a:p>
            <a:pPr marL="171450" indent="-171450">
              <a:spcBef>
                <a:spcPct val="0"/>
              </a:spcBef>
              <a:buFont typeface="Arial" panose="020B0604020202020204" pitchFamily="34" charset="0"/>
              <a:buChar char="•"/>
            </a:pPr>
            <a:r>
              <a:rPr lang="en-IN" sz="2200" dirty="0" smtClean="0"/>
              <a:t>an obligation to pay the seller </a:t>
            </a:r>
          </a:p>
          <a:p>
            <a:pPr marL="171450" indent="-171450">
              <a:spcBef>
                <a:spcPct val="0"/>
              </a:spcBef>
              <a:buFont typeface="Arial" panose="020B0604020202020204" pitchFamily="34" charset="0"/>
              <a:buChar char="•"/>
            </a:pPr>
            <a:r>
              <a:rPr lang="en-IN" sz="2200" dirty="0" smtClean="0"/>
              <a:t>legal title to the asset</a:t>
            </a:r>
          </a:p>
          <a:p>
            <a:pPr marL="171450" indent="-171450">
              <a:spcBef>
                <a:spcPct val="0"/>
              </a:spcBef>
              <a:buFont typeface="Arial" panose="020B0604020202020204" pitchFamily="34" charset="0"/>
              <a:buChar char="•"/>
            </a:pPr>
            <a:r>
              <a:rPr lang="en-IN" sz="2200" dirty="0" smtClean="0"/>
              <a:t>physical possession of the asset</a:t>
            </a:r>
          </a:p>
          <a:p>
            <a:pPr marL="171450" indent="-171450">
              <a:spcBef>
                <a:spcPct val="0"/>
              </a:spcBef>
              <a:buFont typeface="Arial" panose="020B0604020202020204" pitchFamily="34" charset="0"/>
              <a:buChar char="•"/>
            </a:pPr>
            <a:r>
              <a:rPr lang="en-IN" sz="2200" dirty="0" smtClean="0"/>
              <a:t>the risks and rewards of ownership</a:t>
            </a:r>
          </a:p>
          <a:p>
            <a:pPr marL="171450" indent="-171450">
              <a:spcBef>
                <a:spcPct val="0"/>
              </a:spcBef>
              <a:buFont typeface="Arial" panose="020B0604020202020204" pitchFamily="34" charset="0"/>
              <a:buChar char="•"/>
            </a:pPr>
            <a:r>
              <a:rPr lang="en-IN" sz="2200" dirty="0" smtClean="0"/>
              <a:t>has accepted the asset.</a:t>
            </a:r>
          </a:p>
          <a:p>
            <a:pPr>
              <a:spcBef>
                <a:spcPct val="0"/>
              </a:spcBef>
            </a:pPr>
            <a:r>
              <a:rPr lang="en-IN" dirty="0" smtClean="0"/>
              <a:t>Sellers should evaluate these indicators individually and in combination to decide whether control has been transferred and revenue can be recognized.</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15D8FB-FC97-4C24-A5FC-6A392C5ECBA1}" type="slidenum">
              <a:rPr lang="en-IN">
                <a:cs typeface="Arial" charset="0"/>
              </a:rPr>
              <a:pPr fontAlgn="base">
                <a:spcBef>
                  <a:spcPct val="0"/>
                </a:spcBef>
                <a:spcAft>
                  <a:spcPct val="0"/>
                </a:spcAft>
              </a:pPr>
              <a:t>6</a:t>
            </a:fld>
            <a:endParaRPr lang="en-IN" dirty="0">
              <a:cs typeface="Arial" charset="0"/>
            </a:endParaRPr>
          </a:p>
        </p:txBody>
      </p:sp>
    </p:spTree>
    <p:extLst>
      <p:ext uri="{BB962C8B-B14F-4D97-AF65-F5344CB8AC3E}">
        <p14:creationId xmlns:p14="http://schemas.microsoft.com/office/powerpoint/2010/main" val="921789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Based on the relative stand-alone selling prices, TrueTech records the subscription amount as deferred revenue of $10,000.  </a:t>
            </a:r>
            <a:r>
              <a:rPr lang="en-US" dirty="0" smtClean="0"/>
              <a:t>Sales revenue is credited for the stand-alone price of the Tri-Boxes and </a:t>
            </a:r>
            <a:r>
              <a:rPr lang="en-IN" dirty="0" smtClean="0"/>
              <a:t>accounts receivable is debited for the full amount of $250,000. At the end of one year, after it had delivered subscription services, TrueTech would convert the $10,000 of deferred revenue to revenue by debiting deferred revenue and crediting service revenue.</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Illustration 5-19</a:t>
            </a:r>
            <a:endParaRPr lang="en-IN" dirty="0" smtClean="0"/>
          </a:p>
          <a:p>
            <a:pPr>
              <a:spcBef>
                <a:spcPct val="0"/>
              </a:spcBef>
            </a:pPr>
            <a:endParaRPr lang="en-IN" dirty="0"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41BB27-BB2E-443A-A7E7-4F63C2F417AB}" type="slidenum">
              <a:rPr lang="en-IN">
                <a:cs typeface="Arial" charset="0"/>
              </a:rPr>
              <a:pPr fontAlgn="base">
                <a:spcBef>
                  <a:spcPct val="0"/>
                </a:spcBef>
                <a:spcAft>
                  <a:spcPct val="0"/>
                </a:spcAft>
              </a:pPr>
              <a:t>60</a:t>
            </a:fld>
            <a:endParaRPr lang="en-IN" dirty="0">
              <a:cs typeface="Arial" charset="0"/>
            </a:endParaRPr>
          </a:p>
        </p:txBody>
      </p:sp>
    </p:spTree>
    <p:extLst>
      <p:ext uri="{BB962C8B-B14F-4D97-AF65-F5344CB8AC3E}">
        <p14:creationId xmlns:p14="http://schemas.microsoft.com/office/powerpoint/2010/main" val="3620177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61</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Let’s discuss the issues that make it more difficult to determine when revenue should be recognized. We’ll discuss the following topics.  (Note: if just want to summarize them, can walk through the following on this slide and skip</a:t>
            </a:r>
            <a:r>
              <a:rPr lang="en-IN" baseline="0" dirty="0" smtClean="0"/>
              <a:t> the others.)</a:t>
            </a:r>
            <a:endParaRPr lang="en-IN" dirty="0" smtClean="0"/>
          </a:p>
          <a:p>
            <a:pPr marL="171450" indent="-171450">
              <a:spcBef>
                <a:spcPct val="0"/>
              </a:spcBef>
              <a:buFont typeface="Arial" panose="020B0604020202020204" pitchFamily="34" charset="0"/>
              <a:buChar char="•"/>
            </a:pPr>
            <a:r>
              <a:rPr lang="en-IN" b="1" dirty="0" smtClean="0"/>
              <a:t>Licenses</a:t>
            </a:r>
            <a:r>
              <a:rPr lang="en-IN" dirty="0" smtClean="0"/>
              <a:t> are rights to use the company’s intellectual property, such as software, technology, media, etc.</a:t>
            </a:r>
          </a:p>
          <a:p>
            <a:pPr marL="628650" lvl="1" indent="-171450">
              <a:spcBef>
                <a:spcPct val="0"/>
              </a:spcBef>
              <a:buFont typeface="Arial" panose="020B0604020202020204" pitchFamily="34" charset="0"/>
              <a:buChar char="•"/>
            </a:pPr>
            <a:r>
              <a:rPr lang="en-IN" dirty="0" smtClean="0"/>
              <a:t>A license is said to transfer a </a:t>
            </a:r>
            <a:r>
              <a:rPr lang="en-IN" i="1" dirty="0" smtClean="0"/>
              <a:t>right of use</a:t>
            </a:r>
            <a:r>
              <a:rPr lang="en-IN" dirty="0" smtClean="0"/>
              <a:t> if the seller’s activities during the license period are not expected to affect the intellectual property being licensed to the customer. For example, think</a:t>
            </a:r>
            <a:r>
              <a:rPr lang="en-IN" baseline="0" dirty="0" smtClean="0"/>
              <a:t> of a music download.  </a:t>
            </a:r>
            <a:r>
              <a:rPr lang="en-IN" dirty="0" smtClean="0"/>
              <a:t>In that case, revenue is recognized at the start of the license period, that is, when the right is transferred. </a:t>
            </a:r>
          </a:p>
          <a:p>
            <a:pPr marL="628650" lvl="1" indent="-171450">
              <a:spcBef>
                <a:spcPct val="0"/>
              </a:spcBef>
              <a:buFont typeface="Arial" panose="020B0604020202020204" pitchFamily="34" charset="0"/>
              <a:buChar char="•"/>
            </a:pPr>
            <a:r>
              <a:rPr lang="en-IN" dirty="0" smtClean="0"/>
              <a:t>A license provides a </a:t>
            </a:r>
            <a:r>
              <a:rPr lang="en-IN" i="1" dirty="0" smtClean="0"/>
              <a:t>right of access </a:t>
            </a:r>
            <a:r>
              <a:rPr lang="en-IN" dirty="0" smtClean="0"/>
              <a:t>to the seller’s intellectual property if the seller’s ongoing activities affect the benefit the customer receives from the intellectual property.   For example, think of an</a:t>
            </a:r>
            <a:r>
              <a:rPr lang="en-IN" baseline="0" dirty="0" smtClean="0"/>
              <a:t> NFL trademark granted to a company over a period of time.  In that case, rev</a:t>
            </a:r>
            <a:r>
              <a:rPr lang="en-IN" dirty="0" smtClean="0"/>
              <a:t>enue is recognized over the period of time for which access is provided.</a:t>
            </a:r>
            <a:endParaRPr lang="en-US" dirty="0" smtClean="0"/>
          </a:p>
          <a:p>
            <a:pPr marL="171450" indent="-171450">
              <a:spcBef>
                <a:spcPct val="0"/>
              </a:spcBef>
              <a:buFont typeface="Arial" panose="020B0604020202020204" pitchFamily="34" charset="0"/>
              <a:buChar char="•"/>
            </a:pPr>
            <a:r>
              <a:rPr lang="en-IN" b="1" dirty="0" smtClean="0"/>
              <a:t>Franchises</a:t>
            </a:r>
            <a:r>
              <a:rPr lang="en-IN" dirty="0" smtClean="0"/>
              <a:t>. In a franchise arrangement, a franchisor grants to the franchisee the right to sell the franchisor’s products and use its name.  Franchises often include</a:t>
            </a:r>
            <a:r>
              <a:rPr lang="en-IN" baseline="0" dirty="0" smtClean="0"/>
              <a:t> a license, as well as goods and services transferred at the start of the franchise as well as over the life of the franchise.  Each of these aspects must be evaluated to determine if they qualify as separate performance obligations and accounted for accordingly.</a:t>
            </a:r>
            <a:endParaRPr lang="en-IN" dirty="0" smtClean="0"/>
          </a:p>
          <a:p>
            <a:pPr marL="171450" indent="-171450">
              <a:spcBef>
                <a:spcPct val="0"/>
              </a:spcBef>
              <a:buFont typeface="Arial" panose="020B0604020202020204" pitchFamily="34" charset="0"/>
              <a:buChar char="•"/>
            </a:pPr>
            <a:r>
              <a:rPr lang="en-IN" dirty="0" smtClean="0"/>
              <a:t>A </a:t>
            </a:r>
            <a:r>
              <a:rPr lang="en-IN" b="1" dirty="0" smtClean="0"/>
              <a:t>bill-and-hold sale </a:t>
            </a:r>
            <a:r>
              <a:rPr lang="en-IN" dirty="0" smtClean="0"/>
              <a:t>involves an arrangement where a customer purchases goods but requests that the seller not ship the product until a later date. Since the customer doesn’t have physical possession of the asset until the seller has delivered it, transfer of control has not occurred, so revenue typically should not be recognized until actual delivery to the customer occurs.</a:t>
            </a:r>
          </a:p>
          <a:p>
            <a:pPr marL="171450" indent="-171450">
              <a:spcBef>
                <a:spcPct val="0"/>
              </a:spcBef>
              <a:buFont typeface="Arial" panose="020B0604020202020204" pitchFamily="34" charset="0"/>
              <a:buChar char="•"/>
            </a:pPr>
            <a:r>
              <a:rPr lang="en-IN" dirty="0" smtClean="0"/>
              <a:t>In </a:t>
            </a:r>
            <a:r>
              <a:rPr lang="en-IN" b="1" dirty="0" smtClean="0"/>
              <a:t>consignment arrangements</a:t>
            </a:r>
            <a:r>
              <a:rPr lang="en-IN" dirty="0" smtClean="0"/>
              <a:t>, the “consignor” physically transfers the goods to the other company, the consignee, but the consignor retains legal title. If a buyer is found, the consignee remits the selling price less commission and approved expenses to the consignor. If the consignee can’t find a buyer within an agreed-upon time, the consignee returns the goods to the consignor. Given that the consignor retains</a:t>
            </a:r>
            <a:r>
              <a:rPr lang="en-IN" baseline="0" dirty="0" smtClean="0"/>
              <a:t> the risks of ownership, it postpones revenue recognition until sale to a third party occurs</a:t>
            </a:r>
            <a:endParaRPr lang="en-IN" dirty="0" smtClean="0"/>
          </a:p>
          <a:p>
            <a:pPr marL="171450" indent="-171450">
              <a:spcBef>
                <a:spcPct val="0"/>
              </a:spcBef>
              <a:buFont typeface="Arial" panose="020B0604020202020204" pitchFamily="34" charset="0"/>
              <a:buChar char="•"/>
            </a:pPr>
            <a:r>
              <a:rPr lang="en-IN" dirty="0" smtClean="0"/>
              <a:t>Last we </a:t>
            </a:r>
            <a:r>
              <a:rPr lang="en-IN" b="0" dirty="0" smtClean="0"/>
              <a:t>have</a:t>
            </a:r>
            <a:r>
              <a:rPr lang="en-IN" b="1" dirty="0" smtClean="0"/>
              <a:t> gift cards</a:t>
            </a:r>
            <a:r>
              <a:rPr lang="en-IN" dirty="0" smtClean="0"/>
              <a:t>. Sales of gift cards are recognized as deferred revenue,</a:t>
            </a:r>
            <a:r>
              <a:rPr lang="en-IN" baseline="0" dirty="0" smtClean="0"/>
              <a:t> and then revenue is recognized when a gift card is redeemed or the likelihood of redemption is viewed as remote.</a:t>
            </a:r>
            <a:endParaRPr lang="en-IN"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4E5EA-C0F2-4ED0-B193-7FE4EDD05CE5}" type="slidenum">
              <a:rPr lang="en-IN">
                <a:cs typeface="Arial" charset="0"/>
              </a:rPr>
              <a:pPr fontAlgn="base">
                <a:spcBef>
                  <a:spcPct val="0"/>
                </a:spcBef>
                <a:spcAft>
                  <a:spcPct val="0"/>
                </a:spcAft>
              </a:pPr>
              <a:t>62</a:t>
            </a:fld>
            <a:endParaRPr lang="en-IN" dirty="0">
              <a:cs typeface="Arial" charset="0"/>
            </a:endParaRPr>
          </a:p>
        </p:txBody>
      </p:sp>
    </p:spTree>
    <p:extLst>
      <p:ext uri="{BB962C8B-B14F-4D97-AF65-F5344CB8AC3E}">
        <p14:creationId xmlns:p14="http://schemas.microsoft.com/office/powerpoint/2010/main" val="19237222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Let’s discuss the issues that make it more difficult to determine when revenue should be recognized. </a:t>
            </a:r>
          </a:p>
          <a:p>
            <a:pPr marL="171450" indent="-171450">
              <a:spcBef>
                <a:spcPct val="0"/>
              </a:spcBef>
              <a:buFont typeface="Arial" panose="020B0604020202020204" pitchFamily="34" charset="0"/>
              <a:buChar char="•"/>
            </a:pPr>
            <a:r>
              <a:rPr lang="en-IN" b="1" dirty="0" smtClean="0"/>
              <a:t>Licenses</a:t>
            </a:r>
            <a:r>
              <a:rPr lang="en-IN" dirty="0" smtClean="0"/>
              <a:t> are rights to use the company’s intellectual property, such as software, technology, media, etc.</a:t>
            </a:r>
          </a:p>
          <a:p>
            <a:pPr marL="628650" lvl="1" indent="-171450">
              <a:spcBef>
                <a:spcPct val="0"/>
              </a:spcBef>
              <a:buFont typeface="Arial" panose="020B0604020202020204" pitchFamily="34" charset="0"/>
              <a:buChar char="•"/>
            </a:pPr>
            <a:r>
              <a:rPr lang="en-IN" dirty="0" smtClean="0"/>
              <a:t>A license is said to transfer a </a:t>
            </a:r>
            <a:r>
              <a:rPr lang="en-IN" i="1" dirty="0" smtClean="0"/>
              <a:t>right of use</a:t>
            </a:r>
            <a:r>
              <a:rPr lang="en-IN" dirty="0" smtClean="0"/>
              <a:t> if the seller’s activities during the license period are not expected to affect the intellectual property being licensed to the customer. For example, think</a:t>
            </a:r>
            <a:r>
              <a:rPr lang="en-IN" baseline="0" dirty="0" smtClean="0"/>
              <a:t> of a music download.  </a:t>
            </a:r>
            <a:r>
              <a:rPr lang="en-IN" dirty="0" smtClean="0"/>
              <a:t>In that case revenue is recognized at the start of the license period, that is, when the right is transferred. </a:t>
            </a:r>
          </a:p>
          <a:p>
            <a:pPr marL="628650" lvl="1" indent="-171450">
              <a:spcBef>
                <a:spcPct val="0"/>
              </a:spcBef>
              <a:buFont typeface="Arial" panose="020B0604020202020204" pitchFamily="34" charset="0"/>
              <a:buChar char="•"/>
            </a:pPr>
            <a:r>
              <a:rPr lang="en-IN" dirty="0" smtClean="0"/>
              <a:t>A license provides a </a:t>
            </a:r>
            <a:r>
              <a:rPr lang="en-IN" i="1" dirty="0" smtClean="0"/>
              <a:t>right of access </a:t>
            </a:r>
            <a:r>
              <a:rPr lang="en-IN" dirty="0" smtClean="0"/>
              <a:t>to the seller’s intellectual property if the seller’s ongoing activities affect the benefit the customer receives from the intellectual property.   For example, think of an</a:t>
            </a:r>
            <a:r>
              <a:rPr lang="en-IN" baseline="0" dirty="0" smtClean="0"/>
              <a:t> NFL trademark granted to a company over a period of time.  In that case rev</a:t>
            </a:r>
            <a:r>
              <a:rPr lang="en-IN" dirty="0" smtClean="0"/>
              <a:t>enue is recognized over the period of time for which access is provided.</a:t>
            </a: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4E5EA-C0F2-4ED0-B193-7FE4EDD05CE5}" type="slidenum">
              <a:rPr lang="en-IN">
                <a:cs typeface="Arial" charset="0"/>
              </a:rPr>
              <a:pPr fontAlgn="base">
                <a:spcBef>
                  <a:spcPct val="0"/>
                </a:spcBef>
                <a:spcAft>
                  <a:spcPct val="0"/>
                </a:spcAft>
              </a:pPr>
              <a:t>63</a:t>
            </a:fld>
            <a:endParaRPr lang="en-IN" dirty="0">
              <a:cs typeface="Arial" charset="0"/>
            </a:endParaRPr>
          </a:p>
        </p:txBody>
      </p:sp>
    </p:spTree>
    <p:extLst>
      <p:ext uri="{BB962C8B-B14F-4D97-AF65-F5344CB8AC3E}">
        <p14:creationId xmlns:p14="http://schemas.microsoft.com/office/powerpoint/2010/main" val="1923722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64</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65</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IN" b="1" dirty="0" smtClean="0"/>
              <a:t>Franchises</a:t>
            </a:r>
            <a:r>
              <a:rPr lang="en-IN" dirty="0" smtClean="0"/>
              <a:t>. In a franchise arrangement, a franchisor grants to the franchisee the right to sell the franchisor’s products and use its name.  Franchises often include</a:t>
            </a:r>
            <a:r>
              <a:rPr lang="en-IN" baseline="0" dirty="0" smtClean="0"/>
              <a:t> a license, as well as goods and services transferred at the start of the franchise as well as over the life of the franchise.  Each of these aspects must be evaluated to determine if they qualify as separate performance obligations and accounted for accordingly.</a:t>
            </a:r>
            <a:endParaRPr lang="en-IN"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4E5EA-C0F2-4ED0-B193-7FE4EDD05CE5}" type="slidenum">
              <a:rPr lang="en-IN">
                <a:cs typeface="Arial" charset="0"/>
              </a:rPr>
              <a:pPr fontAlgn="base">
                <a:spcBef>
                  <a:spcPct val="0"/>
                </a:spcBef>
                <a:spcAft>
                  <a:spcPct val="0"/>
                </a:spcAft>
              </a:pPr>
              <a:t>66</a:t>
            </a:fld>
            <a:endParaRPr lang="en-IN" dirty="0">
              <a:cs typeface="Arial" charset="0"/>
            </a:endParaRPr>
          </a:p>
        </p:txBody>
      </p:sp>
    </p:spTree>
    <p:extLst>
      <p:ext uri="{BB962C8B-B14F-4D97-AF65-F5344CB8AC3E}">
        <p14:creationId xmlns:p14="http://schemas.microsoft.com/office/powerpoint/2010/main" val="1923722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67</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IN" dirty="0" smtClean="0"/>
              <a:t>A </a:t>
            </a:r>
            <a:r>
              <a:rPr lang="en-IN" b="1" dirty="0" smtClean="0"/>
              <a:t>bill-and-hold sale </a:t>
            </a:r>
            <a:r>
              <a:rPr lang="en-IN" dirty="0" smtClean="0"/>
              <a:t>involves an arrangement where a customer purchases goods but requests that the seller not ship the product until a later date. Since the customer doesn’t have physical possession of the asset until the seller has delivered it, transfer of control has not occurred, so revenue typically should not be recognized until actual delivery to the customer occurs.</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4E5EA-C0F2-4ED0-B193-7FE4EDD05CE5}" type="slidenum">
              <a:rPr lang="en-IN">
                <a:cs typeface="Arial" charset="0"/>
              </a:rPr>
              <a:pPr fontAlgn="base">
                <a:spcBef>
                  <a:spcPct val="0"/>
                </a:spcBef>
                <a:spcAft>
                  <a:spcPct val="0"/>
                </a:spcAft>
              </a:pPr>
              <a:t>68</a:t>
            </a:fld>
            <a:endParaRPr lang="en-IN" dirty="0">
              <a:cs typeface="Arial" charset="0"/>
            </a:endParaRPr>
          </a:p>
        </p:txBody>
      </p:sp>
    </p:spTree>
    <p:extLst>
      <p:ext uri="{BB962C8B-B14F-4D97-AF65-F5344CB8AC3E}">
        <p14:creationId xmlns:p14="http://schemas.microsoft.com/office/powerpoint/2010/main" val="19237222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69</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example, assume </a:t>
            </a:r>
            <a:r>
              <a:rPr lang="en-IN" dirty="0" smtClean="0"/>
              <a:t>TrueTech Industries sells the Tri-Box, a gaming console. On December 20, 2015, CompStores orders 1,000 Tri-Boxes at a price of $240 each, promising payment within 30 days after delivery. </a:t>
            </a:r>
          </a:p>
          <a:p>
            <a:pPr>
              <a:spcBef>
                <a:spcPct val="0"/>
              </a:spcBef>
            </a:pPr>
            <a:endParaRPr lang="en-IN" dirty="0" smtClean="0"/>
          </a:p>
          <a:p>
            <a:pPr>
              <a:spcBef>
                <a:spcPct val="0"/>
              </a:spcBef>
            </a:pPr>
            <a:r>
              <a:rPr lang="en-IN" dirty="0" smtClean="0"/>
              <a:t>On December 20, TrueTech has received the order, but it hasn’t yet fulfilled its performance obligation to deliver the Tri-Boxes. As TrueTech has not transferred control of goods, revenue should not be recognized.</a:t>
            </a:r>
          </a:p>
          <a:p>
            <a:pPr>
              <a:spcBef>
                <a:spcPct val="0"/>
              </a:spcBef>
            </a:pPr>
            <a:endParaRPr lang="en-IN" dirty="0" smtClean="0"/>
          </a:p>
          <a:p>
            <a:pPr>
              <a:spcBef>
                <a:spcPct val="0"/>
              </a:spcBef>
            </a:pPr>
            <a:r>
              <a:rPr lang="en-IN" dirty="0" smtClean="0"/>
              <a:t>Illustration 5-4</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060EF1-4BA4-44B0-A6DD-C183F5D0255B}" type="slidenum">
              <a:rPr lang="en-IN">
                <a:cs typeface="Arial" charset="0"/>
              </a:rPr>
              <a:pPr fontAlgn="base">
                <a:spcBef>
                  <a:spcPct val="0"/>
                </a:spcBef>
                <a:spcAft>
                  <a:spcPct val="0"/>
                </a:spcAft>
              </a:pPr>
              <a:t>7</a:t>
            </a:fld>
            <a:endParaRPr lang="en-IN" dirty="0">
              <a:cs typeface="Arial" charset="0"/>
            </a:endParaRPr>
          </a:p>
        </p:txBody>
      </p:sp>
    </p:spTree>
    <p:extLst>
      <p:ext uri="{BB962C8B-B14F-4D97-AF65-F5344CB8AC3E}">
        <p14:creationId xmlns:p14="http://schemas.microsoft.com/office/powerpoint/2010/main" val="42003843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IN" dirty="0" smtClean="0"/>
              <a:t>In </a:t>
            </a:r>
            <a:r>
              <a:rPr lang="en-IN" b="1" dirty="0" smtClean="0"/>
              <a:t>consignment arrangements</a:t>
            </a:r>
            <a:r>
              <a:rPr lang="en-IN" dirty="0" smtClean="0"/>
              <a:t>, the “consignor” physically transfers the goods to the other company, the consignee, but the consignor retains legal title. If a buyer is found, the consignee remits the selling price less commission and approved expenses to the consignor. If the consignee can’t find a buyer within an agreed-upon time, the consignee returns the goods to the consignor. Given that the consignor retains</a:t>
            </a:r>
            <a:r>
              <a:rPr lang="en-IN" baseline="0" dirty="0" smtClean="0"/>
              <a:t> the risks of ownership, it postpones revenue recognition until sale to a third party occurs</a:t>
            </a:r>
            <a:r>
              <a:rPr lang="en-IN" dirty="0" smtClean="0"/>
              <a:t>.</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4E5EA-C0F2-4ED0-B193-7FE4EDD05CE5}" type="slidenum">
              <a:rPr lang="en-IN">
                <a:cs typeface="Arial" charset="0"/>
              </a:rPr>
              <a:pPr fontAlgn="base">
                <a:spcBef>
                  <a:spcPct val="0"/>
                </a:spcBef>
                <a:spcAft>
                  <a:spcPct val="0"/>
                </a:spcAft>
              </a:pPr>
              <a:t>70</a:t>
            </a:fld>
            <a:endParaRPr lang="en-IN" dirty="0">
              <a:cs typeface="Arial" charset="0"/>
            </a:endParaRPr>
          </a:p>
        </p:txBody>
      </p:sp>
    </p:spTree>
    <p:extLst>
      <p:ext uri="{BB962C8B-B14F-4D97-AF65-F5344CB8AC3E}">
        <p14:creationId xmlns:p14="http://schemas.microsoft.com/office/powerpoint/2010/main" val="1923722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71</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IN" dirty="0" smtClean="0"/>
              <a:t>Last we </a:t>
            </a:r>
            <a:r>
              <a:rPr lang="en-IN" b="0" dirty="0" smtClean="0"/>
              <a:t>have</a:t>
            </a:r>
            <a:r>
              <a:rPr lang="en-IN" b="1" dirty="0" smtClean="0"/>
              <a:t> gift cards</a:t>
            </a:r>
            <a:r>
              <a:rPr lang="en-IN" dirty="0" smtClean="0"/>
              <a:t>. Sales of gift cards are recognized as deferred revenue,</a:t>
            </a:r>
            <a:r>
              <a:rPr lang="en-IN" baseline="0" dirty="0" smtClean="0"/>
              <a:t> and then revenue is recognized when a gift card is redeemed or the likelihood of redemption is viewed as remote.</a:t>
            </a:r>
            <a:endParaRPr lang="en-IN"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4E5EA-C0F2-4ED0-B193-7FE4EDD05CE5}" type="slidenum">
              <a:rPr lang="en-IN">
                <a:cs typeface="Arial" charset="0"/>
              </a:rPr>
              <a:pPr fontAlgn="base">
                <a:spcBef>
                  <a:spcPct val="0"/>
                </a:spcBef>
                <a:spcAft>
                  <a:spcPct val="0"/>
                </a:spcAft>
              </a:pPr>
              <a:t>72</a:t>
            </a:fld>
            <a:endParaRPr lang="en-IN" dirty="0">
              <a:cs typeface="Arial" charset="0"/>
            </a:endParaRPr>
          </a:p>
        </p:txBody>
      </p:sp>
    </p:spTree>
    <p:extLst>
      <p:ext uri="{BB962C8B-B14F-4D97-AF65-F5344CB8AC3E}">
        <p14:creationId xmlns:p14="http://schemas.microsoft.com/office/powerpoint/2010/main" val="19237222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73</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Apart from presenting </a:t>
            </a:r>
            <a:r>
              <a:rPr lang="en-IN" baseline="0" dirty="0" smtClean="0"/>
              <a:t>the accounts and balances on financial statements, </a:t>
            </a:r>
            <a:r>
              <a:rPr lang="en-IN" dirty="0" smtClean="0"/>
              <a:t>several important aspects of revenue recognition must also be disclosed in the notes to the financial statements. The disclosure notes or the income statement must include bad debt expense and any interest revenue or interest expense incurred. Notes also are required to explain significant changes in contract assets and contract liabilities that occurred during the period.  Sellers must also provide</a:t>
            </a:r>
            <a:r>
              <a:rPr lang="en-IN" baseline="0" dirty="0" smtClean="0"/>
              <a:t> </a:t>
            </a:r>
            <a:r>
              <a:rPr lang="en-IN" dirty="0" smtClean="0"/>
              <a:t>detailed disclosures</a:t>
            </a:r>
            <a:r>
              <a:rPr lang="en-IN" baseline="0" dirty="0" smtClean="0"/>
              <a:t> </a:t>
            </a:r>
            <a:r>
              <a:rPr lang="en-IN" dirty="0" smtClean="0"/>
              <a:t>categorizing</a:t>
            </a:r>
            <a:r>
              <a:rPr lang="en-IN" baseline="0" dirty="0" smtClean="0"/>
              <a:t> revenue</a:t>
            </a:r>
            <a:r>
              <a:rPr lang="en-IN" dirty="0" smtClean="0"/>
              <a:t> in a way that would help investors understand the nature, amount, timing, and uncertainty of revenue and cash flows. Sellers also must describe their outstanding performance obligations, discuss how performance obligations typically are satisfied, and describe important contractual provisions like payment terms and policies for refunds, returns, and warranties. </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4838F-9A56-4505-A7D8-191D446FC54B}" type="slidenum">
              <a:rPr lang="en-IN">
                <a:cs typeface="Arial" charset="0"/>
              </a:rPr>
              <a:pPr fontAlgn="base">
                <a:spcBef>
                  <a:spcPct val="0"/>
                </a:spcBef>
                <a:spcAft>
                  <a:spcPct val="0"/>
                </a:spcAft>
              </a:pPr>
              <a:t>74</a:t>
            </a:fld>
            <a:endParaRPr lang="en-IN" dirty="0">
              <a:cs typeface="Arial" charset="0"/>
            </a:endParaRPr>
          </a:p>
        </p:txBody>
      </p:sp>
    </p:spTree>
    <p:extLst>
      <p:ext uri="{BB962C8B-B14F-4D97-AF65-F5344CB8AC3E}">
        <p14:creationId xmlns:p14="http://schemas.microsoft.com/office/powerpoint/2010/main" val="2764076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Summary of Fundamental and Special Issues Related to Recognizing Revenue</a:t>
            </a:r>
          </a:p>
          <a:p>
            <a:endParaRPr lang="en-US" sz="1200" b="0" i="0" u="none" strike="noStrike" kern="1200" baseline="0" dirty="0" smtClean="0">
              <a:solidFill>
                <a:schemeClr val="tx1"/>
              </a:solidFill>
              <a:latin typeface="+mn-lt"/>
              <a:ea typeface="+mn-ea"/>
              <a:cs typeface="+mn-cs"/>
            </a:endParaRPr>
          </a:p>
          <a:p>
            <a:r>
              <a:rPr lang="en-US" sz="1200" dirty="0" smtClean="0"/>
              <a:t>Illustration 5-22</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75</a:t>
            </a:fld>
            <a:endParaRPr lang="en-IN" dirty="0"/>
          </a:p>
        </p:txBody>
      </p:sp>
    </p:spTree>
    <p:extLst>
      <p:ext uri="{BB962C8B-B14F-4D97-AF65-F5344CB8AC3E}">
        <p14:creationId xmlns:p14="http://schemas.microsoft.com/office/powerpoint/2010/main" val="25422222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Summary of Fundamental and Special Issues Related to Recognizing Revenue</a:t>
            </a:r>
          </a:p>
          <a:p>
            <a:endParaRPr lang="en-US" sz="1200" b="0" i="0" u="none" strike="noStrike" kern="1200" baseline="0" dirty="0" smtClean="0">
              <a:solidFill>
                <a:schemeClr val="tx1"/>
              </a:solidFill>
              <a:latin typeface="+mn-lt"/>
              <a:ea typeface="+mn-ea"/>
              <a:cs typeface="+mn-cs"/>
            </a:endParaRPr>
          </a:p>
          <a:p>
            <a:r>
              <a:rPr lang="en-US" sz="1200" dirty="0" smtClean="0"/>
              <a:t>Illustration 5-22</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76</a:t>
            </a:fld>
            <a:endParaRPr lang="en-IN" dirty="0"/>
          </a:p>
        </p:txBody>
      </p:sp>
    </p:spTree>
    <p:extLst>
      <p:ext uri="{BB962C8B-B14F-4D97-AF65-F5344CB8AC3E}">
        <p14:creationId xmlns:p14="http://schemas.microsoft.com/office/powerpoint/2010/main" val="288025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Summary of Fundamental and Special Issues Related to Recognizing Revenue</a:t>
            </a:r>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77</a:t>
            </a:fld>
            <a:endParaRPr lang="en-IN" dirty="0"/>
          </a:p>
        </p:txBody>
      </p:sp>
    </p:spTree>
    <p:extLst>
      <p:ext uri="{BB962C8B-B14F-4D97-AF65-F5344CB8AC3E}">
        <p14:creationId xmlns:p14="http://schemas.microsoft.com/office/powerpoint/2010/main" val="17477241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Long-term contracts are complex, possibly involving many products and services that could be viewed as separate performance obligations and taking months or years to be completed.  Steps 2 and 5</a:t>
            </a:r>
            <a:r>
              <a:rPr lang="en-IN" baseline="0" dirty="0" smtClean="0"/>
              <a:t> are critical.  </a:t>
            </a:r>
          </a:p>
          <a:p>
            <a:pPr>
              <a:spcBef>
                <a:spcPct val="0"/>
              </a:spcBef>
            </a:pPr>
            <a:endParaRPr lang="en-IN" baseline="0" dirty="0" smtClean="0"/>
          </a:p>
          <a:p>
            <a:pPr>
              <a:spcBef>
                <a:spcPct val="0"/>
              </a:spcBef>
            </a:pPr>
            <a:r>
              <a:rPr lang="en-IN" baseline="0" dirty="0" smtClean="0"/>
              <a:t>Step 2 requires that sellers identify the performance obligations in the contract.  A contract is viewed as including a single performance obligation if the goods and services in the contract are not separately identifiable.  That is typically the case for long-term contracts, as the purpose of those contracts is to integrate goods and services into a single finished product.</a:t>
            </a:r>
          </a:p>
          <a:p>
            <a:pPr>
              <a:spcBef>
                <a:spcPct val="0"/>
              </a:spcBef>
            </a:pPr>
            <a:endParaRPr lang="en-IN" baseline="0" dirty="0" smtClean="0"/>
          </a:p>
          <a:p>
            <a:pPr>
              <a:spcBef>
                <a:spcPct val="0"/>
              </a:spcBef>
            </a:pPr>
            <a:r>
              <a:rPr lang="en-IN" baseline="0" dirty="0" smtClean="0"/>
              <a:t>Step 5 requires that sellers recognize revenue when (or as) performance obligations are satisfied.  Long-term contracts often qualify for revenue recognition over time according to the percentage of completion, either because the customer controls the asset as it is completed, or the seller is building an asset that is customized to the customer and the seller has the right to be paid for progress to date.  If a contract doesn’t qualify for revenue recognition over time, revenue recognition is delayed until the contract is completed.</a:t>
            </a:r>
          </a:p>
          <a:p>
            <a:pPr>
              <a:spcBef>
                <a:spcPct val="0"/>
              </a:spcBef>
            </a:pPr>
            <a:endParaRPr lang="en-IN" baseline="0" dirty="0" smtClean="0"/>
          </a:p>
          <a:p>
            <a:pPr>
              <a:spcBef>
                <a:spcPct val="0"/>
              </a:spcBef>
            </a:pPr>
            <a:r>
              <a:rPr lang="en-IN" dirty="0" smtClean="0"/>
              <a:t>There are other complexities in accounting for long-term</a:t>
            </a:r>
            <a:r>
              <a:rPr lang="en-IN" baseline="0" dirty="0" smtClean="0"/>
              <a:t> contracts, because the seller often retains title to the work in process at the same time it is being paid by the customer.  We’ll walk through an example that highlights how to deal with these complexities.  </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38BC0E-4B98-489F-8B2A-A59CAB1D3932}" type="slidenum">
              <a:rPr lang="en-IN">
                <a:cs typeface="Arial" charset="0"/>
              </a:rPr>
              <a:pPr fontAlgn="base">
                <a:spcBef>
                  <a:spcPct val="0"/>
                </a:spcBef>
                <a:spcAft>
                  <a:spcPct val="0"/>
                </a:spcAft>
              </a:pPr>
              <a:t>78</a:t>
            </a:fld>
            <a:endParaRPr lang="en-IN" dirty="0">
              <a:cs typeface="Arial" charset="0"/>
            </a:endParaRPr>
          </a:p>
        </p:txBody>
      </p:sp>
    </p:spTree>
    <p:extLst>
      <p:ext uri="{BB962C8B-B14F-4D97-AF65-F5344CB8AC3E}">
        <p14:creationId xmlns:p14="http://schemas.microsoft.com/office/powerpoint/2010/main" val="32527476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noProof="0" dirty="0" smtClean="0"/>
              <a:t>To</a:t>
            </a:r>
            <a:r>
              <a:rPr lang="en-US" baseline="0" noProof="0" dirty="0" smtClean="0"/>
              <a:t> understand revenue recognition on long-term construction contracts, let’</a:t>
            </a:r>
            <a:r>
              <a:rPr lang="en-US" noProof="0" dirty="0" smtClean="0"/>
              <a:t>s walk through an illustration. At the beginning of 2016, Harding Construction Company received a contract to build an office building for $5 million. Harding will construct the building according to specifications provided by the buyer, and the project is estimated to take three years to complete. According to the contract, Harding will bill the buyer in installments over the construction period according to a prearranged schedule. Information related to the contract is as shown.</a:t>
            </a:r>
          </a:p>
          <a:p>
            <a:endParaRPr lang="en-US" sz="1200" b="0" i="0" u="none" strike="noStrike" kern="1200" baseline="0" dirty="0" smtClean="0">
              <a:solidFill>
                <a:schemeClr val="tx1"/>
              </a:solidFill>
              <a:latin typeface="+mn-lt"/>
              <a:ea typeface="+mn-ea"/>
              <a:cs typeface="+mn-cs"/>
            </a:endParaRPr>
          </a:p>
          <a:p>
            <a:r>
              <a:rPr lang="en-US" sz="1200" dirty="0" smtClean="0"/>
              <a:t>Illustration 5-24</a:t>
            </a:r>
            <a:endParaRPr lang="en-US" dirty="0" smtClean="0"/>
          </a:p>
          <a:p>
            <a:pPr>
              <a:spcBef>
                <a:spcPct val="0"/>
              </a:spcBef>
            </a:pPr>
            <a:endParaRPr lang="en-US" noProof="0" dirty="0"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1F3DF8-D93A-4E5B-A24C-12D863F81D97}" type="slidenum">
              <a:rPr lang="en-IN">
                <a:cs typeface="Arial" charset="0"/>
              </a:rPr>
              <a:pPr fontAlgn="base">
                <a:spcBef>
                  <a:spcPct val="0"/>
                </a:spcBef>
                <a:spcAft>
                  <a:spcPct val="0"/>
                </a:spcAft>
              </a:pPr>
              <a:t>79</a:t>
            </a:fld>
            <a:endParaRPr lang="en-IN" dirty="0">
              <a:cs typeface="Arial" charset="0"/>
            </a:endParaRPr>
          </a:p>
        </p:txBody>
      </p:sp>
    </p:spTree>
    <p:extLst>
      <p:ext uri="{BB962C8B-B14F-4D97-AF65-F5344CB8AC3E}">
        <p14:creationId xmlns:p14="http://schemas.microsoft.com/office/powerpoint/2010/main" val="240942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On January 1, 2016, TrueTech delivers the 1,000 Tri-Boxes to CompStores, and title to the Tri-Boxes transfers to CompStores. Now TrueTech has delivered the Tri-Boxes, and CompStores has accepted delivery, so CompStores has physical possession, legal title, the risks and rewards of ownership, and an obligation to pay TrueTech. Thus, TrueTech’s performance obligation has been satisfied. Consequently, TrueTech can recognize revenue and a related account receivable of $240,000.</a:t>
            </a:r>
          </a:p>
          <a:p>
            <a:pPr>
              <a:spcBef>
                <a:spcPct val="0"/>
              </a:spcBef>
            </a:pPr>
            <a:endParaRPr lang="en-IN" dirty="0" smtClean="0"/>
          </a:p>
          <a:p>
            <a:pPr>
              <a:spcBef>
                <a:spcPct val="0"/>
              </a:spcBef>
            </a:pPr>
            <a:r>
              <a:rPr lang="en-IN" dirty="0" smtClean="0"/>
              <a:t>Illustration 5-4</a:t>
            </a:r>
          </a:p>
          <a:p>
            <a:pPr>
              <a:spcBef>
                <a:spcPct val="0"/>
              </a:spcBef>
            </a:pPr>
            <a:endParaRPr lang="en-IN"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9796DD-CF90-4A7A-B006-01F6B0C0A4E4}" type="slidenum">
              <a:rPr lang="en-IN">
                <a:cs typeface="Arial" charset="0"/>
              </a:rPr>
              <a:pPr fontAlgn="base">
                <a:spcBef>
                  <a:spcPct val="0"/>
                </a:spcBef>
                <a:spcAft>
                  <a:spcPct val="0"/>
                </a:spcAft>
              </a:pPr>
              <a:t>8</a:t>
            </a:fld>
            <a:endParaRPr lang="en-IN" dirty="0">
              <a:cs typeface="Arial" charset="0"/>
            </a:endParaRPr>
          </a:p>
        </p:txBody>
      </p:sp>
    </p:spTree>
    <p:extLst>
      <p:ext uri="{BB962C8B-B14F-4D97-AF65-F5344CB8AC3E}">
        <p14:creationId xmlns:p14="http://schemas.microsoft.com/office/powerpoint/2010/main" val="30452242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dirty="0" smtClean="0"/>
              <a:t>Let’s look at the accounting for cost of construction and accounts receivable for Harding for its long-term contract. These journal entries are not affected by the timing of revenue recognition.</a:t>
            </a:r>
          </a:p>
          <a:p>
            <a:pPr>
              <a:spcBef>
                <a:spcPct val="0"/>
              </a:spcBef>
            </a:pPr>
            <a:endParaRPr lang="en-IN" dirty="0" smtClean="0"/>
          </a:p>
          <a:p>
            <a:pPr>
              <a:spcBef>
                <a:spcPct val="0"/>
              </a:spcBef>
            </a:pPr>
            <a:r>
              <a:rPr lang="en-IN" dirty="0" smtClean="0"/>
              <a:t>The first journal entry shown here records Harding’s various costs during the construction process in an asset account called </a:t>
            </a:r>
            <a:r>
              <a:rPr lang="en-IN" b="1" dirty="0" smtClean="0"/>
              <a:t>construction in progress </a:t>
            </a:r>
            <a:r>
              <a:rPr lang="en-IN" dirty="0" smtClean="0"/>
              <a:t>or “CIP” account.  Think of CIP</a:t>
            </a:r>
            <a:r>
              <a:rPr lang="en-IN" baseline="0" dirty="0" smtClean="0"/>
              <a:t> as work-in-process inventory.  It contains the asset that Harding is building.</a:t>
            </a:r>
          </a:p>
          <a:p>
            <a:pPr>
              <a:spcBef>
                <a:spcPct val="0"/>
              </a:spcBef>
            </a:pPr>
            <a:endParaRPr lang="en-IN" dirty="0" smtClean="0"/>
          </a:p>
          <a:p>
            <a:pPr>
              <a:spcBef>
                <a:spcPct val="0"/>
              </a:spcBef>
            </a:pPr>
            <a:r>
              <a:rPr lang="en-IN" dirty="0" smtClean="0"/>
              <a:t>The second journal entry records the periodic billings by crediting </a:t>
            </a:r>
            <a:r>
              <a:rPr lang="en-IN" b="1" dirty="0" smtClean="0"/>
              <a:t>billings on construction contract </a:t>
            </a:r>
            <a:r>
              <a:rPr lang="en-IN" b="0" dirty="0" smtClean="0"/>
              <a:t>at the same time that accounts receivable is debited</a:t>
            </a:r>
            <a:r>
              <a:rPr lang="en-IN" dirty="0" smtClean="0"/>
              <a:t>. This account is a contra account to the CIP asset. Why create the billings account?  A</a:t>
            </a:r>
            <a:r>
              <a:rPr lang="en-IN" baseline="0" dirty="0" smtClean="0"/>
              <a:t> challenge with accounting for long-term contracts is that the physical asset (CIP) and the financial asset (accounts receivable or, after collection of the receivable, cash) are both on the balance sheet simultaneously, such that there is double accounting for the same contract.  By having billings as a contra to CIP, the net carrying value of the physical asset (CIP) is reduced when the financial asset is recognized, so we avoid that problem.  </a:t>
            </a:r>
            <a:r>
              <a:rPr lang="en-IN" dirty="0" smtClean="0"/>
              <a:t>At the end of each period, the balances in CIP and billings are compared. If the net amount is a debit, it is reported in the balance sheet as a contract asset, because it has done more work creating the asset than it has billed the client for. Conversely, if the net amount is a credit, it is reported as a contract liability (like deferred revenue), because Harding has billed the client for more work than it has actually done to date.</a:t>
            </a:r>
          </a:p>
          <a:p>
            <a:pPr>
              <a:spcBef>
                <a:spcPct val="0"/>
              </a:spcBef>
            </a:pPr>
            <a:endParaRPr lang="en-IN" dirty="0" smtClean="0"/>
          </a:p>
          <a:p>
            <a:pPr>
              <a:spcBef>
                <a:spcPct val="0"/>
              </a:spcBef>
            </a:pPr>
            <a:r>
              <a:rPr lang="en-US" dirty="0" smtClean="0"/>
              <a:t>Of course, Harding also will report an account receivable for amounts it has billed the client and not yet been paid.</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5–24A</a:t>
            </a:r>
            <a:endParaRPr lang="en-US" sz="1200" b="0" i="0" u="none" strike="noStrike" kern="1200" baseline="0" dirty="0" smtClean="0">
              <a:solidFill>
                <a:schemeClr val="tx1"/>
              </a:solidFill>
              <a:latin typeface="+mn-lt"/>
              <a:ea typeface="+mn-ea"/>
              <a:cs typeface="+mn-cs"/>
            </a:endParaRPr>
          </a:p>
          <a:p>
            <a:pPr>
              <a:spcBef>
                <a:spcPct val="0"/>
              </a:spcBef>
            </a:pPr>
            <a:endParaRPr lang="en-IN" dirty="0"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CF7C7-8F31-42D0-8958-C74FBDED8A90}" type="slidenum">
              <a:rPr lang="en-IN">
                <a:cs typeface="Arial" charset="0"/>
              </a:rPr>
              <a:pPr fontAlgn="base">
                <a:spcBef>
                  <a:spcPct val="0"/>
                </a:spcBef>
                <a:spcAft>
                  <a:spcPct val="0"/>
                </a:spcAft>
              </a:pPr>
              <a:t>80</a:t>
            </a:fld>
            <a:endParaRPr lang="en-IN" dirty="0">
              <a:cs typeface="Arial" charset="0"/>
            </a:endParaRPr>
          </a:p>
        </p:txBody>
      </p:sp>
    </p:spTree>
    <p:extLst>
      <p:ext uri="{BB962C8B-B14F-4D97-AF65-F5344CB8AC3E}">
        <p14:creationId xmlns:p14="http://schemas.microsoft.com/office/powerpoint/2010/main" val="24932802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Now let’s see how revenue is recognized for Harding.  We’ll start with the general structure</a:t>
            </a:r>
            <a:r>
              <a:rPr lang="en-US" baseline="0" dirty="0" smtClean="0"/>
              <a:t> of the journal entry</a:t>
            </a:r>
            <a:r>
              <a:rPr lang="en-US" dirty="0" smtClean="0"/>
              <a:t>, and then discuss timing.</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Let’s start with recognizing revenue upon completion. </a:t>
            </a:r>
            <a:r>
              <a:rPr lang="en-IN" sz="1200" b="0" i="0" u="none" strike="noStrike" kern="1200" baseline="0" dirty="0" smtClean="0">
                <a:solidFill>
                  <a:schemeClr val="tx1"/>
                </a:solidFill>
                <a:latin typeface="+mn-lt"/>
                <a:ea typeface="+mn-ea"/>
                <a:cs typeface="+mn-cs"/>
              </a:rPr>
              <a:t> Normally when we sell goods we debit accounts receivable and credit revenue, and debit cost of goods sold and credit inventory.  Here we are crediting revenue and debiting cost of construction (think “cost of goods sold”).  We don’t debit accounts receivable, because that happens when we bill the customer, and we don’t credit inventory, because CIP is still on Harding’s balance sheet.  Instead, to make the journal entry balance, we debit CIP for gross profit.  That has the effect of carrying CIP at its sales price (cost + gross profit), which makes sense as we are acting like we sold it but still have the asset on the balance sheet.  Also, at the end of the contract the CIP account containing total cost and gross profit (so it contains an amount equal to total revenue) and the billings account contains all amounts billed to the customer (which should equal total revenue), so their balances exactly offset to create a net value of zero.</a:t>
            </a:r>
            <a:endParaRPr lang="en-US" dirty="0" smtClean="0"/>
          </a:p>
          <a:p>
            <a:endParaRPr lang="en-US" dirty="0" smtClean="0"/>
          </a:p>
          <a:p>
            <a:r>
              <a:rPr lang="en-US" dirty="0" smtClean="0"/>
              <a:t>Now compare revenue recognized upon completion with</a:t>
            </a:r>
            <a:r>
              <a:rPr lang="en-US" baseline="0" dirty="0" smtClean="0"/>
              <a:t> revenue recognized over the term of the contract.  </a:t>
            </a:r>
            <a:r>
              <a:rPr lang="en-US" dirty="0" smtClean="0"/>
              <a:t>Note that the journal</a:t>
            </a:r>
            <a:r>
              <a:rPr lang="en-US" baseline="0" dirty="0" smtClean="0"/>
              <a:t> entries all have the same structure, and that the </a:t>
            </a:r>
            <a:r>
              <a:rPr lang="en-US" dirty="0" smtClean="0"/>
              <a:t>same total amount</a:t>
            </a:r>
            <a:r>
              <a:rPr lang="en-US" baseline="0" dirty="0" smtClean="0"/>
              <a:t> </a:t>
            </a:r>
            <a:r>
              <a:rPr lang="en-US" dirty="0" smtClean="0"/>
              <a:t>of revenue, cost of construction, and gross profit is recognized,</a:t>
            </a:r>
            <a:r>
              <a:rPr lang="en-US" baseline="0" dirty="0" smtClean="0"/>
              <a:t> regardless of whether it is recognized over the term of the contract or upon contract completion.</a:t>
            </a:r>
            <a:r>
              <a:rPr lang="en-IN" sz="1200" b="0" i="0" u="none" strike="noStrike" kern="1200" baseline="0" dirty="0" smtClean="0">
                <a:solidFill>
                  <a:schemeClr val="tx1"/>
                </a:solidFill>
                <a:latin typeface="+mn-lt"/>
                <a:ea typeface="+mn-ea"/>
                <a:cs typeface="+mn-cs"/>
              </a:rPr>
              <a:t> The only difference is timing. </a:t>
            </a:r>
          </a:p>
          <a:p>
            <a:endParaRPr lang="en-US" sz="1200" b="0" i="0" u="none" strike="noStrike" kern="1200" baseline="0" dirty="0" smtClean="0">
              <a:solidFill>
                <a:schemeClr val="tx1"/>
              </a:solidFill>
              <a:latin typeface="+mn-lt"/>
              <a:ea typeface="+mn-ea"/>
              <a:cs typeface="+mn-cs"/>
            </a:endParaRPr>
          </a:p>
          <a:p>
            <a:r>
              <a:rPr kumimoji="0" lang="en-AU" altLang="en-US" sz="1200" b="0" i="0" u="none" strike="noStrike" cap="none" normalizeH="0" baseline="0" dirty="0" smtClean="0">
                <a:ln>
                  <a:noFill/>
                </a:ln>
                <a:solidFill>
                  <a:srgbClr val="632423"/>
                </a:solidFill>
                <a:effectLst/>
                <a:latin typeface="Calibri" pitchFamily="34" charset="0"/>
                <a:ea typeface="SimSun" pitchFamily="2" charset="-122"/>
                <a:cs typeface="Calibri" pitchFamily="34" charset="0"/>
              </a:rPr>
              <a:t>Illustration 5–24B</a:t>
            </a:r>
            <a:endParaRPr lang="en-US" sz="1200" b="0" i="0" u="none" strike="noStrike" kern="1200" baseline="0" dirty="0" smtClean="0">
              <a:solidFill>
                <a:schemeClr val="tx1"/>
              </a:solidFill>
              <a:latin typeface="+mn-lt"/>
              <a:ea typeface="+mn-ea"/>
              <a:cs typeface="+mn-cs"/>
            </a:endParaRPr>
          </a:p>
          <a:p>
            <a:endParaRPr lang="en-US" dirty="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3055E-0883-4C71-9427-150F363DBCFE}" type="slidenum">
              <a:rPr lang="en-IN">
                <a:cs typeface="Arial" charset="0"/>
              </a:rPr>
              <a:pPr fontAlgn="base">
                <a:spcBef>
                  <a:spcPct val="0"/>
                </a:spcBef>
                <a:spcAft>
                  <a:spcPct val="0"/>
                </a:spcAft>
              </a:pPr>
              <a:t>81</a:t>
            </a:fld>
            <a:endParaRPr lang="en-IN" dirty="0">
              <a:cs typeface="Arial" charset="0"/>
            </a:endParaRPr>
          </a:p>
        </p:txBody>
      </p:sp>
    </p:spTree>
    <p:extLst>
      <p:ext uri="{BB962C8B-B14F-4D97-AF65-F5344CB8AC3E}">
        <p14:creationId xmlns:p14="http://schemas.microsoft.com/office/powerpoint/2010/main" val="16750304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smtClean="0"/>
              <a:t>If a contract doesn’t</a:t>
            </a:r>
            <a:r>
              <a:rPr lang="en-IN" baseline="0" dirty="0" smtClean="0"/>
              <a:t> </a:t>
            </a:r>
            <a:r>
              <a:rPr lang="en-IN" dirty="0" smtClean="0"/>
              <a:t>qualify for revenue</a:t>
            </a:r>
            <a:r>
              <a:rPr lang="en-IN" baseline="0" dirty="0" smtClean="0"/>
              <a:t> </a:t>
            </a:r>
            <a:r>
              <a:rPr lang="en-IN" dirty="0" smtClean="0"/>
              <a:t>recognition over time,</a:t>
            </a:r>
            <a:r>
              <a:rPr lang="en-IN" baseline="0" dirty="0" smtClean="0"/>
              <a:t> </a:t>
            </a:r>
            <a:r>
              <a:rPr lang="en-IN" dirty="0" smtClean="0"/>
              <a:t>revenue is recognized</a:t>
            </a:r>
            <a:r>
              <a:rPr lang="en-IN" baseline="0" dirty="0" smtClean="0"/>
              <a:t> </a:t>
            </a:r>
            <a:r>
              <a:rPr lang="en-IN" dirty="0" smtClean="0"/>
              <a:t>when the project is</a:t>
            </a:r>
            <a:r>
              <a:rPr lang="en-IN" baseline="0" dirty="0" smtClean="0"/>
              <a:t> </a:t>
            </a:r>
            <a:r>
              <a:rPr lang="en-IN" dirty="0" smtClean="0"/>
              <a:t>completed. In</a:t>
            </a:r>
            <a:r>
              <a:rPr lang="en-IN" baseline="0" dirty="0" smtClean="0"/>
              <a:t> our illustration, Harding completes the project in 2018. </a:t>
            </a:r>
            <a:r>
              <a:rPr lang="en-IN" sz="1200" b="0" i="0" u="none" strike="noStrike" kern="1200" baseline="0" dirty="0" smtClean="0">
                <a:solidFill>
                  <a:schemeClr val="tx1"/>
                </a:solidFill>
                <a:latin typeface="+mn-lt"/>
                <a:ea typeface="+mn-ea"/>
                <a:cs typeface="+mn-cs"/>
              </a:rPr>
              <a:t>Prior to then, CIP includes only costs, showing a cumulative balance of $1,500,000 and $2,500,000 at the end of 2016 and 2017, respectively, and </a:t>
            </a:r>
            <a:r>
              <a:rPr lang="en-US" sz="1200" b="0" i="0" u="none" strike="noStrike" kern="1200" baseline="0" noProof="0" dirty="0" smtClean="0">
                <a:solidFill>
                  <a:schemeClr val="tx1"/>
                </a:solidFill>
                <a:latin typeface="+mn-lt"/>
                <a:ea typeface="+mn-ea"/>
                <a:cs typeface="+mn-cs"/>
              </a:rPr>
              <a:t>totaling</a:t>
            </a:r>
            <a:r>
              <a:rPr lang="en-IN" sz="1200" b="0" i="0" u="none" strike="noStrike" kern="1200" baseline="0" dirty="0" smtClean="0">
                <a:solidFill>
                  <a:schemeClr val="tx1"/>
                </a:solidFill>
                <a:latin typeface="+mn-lt"/>
                <a:ea typeface="+mn-ea"/>
                <a:cs typeface="+mn-cs"/>
              </a:rPr>
              <a:t> $4,100,000 just prior to project completion in 2018 (which is the sum of $1,500,000, 1,000,000, and 1,600,000). Upon completion, Harding recognizes revenue of $5,000,000 and cost of construction of $4,100,000, because the asset is viewed as “sold” on that date. Harding includes the resulting $900,000 gross profit in CIP, increasing its balance to the $5,000,000.  Note that CIP and billings both have a balance of $5,000,000, so they offset and have a net carrying value of $0 on the balance sheet.</a:t>
            </a:r>
          </a:p>
          <a:p>
            <a:endParaRPr lang="en-US" sz="1200" b="0" i="0" u="none" strike="noStrike" kern="1200" baseline="0" dirty="0" smtClean="0">
              <a:solidFill>
                <a:schemeClr val="tx1"/>
              </a:solidFill>
              <a:latin typeface="+mn-lt"/>
              <a:ea typeface="+mn-ea"/>
              <a:cs typeface="+mn-cs"/>
            </a:endParaRPr>
          </a:p>
          <a:p>
            <a:r>
              <a:rPr lang="en-US" sz="1200" dirty="0" smtClean="0"/>
              <a:t>Illustration 5-24</a:t>
            </a:r>
            <a:endParaRPr lang="en-US" dirty="0" smtClean="0"/>
          </a:p>
          <a:p>
            <a:endParaRPr lang="en-US" dirty="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3055E-0883-4C71-9427-150F363DBCFE}" type="slidenum">
              <a:rPr lang="en-IN">
                <a:cs typeface="Arial" charset="0"/>
              </a:rPr>
              <a:pPr fontAlgn="base">
                <a:spcBef>
                  <a:spcPct val="0"/>
                </a:spcBef>
                <a:spcAft>
                  <a:spcPct val="0"/>
                </a:spcAft>
              </a:pPr>
              <a:t>82</a:t>
            </a:fld>
            <a:endParaRPr lang="en-IN" dirty="0">
              <a:cs typeface="Arial" charset="0"/>
            </a:endParaRPr>
          </a:p>
        </p:txBody>
      </p:sp>
    </p:spTree>
    <p:extLst>
      <p:ext uri="{BB962C8B-B14F-4D97-AF65-F5344CB8AC3E}">
        <p14:creationId xmlns:p14="http://schemas.microsoft.com/office/powerpoint/2010/main" val="4219866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altLang="en-US" dirty="0" smtClean="0"/>
              <a:t>If a contract qualifies for revenue recognition over time, revenue is recognized over time as the project is completed. Each period, the revenue to be recognized in that period is calculated by first calculating the total revenue that should be recognized to date and then subtracting the amount of revenue recognized in prior period.  That approach automatically updates revenue for any changes in estimates that have occurred during the period.</a:t>
            </a:r>
          </a:p>
          <a:p>
            <a:pPr eaLnBrk="1" hangingPunct="1"/>
            <a:endParaRPr lang="en-IN" altLang="en-US" dirty="0" smtClean="0"/>
          </a:p>
          <a:p>
            <a:pPr eaLnBrk="1" hangingPunct="1"/>
            <a:r>
              <a:rPr lang="en-IN" altLang="en-US" dirty="0" smtClean="0"/>
              <a:t>The tough part is determining progress to date.  Typically sellers estimate progress by</a:t>
            </a:r>
            <a:r>
              <a:rPr lang="en-IN" altLang="en-US" i="1" dirty="0" smtClean="0"/>
              <a:t> </a:t>
            </a:r>
            <a:r>
              <a:rPr lang="en-IN" altLang="en-US" dirty="0" smtClean="0"/>
              <a:t>measuring the proportion of effort expended thus far relative to the total effort expected to satisfy the performance obligation. These efforts could be costs incurred, labor hours expended, machine hours used, or time lapsed. The most common approach to estimating progress toward completion is to use a “cost-to-cost ratio” that compares total cost incurred to date to the total estimated cost to complete the project.</a:t>
            </a:r>
            <a:endParaRPr lang="en-US" altLang="en-US" dirty="0"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C359B-0E88-46FC-BA5B-4E8A0F87CB34}" type="slidenum">
              <a:rPr lang="en-IN">
                <a:cs typeface="Arial" charset="0"/>
              </a:rPr>
              <a:pPr fontAlgn="base">
                <a:spcBef>
                  <a:spcPct val="0"/>
                </a:spcBef>
                <a:spcAft>
                  <a:spcPct val="0"/>
                </a:spcAft>
                <a:defRPr/>
              </a:pPr>
              <a:t>83</a:t>
            </a:fld>
            <a:endParaRPr lang="en-IN" dirty="0">
              <a:cs typeface="Arial" charset="0"/>
            </a:endParaRPr>
          </a:p>
        </p:txBody>
      </p:sp>
    </p:spTree>
    <p:extLst>
      <p:ext uri="{BB962C8B-B14F-4D97-AF65-F5344CB8AC3E}">
        <p14:creationId xmlns:p14="http://schemas.microsoft.com/office/powerpoint/2010/main" val="3864213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b="0" i="0" u="none" strike="noStrike" kern="1200" baseline="0" dirty="0" smtClean="0">
                <a:solidFill>
                  <a:schemeClr val="tx1"/>
                </a:solidFill>
                <a:latin typeface="+mn-lt"/>
                <a:ea typeface="+mn-ea"/>
                <a:cs typeface="+mn-cs"/>
              </a:rPr>
              <a:t>Let’s assume the Harding project qualifies for revenue recognition over time, and consider the calculation of revenue each year based on progress to date estimated using the cost-to-cost ratio. Notice that this approach automatically includes changes in estimated cost to complete the job, and therefore in estimated percentage completion, by first calculating the cumulative amount of revenue to be recognized to date and then subtracting revenue recognized in prior periods to determine revenue recognized in the current period.</a:t>
            </a:r>
          </a:p>
          <a:p>
            <a:endParaRPr lang="en-US" sz="1200" b="0" i="0" u="none" strike="noStrike" kern="1200" baseline="0" dirty="0" smtClean="0">
              <a:solidFill>
                <a:schemeClr val="tx1"/>
              </a:solidFill>
              <a:latin typeface="+mn-lt"/>
              <a:ea typeface="+mn-ea"/>
              <a:cs typeface="+mn-cs"/>
            </a:endParaRPr>
          </a:p>
          <a:p>
            <a:r>
              <a:rPr lang="en-US" sz="1200" dirty="0" smtClean="0"/>
              <a:t>Illustration 5-24C</a:t>
            </a:r>
            <a:endParaRPr lang="en-US" dirty="0" smtClean="0"/>
          </a:p>
          <a:p>
            <a:endParaRPr lang="en-US" b="0" dirty="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3055E-0883-4C71-9427-150F363DBCFE}" type="slidenum">
              <a:rPr lang="en-IN">
                <a:cs typeface="Arial" charset="0"/>
              </a:rPr>
              <a:pPr fontAlgn="base">
                <a:spcBef>
                  <a:spcPct val="0"/>
                </a:spcBef>
                <a:spcAft>
                  <a:spcPct val="0"/>
                </a:spcAft>
              </a:pPr>
              <a:t>84</a:t>
            </a:fld>
            <a:endParaRPr lang="en-IN" dirty="0">
              <a:cs typeface="Arial" charset="0"/>
            </a:endParaRPr>
          </a:p>
        </p:txBody>
      </p:sp>
    </p:spTree>
    <p:extLst>
      <p:ext uri="{BB962C8B-B14F-4D97-AF65-F5344CB8AC3E}">
        <p14:creationId xmlns:p14="http://schemas.microsoft.com/office/powerpoint/2010/main" val="19986132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b="0" i="0" u="none" strike="noStrike" kern="1200" baseline="0" dirty="0" smtClean="0">
                <a:solidFill>
                  <a:schemeClr val="tx1"/>
                </a:solidFill>
                <a:latin typeface="+mn-lt"/>
                <a:ea typeface="+mn-ea"/>
                <a:cs typeface="+mn-cs"/>
              </a:rPr>
              <a:t>First, the cumulative amount of revenue to be recognized to date is calculated and then revenue recognized in prior periods is subtracted to determine revenue recognized in the current period.</a:t>
            </a:r>
          </a:p>
          <a:p>
            <a:endParaRPr lang="en-US" sz="1200" b="0" i="0" u="none" strike="noStrike" kern="1200" baseline="0" dirty="0" smtClean="0">
              <a:solidFill>
                <a:schemeClr val="tx1"/>
              </a:solidFill>
              <a:latin typeface="+mn-lt"/>
              <a:ea typeface="+mn-ea"/>
              <a:cs typeface="+mn-cs"/>
            </a:endParaRPr>
          </a:p>
          <a:p>
            <a:r>
              <a:rPr lang="en-US" sz="1200" dirty="0" smtClean="0"/>
              <a:t>Illustration 5-24C</a:t>
            </a:r>
            <a:endParaRPr lang="en-US" dirty="0" smtClean="0"/>
          </a:p>
          <a:p>
            <a:endParaRPr lang="en-US" b="0" dirty="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3055E-0883-4C71-9427-150F363DBCFE}" type="slidenum">
              <a:rPr lang="en-IN">
                <a:cs typeface="Arial" charset="0"/>
              </a:rPr>
              <a:pPr fontAlgn="base">
                <a:spcBef>
                  <a:spcPct val="0"/>
                </a:spcBef>
                <a:spcAft>
                  <a:spcPct val="0"/>
                </a:spcAft>
              </a:pPr>
              <a:t>85</a:t>
            </a:fld>
            <a:endParaRPr lang="en-IN" dirty="0">
              <a:cs typeface="Arial" charset="0"/>
            </a:endParaRPr>
          </a:p>
        </p:txBody>
      </p:sp>
    </p:spTree>
    <p:extLst>
      <p:ext uri="{BB962C8B-B14F-4D97-AF65-F5344CB8AC3E}">
        <p14:creationId xmlns:p14="http://schemas.microsoft.com/office/powerpoint/2010/main" val="39228439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b="0" i="0" u="none" strike="noStrike" kern="1200" baseline="0" dirty="0" smtClean="0">
                <a:solidFill>
                  <a:schemeClr val="tx1"/>
                </a:solidFill>
                <a:latin typeface="+mn-lt"/>
                <a:ea typeface="+mn-ea"/>
                <a:cs typeface="+mn-cs"/>
              </a:rPr>
              <a:t>We can see that each year the journal entry recognizing revenue over the contract period serves to update CIP to include that year’s gross profit.  At the end of the contract, CIP includes all cost and all gross profit, so it includes total revenue of $5,000,000, exactly equal to the $5,000,000 billed to the customer.  We end up in the same place regardless of whether revenue is recognized upon completion or over time – the only thing that differs is timing.</a:t>
            </a:r>
          </a:p>
          <a:p>
            <a:endParaRPr lang="en-US" sz="1200" b="0" i="0" u="none" strike="noStrike" kern="1200" baseline="0" dirty="0" smtClean="0">
              <a:solidFill>
                <a:schemeClr val="tx1"/>
              </a:solidFill>
              <a:latin typeface="+mn-lt"/>
              <a:ea typeface="+mn-ea"/>
              <a:cs typeface="+mn-cs"/>
            </a:endParaRPr>
          </a:p>
          <a:p>
            <a:r>
              <a:rPr lang="en-US" sz="1200" dirty="0" smtClean="0"/>
              <a:t>Illustration 5-24C</a:t>
            </a:r>
            <a:endParaRPr lang="en-US" dirty="0" smtClean="0"/>
          </a:p>
          <a:p>
            <a:endParaRPr lang="en-US" b="0" dirty="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3055E-0883-4C71-9427-150F363DBCFE}" type="slidenum">
              <a:rPr lang="en-IN">
                <a:cs typeface="Arial" charset="0"/>
              </a:rPr>
              <a:pPr fontAlgn="base">
                <a:spcBef>
                  <a:spcPct val="0"/>
                </a:spcBef>
                <a:spcAft>
                  <a:spcPct val="0"/>
                </a:spcAft>
              </a:pPr>
              <a:t>86</a:t>
            </a:fld>
            <a:endParaRPr lang="en-IN" dirty="0">
              <a:cs typeface="Arial" charset="0"/>
            </a:endParaRPr>
          </a:p>
        </p:txBody>
      </p:sp>
    </p:spTree>
    <p:extLst>
      <p:ext uri="{BB962C8B-B14F-4D97-AF65-F5344CB8AC3E}">
        <p14:creationId xmlns:p14="http://schemas.microsoft.com/office/powerpoint/2010/main" val="31265616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the job is finished, the only task remaining is for Harding to officially transfer title to the finished asset to the customer. At that time, Harding will prepare a journal entry that removes the contract from its balance sheet by debiting billings and crediting CIP for the entire value of the contract.</a:t>
            </a:r>
          </a:p>
          <a:p>
            <a:r>
              <a:rPr lang="en-US" sz="1200" b="0" i="0" u="none" strike="noStrike" kern="1200" baseline="0" dirty="0" smtClean="0">
                <a:solidFill>
                  <a:schemeClr val="tx1"/>
                </a:solidFill>
                <a:latin typeface="+mn-lt"/>
                <a:ea typeface="+mn-ea"/>
                <a:cs typeface="+mn-cs"/>
              </a:rPr>
              <a:t>We record the same journal entry to close out the billings and CIP accounts regardless of whether revenue is recognized over time or upon completion. That is, debit Billings on construction contract and credit Construction in progress for the amount of $5 million in 2018.</a:t>
            </a:r>
          </a:p>
          <a:p>
            <a:endParaRPr lang="en-US" sz="1200" b="0" i="0" u="none" strike="noStrike" kern="1200" baseline="0" dirty="0" smtClean="0">
              <a:solidFill>
                <a:schemeClr val="tx1"/>
              </a:solidFill>
              <a:latin typeface="+mn-lt"/>
              <a:ea typeface="+mn-ea"/>
              <a:cs typeface="+mn-cs"/>
            </a:endParaRPr>
          </a:p>
          <a:p>
            <a:r>
              <a:rPr lang="en-US" sz="1200" dirty="0" smtClean="0"/>
              <a:t>Illustration 5-24D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87</a:t>
            </a:fld>
            <a:endParaRPr lang="en-IN" dirty="0"/>
          </a:p>
        </p:txBody>
      </p:sp>
    </p:spTree>
    <p:extLst>
      <p:ext uri="{BB962C8B-B14F-4D97-AF65-F5344CB8AC3E}">
        <p14:creationId xmlns:p14="http://schemas.microsoft.com/office/powerpoint/2010/main" val="14977288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In the balance sheet, the construction in progress account is offset against the billings on construction contract account, with “CIP &gt; Billings” shown as a contract asset and “Billings &gt; CIP” shown as a contract liability.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IN" sz="1200" b="0" i="0" u="none" strike="noStrike"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IN" sz="1200" b="0" i="0" u="none" strike="noStrike" kern="1200" baseline="0" dirty="0" smtClean="0">
                <a:solidFill>
                  <a:schemeClr val="tx1"/>
                </a:solidFill>
                <a:latin typeface="+mn-lt"/>
                <a:ea typeface="+mn-ea"/>
                <a:cs typeface="+mn-cs"/>
              </a:rPr>
              <a:t>When revenue is recognized over the term of the contract, CIP contains cost and gross profit, but if revenue is recognized upon contract completion, CIP typically contains only costs.  Therefore, CIP typically includes a larger amount if revenue is recognized over time.  (The exception is when there are overall losses in the contract, which are recognized in the first period the loss is anticipated, regardless of timing of revenue recognition.)</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CIP in excess of billings is treated as a contract asset rather than an accounts receivable because, although Harding has incurred construction costs for which it will be paid by the buyer, those amounts are not yet billable according to the construction contract. Once Harding has made progress sufficient to bill the customer, it will debit accounts receivable and credit billings, which will increase the accounts receivable asset and reduce CIP in excess of billings.</a:t>
            </a:r>
          </a:p>
          <a:p>
            <a:endParaRPr lang="en-US" sz="1200" b="0" i="0" u="none" strike="noStrike" kern="1200" baseline="0" dirty="0" smtClean="0">
              <a:solidFill>
                <a:schemeClr val="tx1"/>
              </a:solidFill>
              <a:latin typeface="+mn-lt"/>
              <a:ea typeface="+mn-ea"/>
              <a:cs typeface="+mn-cs"/>
            </a:endParaRPr>
          </a:p>
          <a:p>
            <a:r>
              <a:rPr lang="en-US" sz="1200" dirty="0" smtClean="0"/>
              <a:t>Illustration 5-24F</a:t>
            </a:r>
            <a:endParaRPr lang="en-US" dirty="0" smtClean="0"/>
          </a:p>
          <a:p>
            <a:endParaRPr lang="en-I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88</a:t>
            </a:fld>
            <a:endParaRPr lang="en-IN" dirty="0"/>
          </a:p>
        </p:txBody>
      </p:sp>
    </p:spTree>
    <p:extLst>
      <p:ext uri="{BB962C8B-B14F-4D97-AF65-F5344CB8AC3E}">
        <p14:creationId xmlns:p14="http://schemas.microsoft.com/office/powerpoint/2010/main" val="9224135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89</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 </a:t>
            </a:r>
            <a:r>
              <a:rPr lang="en-IN" dirty="0" smtClean="0"/>
              <a:t>January 25, 2016, TrueTech receives $240,000 from CompStores. This transaction does not affect revenue. We recognize revenue when performance obligations are satisfied, not when cash is received. TrueTech simply records collection of the account receivable.</a:t>
            </a:r>
          </a:p>
          <a:p>
            <a:pPr>
              <a:spcBef>
                <a:spcPct val="0"/>
              </a:spcBef>
            </a:pPr>
            <a:endParaRPr lang="en-IN" dirty="0" smtClean="0"/>
          </a:p>
          <a:p>
            <a:pPr>
              <a:spcBef>
                <a:spcPct val="0"/>
              </a:spcBef>
            </a:pPr>
            <a:endParaRPr lang="en-IN" dirty="0" smtClean="0"/>
          </a:p>
          <a:p>
            <a:pPr>
              <a:spcBef>
                <a:spcPct val="0"/>
              </a:spcBef>
            </a:pPr>
            <a:r>
              <a:rPr lang="en-IN" dirty="0" smtClean="0"/>
              <a:t>Illustration 5-4</a:t>
            </a:r>
          </a:p>
          <a:p>
            <a:pPr>
              <a:spcBef>
                <a:spcPct val="0"/>
              </a:spcBef>
            </a:pPr>
            <a:endParaRPr lang="en-IN"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EB3CB1-9E3F-4D18-80CD-EED10A9FC061}" type="slidenum">
              <a:rPr lang="en-IN">
                <a:cs typeface="Arial" charset="0"/>
              </a:rPr>
              <a:pPr fontAlgn="base">
                <a:spcBef>
                  <a:spcPct val="0"/>
                </a:spcBef>
                <a:spcAft>
                  <a:spcPct val="0"/>
                </a:spcAft>
              </a:pPr>
              <a:t>9</a:t>
            </a:fld>
            <a:endParaRPr lang="en-IN" dirty="0">
              <a:cs typeface="Arial" charset="0"/>
            </a:endParaRPr>
          </a:p>
        </p:txBody>
      </p:sp>
    </p:spTree>
    <p:extLst>
      <p:ext uri="{BB962C8B-B14F-4D97-AF65-F5344CB8AC3E}">
        <p14:creationId xmlns:p14="http://schemas.microsoft.com/office/powerpoint/2010/main" val="25571515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90</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91</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92</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93</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Sometimes losses occur on long-term contracts.</a:t>
            </a:r>
            <a:r>
              <a:rPr lang="en-US" baseline="0" dirty="0" smtClean="0"/>
              <a:t>  </a:t>
            </a:r>
            <a:r>
              <a:rPr lang="en-US" dirty="0" smtClean="0"/>
              <a:t>A</a:t>
            </a:r>
            <a:r>
              <a:rPr lang="en-IN" sz="1200" b="0" i="0" u="none" strike="noStrike" kern="1200" baseline="0" dirty="0" smtClean="0">
                <a:solidFill>
                  <a:schemeClr val="tx1"/>
                </a:solidFill>
                <a:latin typeface="+mn-lt"/>
                <a:ea typeface="+mn-ea"/>
                <a:cs typeface="+mn-cs"/>
              </a:rPr>
              <a:t> loss could either be a </a:t>
            </a:r>
            <a:r>
              <a:rPr lang="en-IN" dirty="0" smtClean="0"/>
              <a:t>periodic loss that occurs for an overall profitable project</a:t>
            </a:r>
            <a:r>
              <a:rPr lang="en-IN" baseline="0" dirty="0" smtClean="0"/>
              <a:t> or </a:t>
            </a:r>
            <a:r>
              <a:rPr lang="en-IN" dirty="0" smtClean="0"/>
              <a:t>projected on the entire project.  We have to consider periodic</a:t>
            </a:r>
            <a:r>
              <a:rPr lang="en-IN" baseline="0" dirty="0" smtClean="0"/>
              <a:t> losses only if revenue is recognized over time, but we have to consider overall losses regardless of the timing of revenue recognition.</a:t>
            </a:r>
            <a:endParaRPr lang="en-IN" dirty="0" smtClean="0"/>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94</a:t>
            </a:fld>
            <a:endParaRPr lang="en-IN" dirty="0"/>
          </a:p>
        </p:txBody>
      </p:sp>
    </p:spTree>
    <p:extLst>
      <p:ext uri="{BB962C8B-B14F-4D97-AF65-F5344CB8AC3E}">
        <p14:creationId xmlns:p14="http://schemas.microsoft.com/office/powerpoint/2010/main" val="20916406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When a project qualifies for revenue recognition over time,</a:t>
            </a:r>
            <a:r>
              <a:rPr lang="en-US" sz="1200" b="0" i="0" u="none" strike="noStrike" kern="1200" baseline="0" dirty="0" smtClean="0">
                <a:solidFill>
                  <a:schemeClr val="tx1"/>
                </a:solidFill>
                <a:latin typeface="+mn-lt"/>
                <a:ea typeface="ＭＳ Ｐゴシック" pitchFamily="34" charset="-128"/>
                <a:cs typeface="+mn-cs"/>
              </a:rPr>
              <a:t> and incurs </a:t>
            </a:r>
            <a:r>
              <a:rPr lang="en-US" altLang="en-US" dirty="0" smtClean="0">
                <a:ea typeface="ＭＳ Ｐゴシック" pitchFamily="34" charset="-128"/>
              </a:rPr>
              <a:t>a periodic loss on an overall profit, the loss is recorded as a credit to the construction in progress account. Consider 2017.</a:t>
            </a:r>
            <a:r>
              <a:rPr lang="en-US" altLang="en-US" baseline="0" dirty="0" smtClean="0">
                <a:ea typeface="ＭＳ Ｐゴシック" pitchFamily="34" charset="-128"/>
              </a:rPr>
              <a:t>  Harding has incurred cumulative construction costs of $2,760,000 and estimates total construction costs of $4,600,000, so its proportion complete is 2,760/4,600 = 60%, implying that Harding should have recognized $5,000,000 x 60% = $3,000,000 as of the end of 2017.  Since Harding recognized revenue of $2,000,000 in 2016, the additional amount it can recognize in 2017 is $1,000,000.  But Harding has cost of $1,260,000 incurred in 2017, so it must recognize a gross loss of </a:t>
            </a:r>
            <a:r>
              <a:rPr lang="en-IN" sz="1200" b="0" i="0" u="none" strike="noStrike" kern="1200" baseline="0" dirty="0" smtClean="0">
                <a:solidFill>
                  <a:schemeClr val="tx1"/>
                </a:solidFill>
                <a:latin typeface="+mn-lt"/>
                <a:ea typeface="+mn-ea"/>
                <a:cs typeface="+mn-cs"/>
              </a:rPr>
              <a:t>$260,000 to make the journal entry balance.</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95</a:t>
            </a:fld>
            <a:endParaRPr lang="en-IN" dirty="0"/>
          </a:p>
        </p:txBody>
      </p:sp>
    </p:spTree>
    <p:extLst>
      <p:ext uri="{BB962C8B-B14F-4D97-AF65-F5344CB8AC3E}">
        <p14:creationId xmlns:p14="http://schemas.microsoft.com/office/powerpoint/2010/main" val="23398208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96</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97</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ea typeface="ＭＳ Ｐゴシック" pitchFamily="34" charset="-128"/>
              </a:rPr>
              <a:t>No entry is made if</a:t>
            </a:r>
            <a:r>
              <a:rPr lang="en-US" altLang="en-US" baseline="0" dirty="0" smtClean="0">
                <a:ea typeface="ＭＳ Ｐゴシック" pitchFamily="34" charset="-128"/>
              </a:rPr>
              <a:t> revenue recognition is delayed until contract completion if we are dealing with periodic losses, because no revenue has been recognized to date. The point of recognizing periodic contract losses is to true up revenue recognized over time to the cumulative amount that should be recognized given current information.</a:t>
            </a: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98</a:t>
            </a:fld>
            <a:endParaRPr lang="en-IN" dirty="0"/>
          </a:p>
        </p:txBody>
      </p:sp>
    </p:spTree>
    <p:extLst>
      <p:ext uri="{BB962C8B-B14F-4D97-AF65-F5344CB8AC3E}">
        <p14:creationId xmlns:p14="http://schemas.microsoft.com/office/powerpoint/2010/main" val="23398208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Now let’s change the facts again to reflect a loss on the entire project.  Notice that in 2017 the estimated total cost of $5,100,000 exceeds total estimated revenue of $5,000,000.  In 2018 there is more bad news, with an additional $100,000 of cost before the project is completed.</a:t>
            </a:r>
          </a:p>
        </p:txBody>
      </p:sp>
      <p:sp>
        <p:nvSpPr>
          <p:cNvPr id="4" name="Slide Number Placeholder 3"/>
          <p:cNvSpPr>
            <a:spLocks noGrp="1"/>
          </p:cNvSpPr>
          <p:nvPr>
            <p:ph type="sldNum" sz="quarter" idx="10"/>
          </p:nvPr>
        </p:nvSpPr>
        <p:spPr/>
        <p:txBody>
          <a:bodyPr/>
          <a:lstStyle/>
          <a:p>
            <a:pPr>
              <a:defRPr/>
            </a:pPr>
            <a:fld id="{7CB2D331-82EA-48E0-910E-15F90698289F}" type="slidenum">
              <a:rPr lang="en-IN" smtClean="0"/>
              <a:pPr>
                <a:defRPr/>
              </a:pPr>
              <a:t>99</a:t>
            </a:fld>
            <a:endParaRPr lang="en-IN" dirty="0"/>
          </a:p>
        </p:txBody>
      </p:sp>
    </p:spTree>
    <p:extLst>
      <p:ext uri="{BB962C8B-B14F-4D97-AF65-F5344CB8AC3E}">
        <p14:creationId xmlns:p14="http://schemas.microsoft.com/office/powerpoint/2010/main" val="192037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5"/>
            <a:ext cx="2916933" cy="738187"/>
          </a:xfrm>
          <a:prstGeom prst="rect">
            <a:avLst/>
          </a:prstGeom>
          <a:noFill/>
          <a:ln>
            <a:noFill/>
          </a:ln>
          <a:extLst/>
        </p:spPr>
        <p:txBody>
          <a:bodyPr>
            <a:normAutofit/>
          </a:bodyPr>
          <a:lstStyle>
            <a:lvl1pPr algn="l">
              <a:defRPr sz="3600">
                <a:solidFill>
                  <a:srgbClr val="0072A2"/>
                </a:solidFill>
                <a:latin typeface="+mn-lt"/>
                <a:ea typeface="Adobe Fan Heiti Std B" pitchFamily="34" charset="-128"/>
              </a:defRPr>
            </a:lvl1pPr>
          </a:lstStyle>
          <a:p>
            <a:r>
              <a:rPr lang="en-US" dirty="0" smtClean="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4000" b="0">
                <a:solidFill>
                  <a:schemeClr val="tx1"/>
                </a:solidFill>
                <a:effectLst/>
              </a:defRPr>
            </a:lvl1pPr>
          </a:lstStyle>
          <a:p>
            <a:pPr lvl="0"/>
            <a:r>
              <a:rPr lang="en-US" dirty="0" smtClean="0"/>
              <a:t>Click to edit Master text styles</a:t>
            </a:r>
          </a:p>
        </p:txBody>
      </p:sp>
      <p:sp>
        <p:nvSpPr>
          <p:cNvPr id="5" name="TextBox 4"/>
          <p:cNvSpPr txBox="1"/>
          <p:nvPr userDrawn="1"/>
        </p:nvSpPr>
        <p:spPr>
          <a:xfrm>
            <a:off x="4808625" y="6578507"/>
            <a:ext cx="4355976" cy="276999"/>
          </a:xfrm>
          <a:prstGeom prst="rect">
            <a:avLst/>
          </a:prstGeom>
          <a:noFill/>
        </p:spPr>
        <p:txBody>
          <a:bodyPr wrap="square" rtlCol="0">
            <a:spAutoFit/>
          </a:bodyPr>
          <a:lstStyle/>
          <a:p>
            <a:pPr algn="r"/>
            <a:r>
              <a:rPr lang="en-US" sz="1200" kern="1200" dirty="0" smtClean="0">
                <a:solidFill>
                  <a:schemeClr val="tx1"/>
                </a:solidFill>
                <a:latin typeface="+mn-lt"/>
                <a:ea typeface="+mn-ea"/>
                <a:cs typeface="+mn-cs"/>
              </a:rPr>
              <a:t>Copyright © 2015 McGraw-Hill Education. All rights reserved.</a:t>
            </a:r>
            <a:endParaRPr lang="en-US" sz="1200"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Rectangle 9"/>
          <p:cNvSpPr>
            <a:spLocks noGrp="1" noChangeArrowheads="1"/>
          </p:cNvSpPr>
          <p:nvPr>
            <p:ph type="title"/>
          </p:nvPr>
        </p:nvSpPr>
        <p:spPr bwMode="auto">
          <a:xfrm>
            <a:off x="761999" y="0"/>
            <a:ext cx="8382000" cy="1444625"/>
          </a:xfrm>
          <a:prstGeom prst="rect">
            <a:avLst/>
          </a:prstGeom>
          <a:noFill/>
          <a:ln>
            <a:noFill/>
          </a:ln>
          <a:extLst/>
        </p:spPr>
        <p:txBody>
          <a:bodyPr>
            <a:normAutofit/>
          </a:bodyPr>
          <a:lstStyle>
            <a:lvl1pPr algn="l">
              <a:lnSpc>
                <a:spcPct val="110000"/>
              </a:lnSpc>
              <a:defRPr sz="3200" b="1">
                <a:solidFill>
                  <a:srgbClr val="0072A2"/>
                </a:solidFill>
                <a:latin typeface="+mn-lt"/>
                <a:ea typeface="Adobe Fan Heiti Std B" pitchFamily="34" charset="-128"/>
              </a:defRPr>
            </a:lvl1pPr>
          </a:lstStyle>
          <a:p>
            <a:pPr lvl="0"/>
            <a:r>
              <a:rPr lang="en-US" altLang="en-US" dirty="0" smtClean="0"/>
              <a:t>Click to edit Master title style</a:t>
            </a:r>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smtClean="0"/>
              <a:t>End of Chapter ##</a:t>
            </a:r>
            <a:endParaRPr lang="en-IN" dirty="0"/>
          </a:p>
        </p:txBody>
      </p:sp>
    </p:spTree>
    <p:extLst>
      <p:ext uri="{BB962C8B-B14F-4D97-AF65-F5344CB8AC3E}">
        <p14:creationId xmlns:p14="http://schemas.microsoft.com/office/powerpoint/2010/main" val="326026169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4" name="Picture 18" descr="E:\Templates\Spiceland GEs\Spiceland-02.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9"/>
          <p:cNvSpPr>
            <a:spLocks noGrp="1" noChangeArrowheads="1"/>
          </p:cNvSpPr>
          <p:nvPr>
            <p:ph type="title" hasCustomPrompt="1"/>
          </p:nvPr>
        </p:nvSpPr>
        <p:spPr bwMode="auto">
          <a:xfrm>
            <a:off x="762049" y="177800"/>
            <a:ext cx="8013600" cy="941740"/>
          </a:xfrm>
          <a:prstGeom prst="rect">
            <a:avLst/>
          </a:prstGeom>
          <a:noFill/>
          <a:ln>
            <a:noFill/>
          </a:ln>
          <a:extLst/>
        </p:spPr>
        <p:txBody>
          <a:bodyPr>
            <a:normAutofit/>
          </a:bodyPr>
          <a:lstStyle>
            <a:lvl1pPr algn="l">
              <a:defRPr sz="3600" b="1">
                <a:solidFill>
                  <a:srgbClr val="0070C0"/>
                </a:solidFill>
                <a:latin typeface="+mn-lt"/>
                <a:ea typeface="Adobe Fan Heiti Std B" pitchFamily="34" charset="-128"/>
              </a:defRPr>
            </a:lvl1pPr>
          </a:lstStyle>
          <a:p>
            <a:pPr lvl="0"/>
            <a:r>
              <a:rPr lang="en-US" altLang="en-US" dirty="0" smtClean="0"/>
              <a:t>Concept Check </a:t>
            </a:r>
            <a:r>
              <a:rPr lang="en-US" altLang="en-US" sz="4400" b="1" dirty="0" smtClean="0">
                <a:solidFill>
                  <a:schemeClr val="tx2"/>
                </a:solidFill>
                <a:effectLst>
                  <a:outerShdw blurRad="50800" dist="38100" dir="2700000" algn="tl" rotWithShape="0">
                    <a:prstClr val="black">
                      <a:alpha val="40000"/>
                    </a:prstClr>
                  </a:outerShdw>
                </a:effectLst>
              </a:rPr>
              <a:t>√</a:t>
            </a:r>
            <a:endParaRPr lang="en-US" altLang="en-US" dirty="0" smtClean="0"/>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20289007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FA505FA5-17CA-4706-ABA2-4C64AF1090D8}" type="slidenum">
              <a:rPr lang="en-US"/>
              <a:pPr>
                <a:defRPr/>
              </a:pPr>
              <a:t>‹#›</a:t>
            </a:fld>
            <a:endParaRPr lang="en-US" dirty="0"/>
          </a:p>
        </p:txBody>
      </p:sp>
    </p:spTree>
    <p:extLst>
      <p:ext uri="{BB962C8B-B14F-4D97-AF65-F5344CB8AC3E}">
        <p14:creationId xmlns:p14="http://schemas.microsoft.com/office/powerpoint/2010/main" val="250217961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628650" y="1825625"/>
            <a:ext cx="7886700" cy="4502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5" r:id="rId5"/>
  </p:sldLayoutIdLst>
  <p:timing>
    <p:tnLst>
      <p:par>
        <p:cTn xmlns:p14="http://schemas.microsoft.com/office/powerpoint/2010/mai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oleObject" Target="../embeddings/oleObject14.bin"/><Relationship Id="rId5" Type="http://schemas.openxmlformats.org/officeDocument/2006/relationships/image" Target="../media/image22.wmf"/><Relationship Id="rId1" Type="http://schemas.openxmlformats.org/officeDocument/2006/relationships/vmlDrawing" Target="../drawings/vmlDrawing11.vml"/><Relationship Id="rId2"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oleObject" Target="../embeddings/oleObject15.bin"/><Relationship Id="rId5" Type="http://schemas.openxmlformats.org/officeDocument/2006/relationships/image" Target="../media/image23.wmf"/><Relationship Id="rId1" Type="http://schemas.openxmlformats.org/officeDocument/2006/relationships/vmlDrawing" Target="../drawings/vmlDrawing12.vml"/><Relationship Id="rId2"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4" Type="http://schemas.openxmlformats.org/officeDocument/2006/relationships/oleObject" Target="../embeddings/oleObject16.bin"/><Relationship Id="rId5" Type="http://schemas.openxmlformats.org/officeDocument/2006/relationships/image" Target="../media/image24.wmf"/><Relationship Id="rId1" Type="http://schemas.openxmlformats.org/officeDocument/2006/relationships/vmlDrawing" Target="../drawings/vmlDrawing13.vml"/><Relationship Id="rId2"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1.xml"/><Relationship Id="rId4" Type="http://schemas.openxmlformats.org/officeDocument/2006/relationships/oleObject" Target="../embeddings/oleObject17.bin"/><Relationship Id="rId5" Type="http://schemas.openxmlformats.org/officeDocument/2006/relationships/image" Target="../media/image25.wmf"/><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package" Target="../embeddings/Microsoft_Excel_Sheet2.xlsx"/><Relationship Id="rId6" Type="http://schemas.openxmlformats.org/officeDocument/2006/relationships/image" Target="../media/image6.emf"/><Relationship Id="rId7" Type="http://schemas.openxmlformats.org/officeDocument/2006/relationships/oleObject" Target="../embeddings/oleObject3.bin"/><Relationship Id="rId8" Type="http://schemas.openxmlformats.org/officeDocument/2006/relationships/package" Target="../embeddings/Microsoft_Excel_Sheet3.xlsx"/><Relationship Id="rId9"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6.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8.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3.wdp"/><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4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4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4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3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34.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34.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4.bin"/><Relationship Id="rId5" Type="http://schemas.openxmlformats.org/officeDocument/2006/relationships/package" Target="../embeddings/Microsoft_Excel_Sheet4.xlsx"/><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5.bin"/><Relationship Id="rId5" Type="http://schemas.openxmlformats.org/officeDocument/2006/relationships/package" Target="../embeddings/Microsoft_Excel_Sheet5.xlsx"/><Relationship Id="rId6" Type="http://schemas.openxmlformats.org/officeDocument/2006/relationships/image" Target="../media/image9.emf"/><Relationship Id="rId7" Type="http://schemas.openxmlformats.org/officeDocument/2006/relationships/oleObject" Target="../embeddings/oleObject6.bin"/><Relationship Id="rId8" Type="http://schemas.openxmlformats.org/officeDocument/2006/relationships/package" Target="../embeddings/Microsoft_Excel_Sheet6.xlsx"/><Relationship Id="rId9"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7.bin"/><Relationship Id="rId5" Type="http://schemas.openxmlformats.org/officeDocument/2006/relationships/package" Target="../embeddings/Microsoft_Excel_Sheet7.xlsx"/><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8.bin"/><Relationship Id="rId5" Type="http://schemas.openxmlformats.org/officeDocument/2006/relationships/package" Target="../embeddings/Microsoft_Excel_Sheet8.xlsx"/><Relationship Id="rId6"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9.bin"/><Relationship Id="rId5" Type="http://schemas.openxmlformats.org/officeDocument/2006/relationships/package" Target="../embeddings/Microsoft_Excel_Sheet9.xlsx"/><Relationship Id="rId6" Type="http://schemas.openxmlformats.org/officeDocument/2006/relationships/image" Target="../media/image14.emf"/><Relationship Id="rId7" Type="http://schemas.openxmlformats.org/officeDocument/2006/relationships/oleObject" Target="../embeddings/oleObject10.bin"/><Relationship Id="rId8" Type="http://schemas.openxmlformats.org/officeDocument/2006/relationships/package" Target="../embeddings/Microsoft_Excel_Sheet10.xlsx"/><Relationship Id="rId9"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1.bin"/><Relationship Id="rId5" Type="http://schemas.openxmlformats.org/officeDocument/2006/relationships/package" Target="../embeddings/Microsoft_Excel_Sheet11.xlsx"/><Relationship Id="rId6"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12.bin"/><Relationship Id="rId5" Type="http://schemas.openxmlformats.org/officeDocument/2006/relationships/package" Target="../embeddings/Microsoft_Excel_Sheet12.xlsx"/><Relationship Id="rId6"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oleObject" Target="../embeddings/oleObject13.bin"/><Relationship Id="rId5" Type="http://schemas.openxmlformats.org/officeDocument/2006/relationships/package" Target="../embeddings/Microsoft_Excel_Sheet13.xlsx"/><Relationship Id="rId6" Type="http://schemas.openxmlformats.org/officeDocument/2006/relationships/image" Target="../media/image1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IN" b="1" dirty="0" smtClean="0"/>
              <a:t>Chapter 5</a:t>
            </a:r>
            <a:endParaRPr lang="en-IN" b="1" dirty="0"/>
          </a:p>
        </p:txBody>
      </p:sp>
      <p:sp>
        <p:nvSpPr>
          <p:cNvPr id="16386" name="Text Placeholder 3"/>
          <p:cNvSpPr>
            <a:spLocks noGrp="1"/>
          </p:cNvSpPr>
          <p:nvPr>
            <p:ph type="body" sz="quarter" idx="10"/>
          </p:nvPr>
        </p:nvSpPr>
        <p:spPr/>
        <p:txBody>
          <a:bodyPr/>
          <a:lstStyle/>
          <a:p>
            <a:r>
              <a:rPr lang="en-IN" dirty="0" smtClean="0"/>
              <a:t>Revenue Recognition and Profitability Analysis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a:bodyPr>
          <a:lstStyle/>
          <a:p>
            <a:r>
              <a:rPr lang="en-IN" sz="3200" dirty="0" smtClean="0">
                <a:ea typeface="Adobe Fan Heiti Std B"/>
                <a:cs typeface="Adobe Fan Heiti Std B"/>
              </a:rPr>
              <a:t>Recognizing Revenue over a Period of Time</a:t>
            </a:r>
          </a:p>
        </p:txBody>
      </p:sp>
      <p:sp>
        <p:nvSpPr>
          <p:cNvPr id="3" name="Content Placeholder 2"/>
          <p:cNvSpPr>
            <a:spLocks noGrp="1"/>
          </p:cNvSpPr>
          <p:nvPr>
            <p:ph idx="1"/>
          </p:nvPr>
        </p:nvSpPr>
        <p:spPr>
          <a:xfrm>
            <a:off x="761999" y="1261890"/>
            <a:ext cx="8013600" cy="5057775"/>
          </a:xfrm>
        </p:spPr>
        <p:txBody>
          <a:bodyPr/>
          <a:lstStyle/>
          <a:p>
            <a:r>
              <a:rPr lang="en-IN" dirty="0" smtClean="0"/>
              <a:t>Revenue is recognized </a:t>
            </a:r>
            <a:r>
              <a:rPr lang="en-IN" b="1" dirty="0">
                <a:solidFill>
                  <a:srgbClr val="C00000"/>
                </a:solidFill>
              </a:rPr>
              <a:t>over a period of time </a:t>
            </a:r>
            <a:r>
              <a:rPr lang="en-IN" dirty="0" smtClean="0"/>
              <a:t>if </a:t>
            </a:r>
            <a:r>
              <a:rPr lang="en-IN" b="1" dirty="0" smtClean="0"/>
              <a:t>one</a:t>
            </a:r>
            <a:r>
              <a:rPr lang="en-IN" dirty="0" smtClean="0"/>
              <a:t> of the following three conditions hold:</a:t>
            </a:r>
          </a:p>
          <a:p>
            <a:pPr lvl="1"/>
            <a:r>
              <a:rPr lang="en-IN" dirty="0" smtClean="0"/>
              <a:t>The customer </a:t>
            </a:r>
            <a:r>
              <a:rPr lang="en-IN" b="1" dirty="0" smtClean="0">
                <a:solidFill>
                  <a:srgbClr val="C00000"/>
                </a:solidFill>
              </a:rPr>
              <a:t>consumes the benefit </a:t>
            </a:r>
            <a:r>
              <a:rPr lang="en-IN" dirty="0" smtClean="0"/>
              <a:t>of the seller’s work as it is performed (example: a cleaning service)</a:t>
            </a:r>
          </a:p>
          <a:p>
            <a:pPr lvl="1"/>
            <a:r>
              <a:rPr lang="en-IN" dirty="0" smtClean="0"/>
              <a:t>The customer </a:t>
            </a:r>
            <a:r>
              <a:rPr lang="en-IN" b="1" dirty="0" smtClean="0">
                <a:solidFill>
                  <a:srgbClr val="C00000"/>
                </a:solidFill>
              </a:rPr>
              <a:t>controls the asset as it is created </a:t>
            </a:r>
            <a:r>
              <a:rPr lang="en-IN" dirty="0" smtClean="0"/>
              <a:t>(example: a building extension)</a:t>
            </a:r>
          </a:p>
          <a:p>
            <a:pPr lvl="1"/>
            <a:r>
              <a:rPr lang="en-IN" dirty="0" smtClean="0"/>
              <a:t>The seller is creating an </a:t>
            </a:r>
            <a:r>
              <a:rPr lang="en-IN" b="1" dirty="0" smtClean="0">
                <a:solidFill>
                  <a:srgbClr val="C00000"/>
                </a:solidFill>
              </a:rPr>
              <a:t>asset that has no alternative use </a:t>
            </a:r>
            <a:r>
              <a:rPr lang="en-IN" dirty="0" smtClean="0"/>
              <a:t>to the seller and the seller has the legal right to receive payment for progress to date </a:t>
            </a:r>
            <a:r>
              <a:rPr lang="en-US" dirty="0"/>
              <a:t>even if the contract is </a:t>
            </a:r>
            <a:r>
              <a:rPr lang="en-US" dirty="0" smtClean="0"/>
              <a:t>cancelled (example: an order of jets customized for the U.S. Air Force)</a:t>
            </a:r>
            <a:endParaRPr lang="en-IN" dirty="0"/>
          </a:p>
          <a:p>
            <a:r>
              <a:rPr lang="en-IN" dirty="0" smtClean="0"/>
              <a:t>If a seller can’t recognize revenue over time, it recognizes revenue at a point in time</a:t>
            </a:r>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0" name="Title 1"/>
          <p:cNvSpPr>
            <a:spLocks noGrp="1"/>
          </p:cNvSpPr>
          <p:nvPr>
            <p:ph type="title"/>
          </p:nvPr>
        </p:nvSpPr>
        <p:spPr>
          <a:xfrm>
            <a:off x="761999" y="63501"/>
            <a:ext cx="8382000" cy="828468"/>
          </a:xfrm>
        </p:spPr>
        <p:txBody>
          <a:bodyPr>
            <a:normAutofit fontScale="90000"/>
          </a:bodyPr>
          <a:lstStyle/>
          <a:p>
            <a:pPr eaLnBrk="1" hangingPunct="1">
              <a:defRPr/>
            </a:pPr>
            <a:r>
              <a:rPr lang="en-US" dirty="0" smtClean="0"/>
              <a:t>Loss </a:t>
            </a:r>
            <a:r>
              <a:rPr lang="en-US" dirty="0"/>
              <a:t>Projected on the Entire </a:t>
            </a:r>
            <a:r>
              <a:rPr lang="en-US" dirty="0" smtClean="0"/>
              <a:t>Project: </a:t>
            </a:r>
            <a:br>
              <a:rPr lang="en-US" dirty="0" smtClean="0"/>
            </a:br>
            <a:r>
              <a:rPr lang="en-US" dirty="0" smtClean="0"/>
              <a:t>Revenue </a:t>
            </a:r>
            <a:r>
              <a:rPr lang="en-US" dirty="0"/>
              <a:t>Recognized </a:t>
            </a:r>
            <a:r>
              <a:rPr lang="en-US" dirty="0" smtClean="0"/>
              <a:t>Over Time </a:t>
            </a:r>
            <a:endParaRPr lang="en-IN" dirty="0"/>
          </a:p>
        </p:txBody>
      </p:sp>
      <p:sp>
        <p:nvSpPr>
          <p:cNvPr id="2" name="Rectangle 1"/>
          <p:cNvSpPr/>
          <p:nvPr/>
        </p:nvSpPr>
        <p:spPr>
          <a:xfrm>
            <a:off x="5410833" y="1045179"/>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11" name="Rectangle 10"/>
          <p:cNvSpPr/>
          <p:nvPr/>
        </p:nvSpPr>
        <p:spPr>
          <a:xfrm>
            <a:off x="6902993" y="1045179"/>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13" name="Rectangle 12"/>
          <p:cNvSpPr/>
          <p:nvPr/>
        </p:nvSpPr>
        <p:spPr>
          <a:xfrm>
            <a:off x="8196550" y="1045179"/>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14" name="Rectangle 13"/>
          <p:cNvSpPr/>
          <p:nvPr/>
        </p:nvSpPr>
        <p:spPr>
          <a:xfrm>
            <a:off x="633102" y="1321427"/>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15" name="Rectangle 14"/>
          <p:cNvSpPr/>
          <p:nvPr/>
        </p:nvSpPr>
        <p:spPr>
          <a:xfrm>
            <a:off x="633102" y="1602228"/>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16" name="Rectangle 15"/>
          <p:cNvSpPr/>
          <p:nvPr/>
        </p:nvSpPr>
        <p:spPr>
          <a:xfrm>
            <a:off x="633102" y="1891176"/>
            <a:ext cx="2999026" cy="369332"/>
          </a:xfrm>
          <a:prstGeom prst="rect">
            <a:avLst/>
          </a:prstGeom>
        </p:spPr>
        <p:txBody>
          <a:bodyPr wrap="none">
            <a:spAutoFit/>
          </a:bodyPr>
          <a:lstStyle/>
          <a:p>
            <a:r>
              <a:rPr lang="en-IN" dirty="0">
                <a:latin typeface="+mn-lt"/>
              </a:rPr>
              <a:t>Cumulative construction costs</a:t>
            </a:r>
            <a:endParaRPr lang="en-US" dirty="0">
              <a:latin typeface="+mn-lt"/>
            </a:endParaRPr>
          </a:p>
        </p:txBody>
      </p:sp>
      <p:sp>
        <p:nvSpPr>
          <p:cNvPr id="19" name="Rectangle 18"/>
          <p:cNvSpPr/>
          <p:nvPr/>
        </p:nvSpPr>
        <p:spPr>
          <a:xfrm>
            <a:off x="633102" y="2180124"/>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20" name="Rectangle 19"/>
          <p:cNvSpPr/>
          <p:nvPr/>
        </p:nvSpPr>
        <p:spPr>
          <a:xfrm>
            <a:off x="633102" y="2469072"/>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22" name="Rectangle 21"/>
          <p:cNvSpPr/>
          <p:nvPr/>
        </p:nvSpPr>
        <p:spPr>
          <a:xfrm>
            <a:off x="5068922" y="1321427"/>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3" name="Rectangle 22"/>
          <p:cNvSpPr/>
          <p:nvPr/>
        </p:nvSpPr>
        <p:spPr>
          <a:xfrm>
            <a:off x="5772640" y="1602228"/>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24" name="Rectangle 23"/>
          <p:cNvSpPr/>
          <p:nvPr/>
        </p:nvSpPr>
        <p:spPr>
          <a:xfrm>
            <a:off x="5185941" y="1891176"/>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5" name="Rectangle 24"/>
          <p:cNvSpPr/>
          <p:nvPr/>
        </p:nvSpPr>
        <p:spPr>
          <a:xfrm>
            <a:off x="5185941" y="2180124"/>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26" name="Rectangle 25"/>
          <p:cNvSpPr/>
          <p:nvPr/>
        </p:nvSpPr>
        <p:spPr>
          <a:xfrm>
            <a:off x="5068922" y="2469072"/>
            <a:ext cx="1236236" cy="369332"/>
          </a:xfrm>
          <a:prstGeom prst="rect">
            <a:avLst/>
          </a:prstGeom>
        </p:spPr>
        <p:txBody>
          <a:bodyPr wrap="none">
            <a:spAutoFit/>
          </a:bodyPr>
          <a:lstStyle/>
          <a:p>
            <a:pPr algn="r"/>
            <a:r>
              <a:rPr lang="en-IN" dirty="0">
                <a:latin typeface="+mn-lt"/>
              </a:rPr>
              <a:t>$3,750,000</a:t>
            </a:r>
            <a:endParaRPr lang="en-US" dirty="0">
              <a:latin typeface="+mn-lt"/>
            </a:endParaRPr>
          </a:p>
        </p:txBody>
      </p:sp>
      <p:sp>
        <p:nvSpPr>
          <p:cNvPr id="27" name="Rectangle 26"/>
          <p:cNvSpPr/>
          <p:nvPr/>
        </p:nvSpPr>
        <p:spPr>
          <a:xfrm>
            <a:off x="6557066" y="1321427"/>
            <a:ext cx="1236236" cy="369332"/>
          </a:xfrm>
          <a:prstGeom prst="rect">
            <a:avLst/>
          </a:prstGeom>
        </p:spPr>
        <p:txBody>
          <a:bodyPr wrap="none">
            <a:spAutoFit/>
          </a:bodyPr>
          <a:lstStyle/>
          <a:p>
            <a:pPr algn="r"/>
            <a:r>
              <a:rPr lang="en-IN" dirty="0" smtClean="0">
                <a:latin typeface="+mn-lt"/>
              </a:rPr>
              <a:t>$1,260,000</a:t>
            </a:r>
            <a:endParaRPr lang="en-US" dirty="0">
              <a:latin typeface="+mn-lt"/>
            </a:endParaRPr>
          </a:p>
        </p:txBody>
      </p:sp>
      <p:sp>
        <p:nvSpPr>
          <p:cNvPr id="28" name="Rectangle 27"/>
          <p:cNvSpPr/>
          <p:nvPr/>
        </p:nvSpPr>
        <p:spPr>
          <a:xfrm>
            <a:off x="6674085" y="1602228"/>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9" name="Rectangle 28"/>
          <p:cNvSpPr/>
          <p:nvPr/>
        </p:nvSpPr>
        <p:spPr>
          <a:xfrm>
            <a:off x="6674085" y="1891176"/>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30" name="Rectangle 29"/>
          <p:cNvSpPr/>
          <p:nvPr/>
        </p:nvSpPr>
        <p:spPr>
          <a:xfrm>
            <a:off x="6674085" y="2180124"/>
            <a:ext cx="1119217" cy="369332"/>
          </a:xfrm>
          <a:prstGeom prst="rect">
            <a:avLst/>
          </a:prstGeom>
        </p:spPr>
        <p:txBody>
          <a:bodyPr wrap="none">
            <a:spAutoFit/>
          </a:bodyPr>
          <a:lstStyle/>
          <a:p>
            <a:pPr algn="r"/>
            <a:r>
              <a:rPr lang="en-IN" dirty="0">
                <a:latin typeface="+mn-lt"/>
              </a:rPr>
              <a:t>2,340,000</a:t>
            </a:r>
            <a:endParaRPr lang="en-US" dirty="0">
              <a:latin typeface="+mn-lt"/>
            </a:endParaRPr>
          </a:p>
        </p:txBody>
      </p:sp>
      <p:sp>
        <p:nvSpPr>
          <p:cNvPr id="31" name="Rectangle 30"/>
          <p:cNvSpPr/>
          <p:nvPr/>
        </p:nvSpPr>
        <p:spPr>
          <a:xfrm>
            <a:off x="6557066" y="2469072"/>
            <a:ext cx="1236236" cy="369332"/>
          </a:xfrm>
          <a:prstGeom prst="rect">
            <a:avLst/>
          </a:prstGeom>
        </p:spPr>
        <p:txBody>
          <a:bodyPr wrap="none">
            <a:spAutoFit/>
          </a:bodyPr>
          <a:lstStyle/>
          <a:p>
            <a:pPr algn="r"/>
            <a:r>
              <a:rPr lang="en-IN" b="1" dirty="0">
                <a:solidFill>
                  <a:srgbClr val="EC008C"/>
                </a:solidFill>
                <a:latin typeface="+mn-lt"/>
              </a:rPr>
              <a:t>$5,100,000</a:t>
            </a:r>
            <a:endParaRPr lang="en-US" b="1" dirty="0">
              <a:solidFill>
                <a:srgbClr val="EC008C"/>
              </a:solidFill>
              <a:latin typeface="+mn-lt"/>
            </a:endParaRPr>
          </a:p>
        </p:txBody>
      </p:sp>
      <p:sp>
        <p:nvSpPr>
          <p:cNvPr id="32" name="Rectangle 31"/>
          <p:cNvSpPr/>
          <p:nvPr/>
        </p:nvSpPr>
        <p:spPr>
          <a:xfrm>
            <a:off x="7886695" y="1321427"/>
            <a:ext cx="1236236" cy="369332"/>
          </a:xfrm>
          <a:prstGeom prst="rect">
            <a:avLst/>
          </a:prstGeom>
        </p:spPr>
        <p:txBody>
          <a:bodyPr wrap="none">
            <a:spAutoFit/>
          </a:bodyPr>
          <a:lstStyle/>
          <a:p>
            <a:pPr algn="r"/>
            <a:r>
              <a:rPr lang="en-IN" dirty="0">
                <a:latin typeface="+mn-lt"/>
              </a:rPr>
              <a:t>$2,440,000</a:t>
            </a:r>
            <a:endParaRPr lang="en-US" dirty="0">
              <a:latin typeface="+mn-lt"/>
            </a:endParaRPr>
          </a:p>
        </p:txBody>
      </p:sp>
      <p:sp>
        <p:nvSpPr>
          <p:cNvPr id="33" name="Rectangle 32"/>
          <p:cNvSpPr/>
          <p:nvPr/>
        </p:nvSpPr>
        <p:spPr>
          <a:xfrm>
            <a:off x="8003714" y="1602228"/>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34" name="Rectangle 33"/>
          <p:cNvSpPr/>
          <p:nvPr/>
        </p:nvSpPr>
        <p:spPr>
          <a:xfrm>
            <a:off x="8003714" y="1891176"/>
            <a:ext cx="1119217" cy="369332"/>
          </a:xfrm>
          <a:prstGeom prst="rect">
            <a:avLst/>
          </a:prstGeom>
        </p:spPr>
        <p:txBody>
          <a:bodyPr wrap="none">
            <a:spAutoFit/>
          </a:bodyPr>
          <a:lstStyle/>
          <a:p>
            <a:pPr algn="r"/>
            <a:r>
              <a:rPr lang="en-IN" dirty="0">
                <a:latin typeface="+mn-lt"/>
              </a:rPr>
              <a:t>5,200,000</a:t>
            </a:r>
            <a:endParaRPr lang="en-US" dirty="0">
              <a:latin typeface="+mn-lt"/>
            </a:endParaRPr>
          </a:p>
        </p:txBody>
      </p:sp>
      <p:sp>
        <p:nvSpPr>
          <p:cNvPr id="35" name="Rectangle 34"/>
          <p:cNvSpPr/>
          <p:nvPr/>
        </p:nvSpPr>
        <p:spPr>
          <a:xfrm>
            <a:off x="8590414" y="2180124"/>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36" name="Rectangle 35"/>
          <p:cNvSpPr/>
          <p:nvPr/>
        </p:nvSpPr>
        <p:spPr>
          <a:xfrm>
            <a:off x="7886695" y="2469072"/>
            <a:ext cx="1236236" cy="369332"/>
          </a:xfrm>
          <a:prstGeom prst="rect">
            <a:avLst/>
          </a:prstGeom>
        </p:spPr>
        <p:txBody>
          <a:bodyPr wrap="none">
            <a:spAutoFit/>
          </a:bodyPr>
          <a:lstStyle/>
          <a:p>
            <a:pPr algn="r"/>
            <a:r>
              <a:rPr lang="en-IN" dirty="0">
                <a:latin typeface="+mn-lt"/>
              </a:rPr>
              <a:t>$5,200,000</a:t>
            </a:r>
            <a:endParaRPr lang="en-US" dirty="0">
              <a:latin typeface="+mn-lt"/>
            </a:endParaRPr>
          </a:p>
        </p:txBody>
      </p:sp>
      <p:sp>
        <p:nvSpPr>
          <p:cNvPr id="37" name="Rectangle 36"/>
          <p:cNvSpPr/>
          <p:nvPr/>
        </p:nvSpPr>
        <p:spPr>
          <a:xfrm>
            <a:off x="927898" y="3139373"/>
            <a:ext cx="652743" cy="369332"/>
          </a:xfrm>
          <a:prstGeom prst="rect">
            <a:avLst/>
          </a:prstGeom>
        </p:spPr>
        <p:txBody>
          <a:bodyPr wrap="none">
            <a:spAutoFit/>
          </a:bodyPr>
          <a:lstStyle/>
          <a:p>
            <a:r>
              <a:rPr lang="en-IN" b="1" dirty="0" smtClean="0">
                <a:solidFill>
                  <a:srgbClr val="0000FF"/>
                </a:solidFill>
                <a:latin typeface="+mn-lt"/>
              </a:rPr>
              <a:t>2016</a:t>
            </a:r>
            <a:endParaRPr lang="en-US" b="1" dirty="0">
              <a:solidFill>
                <a:srgbClr val="0000FF"/>
              </a:solidFill>
              <a:latin typeface="+mn-lt"/>
            </a:endParaRPr>
          </a:p>
        </p:txBody>
      </p:sp>
      <p:sp>
        <p:nvSpPr>
          <p:cNvPr id="38" name="Rectangle 37"/>
          <p:cNvSpPr/>
          <p:nvPr/>
        </p:nvSpPr>
        <p:spPr>
          <a:xfrm>
            <a:off x="927898" y="3426963"/>
            <a:ext cx="3934154" cy="369332"/>
          </a:xfrm>
          <a:prstGeom prst="rect">
            <a:avLst/>
          </a:prstGeom>
        </p:spPr>
        <p:txBody>
          <a:bodyPr wrap="none">
            <a:spAutoFit/>
          </a:bodyPr>
          <a:lstStyle/>
          <a:p>
            <a:r>
              <a:rPr lang="en-IN" dirty="0">
                <a:latin typeface="+mn-lt"/>
              </a:rPr>
              <a:t>Revenue recognized ($5,000,000 </a:t>
            </a:r>
            <a:r>
              <a:rPr lang="en-IN" dirty="0" smtClean="0">
                <a:latin typeface="+mn-lt"/>
              </a:rPr>
              <a:t>× </a:t>
            </a:r>
            <a:r>
              <a:rPr lang="en-IN" dirty="0">
                <a:latin typeface="+mn-lt"/>
              </a:rPr>
              <a:t>40%)</a:t>
            </a:r>
            <a:endParaRPr lang="en-US" dirty="0">
              <a:latin typeface="+mn-lt"/>
            </a:endParaRPr>
          </a:p>
        </p:txBody>
      </p:sp>
      <p:sp>
        <p:nvSpPr>
          <p:cNvPr id="39" name="Rectangle 38"/>
          <p:cNvSpPr/>
          <p:nvPr/>
        </p:nvSpPr>
        <p:spPr>
          <a:xfrm>
            <a:off x="927898" y="3713195"/>
            <a:ext cx="2069156" cy="369332"/>
          </a:xfrm>
          <a:prstGeom prst="rect">
            <a:avLst/>
          </a:prstGeom>
        </p:spPr>
        <p:txBody>
          <a:bodyPr wrap="none">
            <a:spAutoFit/>
          </a:bodyPr>
          <a:lstStyle/>
          <a:p>
            <a:r>
              <a:rPr lang="en-IN" dirty="0">
                <a:latin typeface="+mn-lt"/>
              </a:rPr>
              <a:t>Cost of construction</a:t>
            </a:r>
            <a:endParaRPr lang="en-US" dirty="0">
              <a:latin typeface="+mn-lt"/>
            </a:endParaRPr>
          </a:p>
        </p:txBody>
      </p:sp>
      <p:sp>
        <p:nvSpPr>
          <p:cNvPr id="42" name="Rectangle 41"/>
          <p:cNvSpPr/>
          <p:nvPr/>
        </p:nvSpPr>
        <p:spPr>
          <a:xfrm>
            <a:off x="1235414" y="3999428"/>
            <a:ext cx="1281698" cy="369332"/>
          </a:xfrm>
          <a:prstGeom prst="rect">
            <a:avLst/>
          </a:prstGeom>
        </p:spPr>
        <p:txBody>
          <a:bodyPr wrap="none">
            <a:spAutoFit/>
          </a:bodyPr>
          <a:lstStyle/>
          <a:p>
            <a:r>
              <a:rPr lang="en-IN" dirty="0">
                <a:latin typeface="+mn-lt"/>
              </a:rPr>
              <a:t>Gross profit</a:t>
            </a:r>
            <a:endParaRPr lang="en-US" dirty="0">
              <a:latin typeface="+mn-lt"/>
            </a:endParaRPr>
          </a:p>
        </p:txBody>
      </p:sp>
      <p:sp>
        <p:nvSpPr>
          <p:cNvPr id="43" name="Rectangle 42"/>
          <p:cNvSpPr/>
          <p:nvPr/>
        </p:nvSpPr>
        <p:spPr>
          <a:xfrm>
            <a:off x="7597747" y="3426963"/>
            <a:ext cx="1236236" cy="369332"/>
          </a:xfrm>
          <a:prstGeom prst="rect">
            <a:avLst/>
          </a:prstGeom>
        </p:spPr>
        <p:txBody>
          <a:bodyPr wrap="none">
            <a:spAutoFit/>
          </a:bodyPr>
          <a:lstStyle/>
          <a:p>
            <a:pPr algn="r"/>
            <a:r>
              <a:rPr lang="en-IN" dirty="0">
                <a:latin typeface="+mn-lt"/>
              </a:rPr>
              <a:t>$2,000,000</a:t>
            </a:r>
            <a:endParaRPr lang="en-US" dirty="0">
              <a:latin typeface="+mn-lt"/>
            </a:endParaRPr>
          </a:p>
        </p:txBody>
      </p:sp>
      <p:sp>
        <p:nvSpPr>
          <p:cNvPr id="44" name="Rectangle 43"/>
          <p:cNvSpPr/>
          <p:nvPr/>
        </p:nvSpPr>
        <p:spPr>
          <a:xfrm>
            <a:off x="7651522" y="3713195"/>
            <a:ext cx="1260281"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45" name="Rectangle 44"/>
          <p:cNvSpPr/>
          <p:nvPr/>
        </p:nvSpPr>
        <p:spPr>
          <a:xfrm>
            <a:off x="7612174" y="3999428"/>
            <a:ext cx="1221809" cy="369332"/>
          </a:xfrm>
          <a:prstGeom prst="rect">
            <a:avLst/>
          </a:prstGeom>
        </p:spPr>
        <p:txBody>
          <a:bodyPr wrap="none">
            <a:spAutoFit/>
          </a:bodyPr>
          <a:lstStyle/>
          <a:p>
            <a:pPr algn="r"/>
            <a:r>
              <a:rPr lang="en-IN" b="1" dirty="0">
                <a:solidFill>
                  <a:srgbClr val="EC008C"/>
                </a:solidFill>
                <a:latin typeface="+mn-lt"/>
              </a:rPr>
              <a:t>$ </a:t>
            </a:r>
            <a:r>
              <a:rPr lang="en-IN" b="1" dirty="0" smtClean="0">
                <a:solidFill>
                  <a:srgbClr val="EC008C"/>
                </a:solidFill>
                <a:latin typeface="+mn-lt"/>
              </a:rPr>
              <a:t>  500,000</a:t>
            </a:r>
            <a:endParaRPr lang="en-US" b="1" dirty="0">
              <a:solidFill>
                <a:srgbClr val="EC008C"/>
              </a:solidFill>
              <a:latin typeface="+mn-lt"/>
            </a:endParaRPr>
          </a:p>
        </p:txBody>
      </p:sp>
      <p:sp>
        <p:nvSpPr>
          <p:cNvPr id="46" name="Rectangle 45"/>
          <p:cNvSpPr/>
          <p:nvPr/>
        </p:nvSpPr>
        <p:spPr>
          <a:xfrm>
            <a:off x="927898" y="4511876"/>
            <a:ext cx="652743" cy="369332"/>
          </a:xfrm>
          <a:prstGeom prst="rect">
            <a:avLst/>
          </a:prstGeom>
        </p:spPr>
        <p:txBody>
          <a:bodyPr wrap="none">
            <a:spAutoFit/>
          </a:bodyPr>
          <a:lstStyle/>
          <a:p>
            <a:r>
              <a:rPr lang="en-IN" b="1" dirty="0" smtClean="0">
                <a:solidFill>
                  <a:srgbClr val="0000FF"/>
                </a:solidFill>
                <a:latin typeface="+mn-lt"/>
              </a:rPr>
              <a:t>2017</a:t>
            </a:r>
            <a:endParaRPr lang="en-US" b="1" dirty="0">
              <a:solidFill>
                <a:srgbClr val="0000FF"/>
              </a:solidFill>
              <a:latin typeface="+mn-lt"/>
            </a:endParaRPr>
          </a:p>
        </p:txBody>
      </p:sp>
      <p:sp>
        <p:nvSpPr>
          <p:cNvPr id="47" name="Rectangle 46"/>
          <p:cNvSpPr/>
          <p:nvPr/>
        </p:nvSpPr>
        <p:spPr>
          <a:xfrm>
            <a:off x="927898" y="4800145"/>
            <a:ext cx="4948406" cy="369332"/>
          </a:xfrm>
          <a:prstGeom prst="rect">
            <a:avLst/>
          </a:prstGeom>
        </p:spPr>
        <p:txBody>
          <a:bodyPr wrap="none">
            <a:spAutoFit/>
          </a:bodyPr>
          <a:lstStyle/>
          <a:p>
            <a:r>
              <a:rPr lang="en-IN" dirty="0">
                <a:latin typeface="+mn-lt"/>
              </a:rPr>
              <a:t>Revenue recognized to date ($5,000,000 </a:t>
            </a:r>
            <a:r>
              <a:rPr lang="en-IN" dirty="0" smtClean="0">
                <a:latin typeface="+mn-lt"/>
              </a:rPr>
              <a:t>× </a:t>
            </a:r>
            <a:r>
              <a:rPr lang="en-IN" dirty="0">
                <a:latin typeface="+mn-lt"/>
              </a:rPr>
              <a:t>54.12%)</a:t>
            </a:r>
            <a:endParaRPr lang="en-US" dirty="0">
              <a:latin typeface="+mn-lt"/>
            </a:endParaRPr>
          </a:p>
        </p:txBody>
      </p:sp>
      <p:sp>
        <p:nvSpPr>
          <p:cNvPr id="48" name="Rectangle 47"/>
          <p:cNvSpPr/>
          <p:nvPr/>
        </p:nvSpPr>
        <p:spPr>
          <a:xfrm>
            <a:off x="927898" y="5086377"/>
            <a:ext cx="3323410" cy="369332"/>
          </a:xfrm>
          <a:prstGeom prst="rect">
            <a:avLst/>
          </a:prstGeom>
        </p:spPr>
        <p:txBody>
          <a:bodyPr wrap="none">
            <a:spAutoFit/>
          </a:bodyPr>
          <a:lstStyle/>
          <a:p>
            <a:r>
              <a:rPr lang="en-IN" dirty="0">
                <a:latin typeface="+mn-lt"/>
              </a:rPr>
              <a:t>Less: Revenue recognized in 2016</a:t>
            </a:r>
            <a:endParaRPr lang="en-US" dirty="0">
              <a:latin typeface="+mn-lt"/>
            </a:endParaRPr>
          </a:p>
        </p:txBody>
      </p:sp>
      <p:sp>
        <p:nvSpPr>
          <p:cNvPr id="49" name="Rectangle 48"/>
          <p:cNvSpPr/>
          <p:nvPr/>
        </p:nvSpPr>
        <p:spPr>
          <a:xfrm>
            <a:off x="1172826" y="5372610"/>
            <a:ext cx="2066656" cy="369332"/>
          </a:xfrm>
          <a:prstGeom prst="rect">
            <a:avLst/>
          </a:prstGeom>
        </p:spPr>
        <p:txBody>
          <a:bodyPr wrap="none">
            <a:spAutoFit/>
          </a:bodyPr>
          <a:lstStyle/>
          <a:p>
            <a:r>
              <a:rPr lang="en-IN" dirty="0">
                <a:latin typeface="+mn-lt"/>
              </a:rPr>
              <a:t>Revenue recognized</a:t>
            </a:r>
            <a:endParaRPr lang="en-US" dirty="0">
              <a:latin typeface="+mn-lt"/>
            </a:endParaRPr>
          </a:p>
        </p:txBody>
      </p:sp>
      <p:sp>
        <p:nvSpPr>
          <p:cNvPr id="53" name="Rectangle 52"/>
          <p:cNvSpPr/>
          <p:nvPr/>
        </p:nvSpPr>
        <p:spPr>
          <a:xfrm>
            <a:off x="927898" y="5660200"/>
            <a:ext cx="2066656" cy="369332"/>
          </a:xfrm>
          <a:prstGeom prst="rect">
            <a:avLst/>
          </a:prstGeom>
        </p:spPr>
        <p:txBody>
          <a:bodyPr wrap="none">
            <a:spAutoFit/>
          </a:bodyPr>
          <a:lstStyle/>
          <a:p>
            <a:r>
              <a:rPr lang="en-IN" dirty="0">
                <a:latin typeface="+mn-lt"/>
              </a:rPr>
              <a:t>Cost of construction</a:t>
            </a:r>
            <a:endParaRPr lang="en-US" dirty="0">
              <a:latin typeface="+mn-lt"/>
            </a:endParaRPr>
          </a:p>
        </p:txBody>
      </p:sp>
      <p:sp>
        <p:nvSpPr>
          <p:cNvPr id="54" name="Rectangle 53"/>
          <p:cNvSpPr/>
          <p:nvPr/>
        </p:nvSpPr>
        <p:spPr>
          <a:xfrm>
            <a:off x="1172826" y="5949148"/>
            <a:ext cx="583814" cy="369332"/>
          </a:xfrm>
          <a:prstGeom prst="rect">
            <a:avLst/>
          </a:prstGeom>
        </p:spPr>
        <p:txBody>
          <a:bodyPr wrap="none">
            <a:spAutoFit/>
          </a:bodyPr>
          <a:lstStyle/>
          <a:p>
            <a:r>
              <a:rPr lang="en-IN" dirty="0">
                <a:latin typeface="+mn-lt"/>
              </a:rPr>
              <a:t>Loss</a:t>
            </a:r>
            <a:endParaRPr lang="en-US" dirty="0">
              <a:latin typeface="+mn-lt"/>
            </a:endParaRPr>
          </a:p>
        </p:txBody>
      </p:sp>
      <p:sp>
        <p:nvSpPr>
          <p:cNvPr id="55" name="Rectangle 54"/>
          <p:cNvSpPr/>
          <p:nvPr/>
        </p:nvSpPr>
        <p:spPr>
          <a:xfrm>
            <a:off x="6134810" y="4800145"/>
            <a:ext cx="1236236" cy="369332"/>
          </a:xfrm>
          <a:prstGeom prst="rect">
            <a:avLst/>
          </a:prstGeom>
        </p:spPr>
        <p:txBody>
          <a:bodyPr wrap="none">
            <a:spAutoFit/>
          </a:bodyPr>
          <a:lstStyle/>
          <a:p>
            <a:r>
              <a:rPr lang="en-IN" dirty="0">
                <a:latin typeface="+mn-lt"/>
              </a:rPr>
              <a:t>$2,706,000</a:t>
            </a:r>
            <a:endParaRPr lang="en-US" dirty="0">
              <a:latin typeface="+mn-lt"/>
            </a:endParaRPr>
          </a:p>
        </p:txBody>
      </p:sp>
      <p:sp>
        <p:nvSpPr>
          <p:cNvPr id="56" name="Rectangle 55"/>
          <p:cNvSpPr/>
          <p:nvPr/>
        </p:nvSpPr>
        <p:spPr>
          <a:xfrm>
            <a:off x="6134810" y="5086377"/>
            <a:ext cx="1260281" cy="369332"/>
          </a:xfrm>
          <a:prstGeom prst="rect">
            <a:avLst/>
          </a:prstGeom>
        </p:spPr>
        <p:txBody>
          <a:bodyPr wrap="none">
            <a:spAutoFit/>
          </a:bodyPr>
          <a:lstStyle/>
          <a:p>
            <a:r>
              <a:rPr lang="en-IN" dirty="0">
                <a:latin typeface="+mn-lt"/>
              </a:rPr>
              <a:t>(2,000,000)</a:t>
            </a:r>
            <a:endParaRPr lang="en-US" dirty="0">
              <a:latin typeface="+mn-lt"/>
            </a:endParaRPr>
          </a:p>
        </p:txBody>
      </p:sp>
      <p:sp>
        <p:nvSpPr>
          <p:cNvPr id="57" name="Rectangle 56"/>
          <p:cNvSpPr/>
          <p:nvPr/>
        </p:nvSpPr>
        <p:spPr>
          <a:xfrm>
            <a:off x="7613777" y="5372610"/>
            <a:ext cx="1220206" cy="369332"/>
          </a:xfrm>
          <a:prstGeom prst="rect">
            <a:avLst/>
          </a:prstGeom>
        </p:spPr>
        <p:txBody>
          <a:bodyPr wrap="none">
            <a:spAutoFit/>
          </a:bodyPr>
          <a:lstStyle/>
          <a:p>
            <a:pPr algn="r"/>
            <a:r>
              <a:rPr lang="en-IN" dirty="0" smtClean="0">
                <a:latin typeface="+mn-lt"/>
              </a:rPr>
              <a:t>$   </a:t>
            </a:r>
            <a:r>
              <a:rPr lang="en-IN" dirty="0">
                <a:latin typeface="+mn-lt"/>
              </a:rPr>
              <a:t>706,000</a:t>
            </a:r>
            <a:endParaRPr lang="en-US" dirty="0">
              <a:latin typeface="+mn-lt"/>
            </a:endParaRPr>
          </a:p>
        </p:txBody>
      </p:sp>
      <p:sp>
        <p:nvSpPr>
          <p:cNvPr id="58" name="Rectangle 57"/>
          <p:cNvSpPr/>
          <p:nvPr/>
        </p:nvSpPr>
        <p:spPr>
          <a:xfrm>
            <a:off x="7651522" y="5660200"/>
            <a:ext cx="1260281" cy="369332"/>
          </a:xfrm>
          <a:prstGeom prst="rect">
            <a:avLst/>
          </a:prstGeom>
        </p:spPr>
        <p:txBody>
          <a:bodyPr wrap="none">
            <a:spAutoFit/>
          </a:bodyPr>
          <a:lstStyle/>
          <a:p>
            <a:pPr algn="r"/>
            <a:r>
              <a:rPr lang="en-IN" dirty="0">
                <a:latin typeface="+mn-lt"/>
              </a:rPr>
              <a:t>(1,306,000)</a:t>
            </a:r>
            <a:endParaRPr lang="en-US" dirty="0">
              <a:latin typeface="+mn-lt"/>
            </a:endParaRPr>
          </a:p>
        </p:txBody>
      </p:sp>
      <p:sp>
        <p:nvSpPr>
          <p:cNvPr id="59" name="Rectangle 58"/>
          <p:cNvSpPr/>
          <p:nvPr/>
        </p:nvSpPr>
        <p:spPr>
          <a:xfrm>
            <a:off x="7656331" y="5968603"/>
            <a:ext cx="1255472" cy="369332"/>
          </a:xfrm>
          <a:prstGeom prst="rect">
            <a:avLst/>
          </a:prstGeom>
        </p:spPr>
        <p:txBody>
          <a:bodyPr wrap="none">
            <a:spAutoFit/>
          </a:bodyPr>
          <a:lstStyle/>
          <a:p>
            <a:pPr algn="r"/>
            <a:r>
              <a:rPr lang="en-IN" b="1" dirty="0">
                <a:solidFill>
                  <a:srgbClr val="EC008C"/>
                </a:solidFill>
                <a:latin typeface="+mn-lt"/>
              </a:rPr>
              <a:t>$ (600,000)</a:t>
            </a:r>
            <a:endParaRPr lang="en-US" b="1" dirty="0">
              <a:solidFill>
                <a:srgbClr val="EC008C"/>
              </a:solidFill>
              <a:latin typeface="+mn-lt"/>
            </a:endParaRPr>
          </a:p>
        </p:txBody>
      </p:sp>
      <p:cxnSp>
        <p:nvCxnSpPr>
          <p:cNvPr id="5" name="Straight Connector 4"/>
          <p:cNvCxnSpPr/>
          <p:nvPr/>
        </p:nvCxnSpPr>
        <p:spPr>
          <a:xfrm>
            <a:off x="5149300"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40811"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979839"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62596"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654107"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993135"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162000"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653511"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992539"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62000"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653511"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92539"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78191" y="405373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82154" y="4326018"/>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690891" y="435538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678191" y="600809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682154" y="629983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90891" y="6329198"/>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233451" y="542623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11992" y="4100570"/>
            <a:ext cx="2682240" cy="369332"/>
          </a:xfrm>
          <a:prstGeom prst="rect">
            <a:avLst/>
          </a:prstGeom>
          <a:noFill/>
          <a:ln w="28575">
            <a:solidFill>
              <a:srgbClr val="C00000"/>
            </a:solidFill>
          </a:ln>
        </p:spPr>
        <p:txBody>
          <a:bodyPr wrap="square" rtlCol="0">
            <a:spAutoFit/>
          </a:bodyPr>
          <a:lstStyle/>
          <a:p>
            <a:pPr algn="ctr"/>
            <a:r>
              <a:rPr lang="en-US" dirty="0">
                <a:latin typeface="+mn-lt"/>
              </a:rPr>
              <a:t>$2,760,000 ÷ $5,100,000</a:t>
            </a:r>
            <a:endParaRPr lang="en-IN" dirty="0">
              <a:latin typeface="+mn-lt"/>
            </a:endParaRPr>
          </a:p>
        </p:txBody>
      </p:sp>
      <p:cxnSp>
        <p:nvCxnSpPr>
          <p:cNvPr id="82" name="Straight Arrow Connector 81"/>
          <p:cNvCxnSpPr/>
          <p:nvPr/>
        </p:nvCxnSpPr>
        <p:spPr>
          <a:xfrm flipH="1">
            <a:off x="5253112" y="4459147"/>
            <a:ext cx="0" cy="3290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70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8382001"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5" name="Rectangle 14"/>
          <p:cNvSpPr/>
          <p:nvPr/>
        </p:nvSpPr>
        <p:spPr>
          <a:xfrm>
            <a:off x="5410833" y="1045179"/>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16" name="Rectangle 15"/>
          <p:cNvSpPr/>
          <p:nvPr/>
        </p:nvSpPr>
        <p:spPr>
          <a:xfrm>
            <a:off x="6902993" y="1045179"/>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17" name="Rectangle 16"/>
          <p:cNvSpPr/>
          <p:nvPr/>
        </p:nvSpPr>
        <p:spPr>
          <a:xfrm>
            <a:off x="8196550" y="1045179"/>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18" name="Rectangle 17"/>
          <p:cNvSpPr/>
          <p:nvPr/>
        </p:nvSpPr>
        <p:spPr>
          <a:xfrm>
            <a:off x="633102" y="1321427"/>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19" name="Rectangle 18"/>
          <p:cNvSpPr/>
          <p:nvPr/>
        </p:nvSpPr>
        <p:spPr>
          <a:xfrm>
            <a:off x="633102" y="1602228"/>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20" name="Rectangle 19"/>
          <p:cNvSpPr/>
          <p:nvPr/>
        </p:nvSpPr>
        <p:spPr>
          <a:xfrm>
            <a:off x="633102" y="1891176"/>
            <a:ext cx="2999026" cy="369332"/>
          </a:xfrm>
          <a:prstGeom prst="rect">
            <a:avLst/>
          </a:prstGeom>
        </p:spPr>
        <p:txBody>
          <a:bodyPr wrap="none">
            <a:spAutoFit/>
          </a:bodyPr>
          <a:lstStyle/>
          <a:p>
            <a:r>
              <a:rPr lang="en-IN" dirty="0">
                <a:latin typeface="+mn-lt"/>
              </a:rPr>
              <a:t>Cumulative construction costs</a:t>
            </a:r>
            <a:endParaRPr lang="en-US" dirty="0">
              <a:latin typeface="+mn-lt"/>
            </a:endParaRPr>
          </a:p>
        </p:txBody>
      </p:sp>
      <p:sp>
        <p:nvSpPr>
          <p:cNvPr id="21" name="Rectangle 20"/>
          <p:cNvSpPr/>
          <p:nvPr/>
        </p:nvSpPr>
        <p:spPr>
          <a:xfrm>
            <a:off x="633102" y="2180124"/>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22" name="Rectangle 21"/>
          <p:cNvSpPr/>
          <p:nvPr/>
        </p:nvSpPr>
        <p:spPr>
          <a:xfrm>
            <a:off x="633102" y="2469072"/>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23" name="Rectangle 22"/>
          <p:cNvSpPr/>
          <p:nvPr/>
        </p:nvSpPr>
        <p:spPr>
          <a:xfrm>
            <a:off x="5068922" y="1321427"/>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4" name="Rectangle 23"/>
          <p:cNvSpPr/>
          <p:nvPr/>
        </p:nvSpPr>
        <p:spPr>
          <a:xfrm>
            <a:off x="5772640" y="1602228"/>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25" name="Rectangle 24"/>
          <p:cNvSpPr/>
          <p:nvPr/>
        </p:nvSpPr>
        <p:spPr>
          <a:xfrm>
            <a:off x="5185941" y="1891176"/>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6" name="Rectangle 25"/>
          <p:cNvSpPr/>
          <p:nvPr/>
        </p:nvSpPr>
        <p:spPr>
          <a:xfrm>
            <a:off x="5185941" y="2180124"/>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27" name="Rectangle 26"/>
          <p:cNvSpPr/>
          <p:nvPr/>
        </p:nvSpPr>
        <p:spPr>
          <a:xfrm>
            <a:off x="5068922" y="2469072"/>
            <a:ext cx="1236236" cy="369332"/>
          </a:xfrm>
          <a:prstGeom prst="rect">
            <a:avLst/>
          </a:prstGeom>
        </p:spPr>
        <p:txBody>
          <a:bodyPr wrap="none">
            <a:spAutoFit/>
          </a:bodyPr>
          <a:lstStyle/>
          <a:p>
            <a:pPr algn="r"/>
            <a:r>
              <a:rPr lang="en-IN" dirty="0">
                <a:latin typeface="+mn-lt"/>
              </a:rPr>
              <a:t>$3,750,000</a:t>
            </a:r>
            <a:endParaRPr lang="en-US" dirty="0">
              <a:latin typeface="+mn-lt"/>
            </a:endParaRPr>
          </a:p>
        </p:txBody>
      </p:sp>
      <p:sp>
        <p:nvSpPr>
          <p:cNvPr id="28" name="Rectangle 27"/>
          <p:cNvSpPr/>
          <p:nvPr/>
        </p:nvSpPr>
        <p:spPr>
          <a:xfrm>
            <a:off x="6557066" y="1321427"/>
            <a:ext cx="1236236" cy="369332"/>
          </a:xfrm>
          <a:prstGeom prst="rect">
            <a:avLst/>
          </a:prstGeom>
        </p:spPr>
        <p:txBody>
          <a:bodyPr wrap="none">
            <a:spAutoFit/>
          </a:bodyPr>
          <a:lstStyle/>
          <a:p>
            <a:pPr algn="r"/>
            <a:r>
              <a:rPr lang="en-IN" dirty="0" smtClean="0">
                <a:latin typeface="+mn-lt"/>
              </a:rPr>
              <a:t>$1,260,000</a:t>
            </a:r>
            <a:endParaRPr lang="en-US" dirty="0">
              <a:latin typeface="+mn-lt"/>
            </a:endParaRPr>
          </a:p>
        </p:txBody>
      </p:sp>
      <p:sp>
        <p:nvSpPr>
          <p:cNvPr id="29" name="Rectangle 28"/>
          <p:cNvSpPr/>
          <p:nvPr/>
        </p:nvSpPr>
        <p:spPr>
          <a:xfrm>
            <a:off x="6674085" y="1602228"/>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30" name="Rectangle 29"/>
          <p:cNvSpPr/>
          <p:nvPr/>
        </p:nvSpPr>
        <p:spPr>
          <a:xfrm>
            <a:off x="6674085" y="1891176"/>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31" name="Rectangle 30"/>
          <p:cNvSpPr/>
          <p:nvPr/>
        </p:nvSpPr>
        <p:spPr>
          <a:xfrm>
            <a:off x="6674085" y="2180124"/>
            <a:ext cx="1119217" cy="369332"/>
          </a:xfrm>
          <a:prstGeom prst="rect">
            <a:avLst/>
          </a:prstGeom>
        </p:spPr>
        <p:txBody>
          <a:bodyPr wrap="none">
            <a:spAutoFit/>
          </a:bodyPr>
          <a:lstStyle/>
          <a:p>
            <a:pPr algn="r"/>
            <a:r>
              <a:rPr lang="en-IN" dirty="0">
                <a:latin typeface="+mn-lt"/>
              </a:rPr>
              <a:t>2,340,000</a:t>
            </a:r>
            <a:endParaRPr lang="en-US" dirty="0">
              <a:latin typeface="+mn-lt"/>
            </a:endParaRPr>
          </a:p>
        </p:txBody>
      </p:sp>
      <p:sp>
        <p:nvSpPr>
          <p:cNvPr id="32" name="Rectangle 31"/>
          <p:cNvSpPr/>
          <p:nvPr/>
        </p:nvSpPr>
        <p:spPr>
          <a:xfrm>
            <a:off x="6557066" y="2469072"/>
            <a:ext cx="1236236" cy="369332"/>
          </a:xfrm>
          <a:prstGeom prst="rect">
            <a:avLst/>
          </a:prstGeom>
        </p:spPr>
        <p:txBody>
          <a:bodyPr wrap="none">
            <a:spAutoFit/>
          </a:bodyPr>
          <a:lstStyle/>
          <a:p>
            <a:pPr algn="r"/>
            <a:r>
              <a:rPr lang="en-IN" b="1" dirty="0">
                <a:solidFill>
                  <a:srgbClr val="EC008C"/>
                </a:solidFill>
                <a:latin typeface="+mn-lt"/>
              </a:rPr>
              <a:t>$5,100,000</a:t>
            </a:r>
            <a:endParaRPr lang="en-US" b="1" dirty="0">
              <a:solidFill>
                <a:srgbClr val="EC008C"/>
              </a:solidFill>
              <a:latin typeface="+mn-lt"/>
            </a:endParaRPr>
          </a:p>
        </p:txBody>
      </p:sp>
      <p:sp>
        <p:nvSpPr>
          <p:cNvPr id="33" name="Rectangle 32"/>
          <p:cNvSpPr/>
          <p:nvPr/>
        </p:nvSpPr>
        <p:spPr>
          <a:xfrm>
            <a:off x="7886695" y="1321427"/>
            <a:ext cx="1236236" cy="369332"/>
          </a:xfrm>
          <a:prstGeom prst="rect">
            <a:avLst/>
          </a:prstGeom>
        </p:spPr>
        <p:txBody>
          <a:bodyPr wrap="none">
            <a:spAutoFit/>
          </a:bodyPr>
          <a:lstStyle/>
          <a:p>
            <a:pPr algn="r"/>
            <a:r>
              <a:rPr lang="en-IN" dirty="0" smtClean="0">
                <a:latin typeface="+mn-lt"/>
              </a:rPr>
              <a:t>$2,440,000</a:t>
            </a:r>
            <a:endParaRPr lang="en-US" dirty="0">
              <a:latin typeface="+mn-lt"/>
            </a:endParaRPr>
          </a:p>
        </p:txBody>
      </p:sp>
      <p:sp>
        <p:nvSpPr>
          <p:cNvPr id="34" name="Rectangle 33"/>
          <p:cNvSpPr/>
          <p:nvPr/>
        </p:nvSpPr>
        <p:spPr>
          <a:xfrm>
            <a:off x="8003714" y="1602228"/>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35" name="Rectangle 34"/>
          <p:cNvSpPr/>
          <p:nvPr/>
        </p:nvSpPr>
        <p:spPr>
          <a:xfrm>
            <a:off x="8003714" y="1891176"/>
            <a:ext cx="1119217" cy="369332"/>
          </a:xfrm>
          <a:prstGeom prst="rect">
            <a:avLst/>
          </a:prstGeom>
        </p:spPr>
        <p:txBody>
          <a:bodyPr wrap="none">
            <a:spAutoFit/>
          </a:bodyPr>
          <a:lstStyle/>
          <a:p>
            <a:pPr algn="r"/>
            <a:r>
              <a:rPr lang="en-IN" dirty="0">
                <a:latin typeface="+mn-lt"/>
              </a:rPr>
              <a:t>5,200,000</a:t>
            </a:r>
            <a:endParaRPr lang="en-US" dirty="0">
              <a:latin typeface="+mn-lt"/>
            </a:endParaRPr>
          </a:p>
        </p:txBody>
      </p:sp>
      <p:sp>
        <p:nvSpPr>
          <p:cNvPr id="36" name="Rectangle 35"/>
          <p:cNvSpPr/>
          <p:nvPr/>
        </p:nvSpPr>
        <p:spPr>
          <a:xfrm>
            <a:off x="8590414" y="2180124"/>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37" name="Rectangle 36"/>
          <p:cNvSpPr/>
          <p:nvPr/>
        </p:nvSpPr>
        <p:spPr>
          <a:xfrm>
            <a:off x="7886695" y="2469072"/>
            <a:ext cx="1236236" cy="369332"/>
          </a:xfrm>
          <a:prstGeom prst="rect">
            <a:avLst/>
          </a:prstGeom>
        </p:spPr>
        <p:txBody>
          <a:bodyPr wrap="none">
            <a:spAutoFit/>
          </a:bodyPr>
          <a:lstStyle/>
          <a:p>
            <a:pPr algn="r"/>
            <a:r>
              <a:rPr lang="en-IN" dirty="0">
                <a:latin typeface="+mn-lt"/>
              </a:rPr>
              <a:t>$5,200,000</a:t>
            </a:r>
            <a:endParaRPr lang="en-US" dirty="0">
              <a:latin typeface="+mn-lt"/>
            </a:endParaRPr>
          </a:p>
        </p:txBody>
      </p:sp>
      <p:cxnSp>
        <p:nvCxnSpPr>
          <p:cNvPr id="38" name="Straight Connector 37"/>
          <p:cNvCxnSpPr/>
          <p:nvPr/>
        </p:nvCxnSpPr>
        <p:spPr>
          <a:xfrm>
            <a:off x="5149300"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40811"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979839"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62596"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54107"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993135"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62000"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653511"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92539"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62000"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53511"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992539"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27898" y="2961441"/>
            <a:ext cx="652743" cy="369332"/>
          </a:xfrm>
          <a:prstGeom prst="rect">
            <a:avLst/>
          </a:prstGeom>
        </p:spPr>
        <p:txBody>
          <a:bodyPr wrap="none">
            <a:spAutoFit/>
          </a:bodyPr>
          <a:lstStyle/>
          <a:p>
            <a:r>
              <a:rPr lang="en-IN" b="1" dirty="0" smtClean="0">
                <a:solidFill>
                  <a:srgbClr val="0000FF"/>
                </a:solidFill>
                <a:latin typeface="+mn-lt"/>
              </a:rPr>
              <a:t>2017</a:t>
            </a:r>
            <a:endParaRPr lang="en-US" b="1" dirty="0">
              <a:solidFill>
                <a:srgbClr val="0000FF"/>
              </a:solidFill>
              <a:latin typeface="+mn-lt"/>
            </a:endParaRPr>
          </a:p>
        </p:txBody>
      </p:sp>
      <p:sp>
        <p:nvSpPr>
          <p:cNvPr id="51" name="Rectangle 50"/>
          <p:cNvSpPr/>
          <p:nvPr/>
        </p:nvSpPr>
        <p:spPr>
          <a:xfrm>
            <a:off x="927898" y="3249710"/>
            <a:ext cx="4948406" cy="369332"/>
          </a:xfrm>
          <a:prstGeom prst="rect">
            <a:avLst/>
          </a:prstGeom>
        </p:spPr>
        <p:txBody>
          <a:bodyPr wrap="none">
            <a:spAutoFit/>
          </a:bodyPr>
          <a:lstStyle/>
          <a:p>
            <a:r>
              <a:rPr lang="en-IN" dirty="0">
                <a:latin typeface="+mn-lt"/>
              </a:rPr>
              <a:t>Revenue recognized to date ($5,000,000 </a:t>
            </a:r>
            <a:r>
              <a:rPr lang="en-IN" dirty="0" smtClean="0">
                <a:latin typeface="+mn-lt"/>
              </a:rPr>
              <a:t>× </a:t>
            </a:r>
            <a:r>
              <a:rPr lang="en-IN" dirty="0">
                <a:latin typeface="+mn-lt"/>
              </a:rPr>
              <a:t>54.12%)</a:t>
            </a:r>
            <a:endParaRPr lang="en-US" dirty="0">
              <a:latin typeface="+mn-lt"/>
            </a:endParaRPr>
          </a:p>
        </p:txBody>
      </p:sp>
      <p:sp>
        <p:nvSpPr>
          <p:cNvPr id="52" name="Rectangle 51"/>
          <p:cNvSpPr/>
          <p:nvPr/>
        </p:nvSpPr>
        <p:spPr>
          <a:xfrm>
            <a:off x="927898" y="3535942"/>
            <a:ext cx="3323410" cy="369332"/>
          </a:xfrm>
          <a:prstGeom prst="rect">
            <a:avLst/>
          </a:prstGeom>
        </p:spPr>
        <p:txBody>
          <a:bodyPr wrap="none">
            <a:spAutoFit/>
          </a:bodyPr>
          <a:lstStyle/>
          <a:p>
            <a:r>
              <a:rPr lang="en-IN" dirty="0">
                <a:latin typeface="+mn-lt"/>
              </a:rPr>
              <a:t>Less: Revenue recognized in 2016</a:t>
            </a:r>
            <a:endParaRPr lang="en-US" dirty="0">
              <a:latin typeface="+mn-lt"/>
            </a:endParaRPr>
          </a:p>
        </p:txBody>
      </p:sp>
      <p:sp>
        <p:nvSpPr>
          <p:cNvPr id="53" name="Rectangle 52"/>
          <p:cNvSpPr/>
          <p:nvPr/>
        </p:nvSpPr>
        <p:spPr>
          <a:xfrm>
            <a:off x="1172826" y="3822175"/>
            <a:ext cx="2066656" cy="369332"/>
          </a:xfrm>
          <a:prstGeom prst="rect">
            <a:avLst/>
          </a:prstGeom>
        </p:spPr>
        <p:txBody>
          <a:bodyPr wrap="none">
            <a:spAutoFit/>
          </a:bodyPr>
          <a:lstStyle/>
          <a:p>
            <a:r>
              <a:rPr lang="en-IN" dirty="0">
                <a:latin typeface="+mn-lt"/>
              </a:rPr>
              <a:t>Revenue recognized</a:t>
            </a:r>
            <a:endParaRPr lang="en-US" dirty="0">
              <a:latin typeface="+mn-lt"/>
            </a:endParaRPr>
          </a:p>
        </p:txBody>
      </p:sp>
      <p:sp>
        <p:nvSpPr>
          <p:cNvPr id="54" name="Rectangle 53"/>
          <p:cNvSpPr/>
          <p:nvPr/>
        </p:nvSpPr>
        <p:spPr>
          <a:xfrm>
            <a:off x="927898" y="4109765"/>
            <a:ext cx="2066656" cy="369332"/>
          </a:xfrm>
          <a:prstGeom prst="rect">
            <a:avLst/>
          </a:prstGeom>
        </p:spPr>
        <p:txBody>
          <a:bodyPr wrap="none">
            <a:spAutoFit/>
          </a:bodyPr>
          <a:lstStyle/>
          <a:p>
            <a:r>
              <a:rPr lang="en-IN" dirty="0">
                <a:latin typeface="+mn-lt"/>
              </a:rPr>
              <a:t>Cost of construction</a:t>
            </a:r>
            <a:endParaRPr lang="en-US" dirty="0">
              <a:latin typeface="+mn-lt"/>
            </a:endParaRPr>
          </a:p>
        </p:txBody>
      </p:sp>
      <p:sp>
        <p:nvSpPr>
          <p:cNvPr id="55" name="Rectangle 54"/>
          <p:cNvSpPr/>
          <p:nvPr/>
        </p:nvSpPr>
        <p:spPr>
          <a:xfrm>
            <a:off x="1172826" y="4398713"/>
            <a:ext cx="583814" cy="369332"/>
          </a:xfrm>
          <a:prstGeom prst="rect">
            <a:avLst/>
          </a:prstGeom>
        </p:spPr>
        <p:txBody>
          <a:bodyPr wrap="none">
            <a:spAutoFit/>
          </a:bodyPr>
          <a:lstStyle/>
          <a:p>
            <a:r>
              <a:rPr lang="en-IN" dirty="0">
                <a:latin typeface="+mn-lt"/>
              </a:rPr>
              <a:t>Loss</a:t>
            </a:r>
            <a:endParaRPr lang="en-US" dirty="0">
              <a:latin typeface="+mn-lt"/>
            </a:endParaRPr>
          </a:p>
        </p:txBody>
      </p:sp>
      <p:sp>
        <p:nvSpPr>
          <p:cNvPr id="56" name="Rectangle 55"/>
          <p:cNvSpPr/>
          <p:nvPr/>
        </p:nvSpPr>
        <p:spPr>
          <a:xfrm>
            <a:off x="6134810" y="3249710"/>
            <a:ext cx="1236236" cy="369332"/>
          </a:xfrm>
          <a:prstGeom prst="rect">
            <a:avLst/>
          </a:prstGeom>
        </p:spPr>
        <p:txBody>
          <a:bodyPr wrap="none">
            <a:spAutoFit/>
          </a:bodyPr>
          <a:lstStyle/>
          <a:p>
            <a:r>
              <a:rPr lang="en-IN" dirty="0">
                <a:latin typeface="+mn-lt"/>
              </a:rPr>
              <a:t>$2,706,000</a:t>
            </a:r>
            <a:endParaRPr lang="en-US" dirty="0">
              <a:latin typeface="+mn-lt"/>
            </a:endParaRPr>
          </a:p>
        </p:txBody>
      </p:sp>
      <p:sp>
        <p:nvSpPr>
          <p:cNvPr id="57" name="Rectangle 56"/>
          <p:cNvSpPr/>
          <p:nvPr/>
        </p:nvSpPr>
        <p:spPr>
          <a:xfrm>
            <a:off x="6134810" y="3535942"/>
            <a:ext cx="1260281" cy="369332"/>
          </a:xfrm>
          <a:prstGeom prst="rect">
            <a:avLst/>
          </a:prstGeom>
        </p:spPr>
        <p:txBody>
          <a:bodyPr wrap="none">
            <a:spAutoFit/>
          </a:bodyPr>
          <a:lstStyle/>
          <a:p>
            <a:r>
              <a:rPr lang="en-IN" dirty="0">
                <a:latin typeface="+mn-lt"/>
              </a:rPr>
              <a:t>(2,000,000)</a:t>
            </a:r>
            <a:endParaRPr lang="en-US" dirty="0">
              <a:latin typeface="+mn-lt"/>
            </a:endParaRPr>
          </a:p>
        </p:txBody>
      </p:sp>
      <p:sp>
        <p:nvSpPr>
          <p:cNvPr id="58" name="Rectangle 57"/>
          <p:cNvSpPr/>
          <p:nvPr/>
        </p:nvSpPr>
        <p:spPr>
          <a:xfrm>
            <a:off x="7535957" y="3822175"/>
            <a:ext cx="1220206" cy="369332"/>
          </a:xfrm>
          <a:prstGeom prst="rect">
            <a:avLst/>
          </a:prstGeom>
        </p:spPr>
        <p:txBody>
          <a:bodyPr wrap="none">
            <a:spAutoFit/>
          </a:bodyPr>
          <a:lstStyle/>
          <a:p>
            <a:pPr algn="r"/>
            <a:r>
              <a:rPr lang="en-IN" dirty="0">
                <a:latin typeface="+mn-lt"/>
              </a:rPr>
              <a:t>$ </a:t>
            </a:r>
            <a:r>
              <a:rPr lang="en-IN" dirty="0" smtClean="0">
                <a:latin typeface="+mn-lt"/>
              </a:rPr>
              <a:t>  706,000</a:t>
            </a:r>
            <a:endParaRPr lang="en-US" dirty="0">
              <a:latin typeface="+mn-lt"/>
            </a:endParaRPr>
          </a:p>
        </p:txBody>
      </p:sp>
      <p:sp>
        <p:nvSpPr>
          <p:cNvPr id="59" name="Rectangle 58"/>
          <p:cNvSpPr/>
          <p:nvPr/>
        </p:nvSpPr>
        <p:spPr>
          <a:xfrm>
            <a:off x="7573702" y="4109765"/>
            <a:ext cx="1260281" cy="369332"/>
          </a:xfrm>
          <a:prstGeom prst="rect">
            <a:avLst/>
          </a:prstGeom>
        </p:spPr>
        <p:txBody>
          <a:bodyPr wrap="none">
            <a:spAutoFit/>
          </a:bodyPr>
          <a:lstStyle/>
          <a:p>
            <a:pPr algn="r"/>
            <a:r>
              <a:rPr lang="en-IN" dirty="0">
                <a:latin typeface="+mn-lt"/>
              </a:rPr>
              <a:t>(1,306,000)</a:t>
            </a:r>
            <a:endParaRPr lang="en-US" dirty="0">
              <a:latin typeface="+mn-lt"/>
            </a:endParaRPr>
          </a:p>
        </p:txBody>
      </p:sp>
      <p:sp>
        <p:nvSpPr>
          <p:cNvPr id="60" name="Rectangle 59"/>
          <p:cNvSpPr/>
          <p:nvPr/>
        </p:nvSpPr>
        <p:spPr>
          <a:xfrm>
            <a:off x="7578511" y="4398713"/>
            <a:ext cx="1255472" cy="369332"/>
          </a:xfrm>
          <a:prstGeom prst="rect">
            <a:avLst/>
          </a:prstGeom>
        </p:spPr>
        <p:txBody>
          <a:bodyPr wrap="none">
            <a:spAutoFit/>
          </a:bodyPr>
          <a:lstStyle/>
          <a:p>
            <a:pPr algn="r"/>
            <a:r>
              <a:rPr lang="en-IN" b="1" dirty="0">
                <a:solidFill>
                  <a:srgbClr val="EC008C"/>
                </a:solidFill>
                <a:latin typeface="+mn-lt"/>
              </a:rPr>
              <a:t>$ (600,000)</a:t>
            </a:r>
            <a:endParaRPr lang="en-US" b="1" dirty="0">
              <a:solidFill>
                <a:srgbClr val="EC008C"/>
              </a:solidFill>
              <a:latin typeface="+mn-lt"/>
            </a:endParaRPr>
          </a:p>
        </p:txBody>
      </p:sp>
      <p:cxnSp>
        <p:nvCxnSpPr>
          <p:cNvPr id="63" name="Straight Connector 62"/>
          <p:cNvCxnSpPr/>
          <p:nvPr/>
        </p:nvCxnSpPr>
        <p:spPr>
          <a:xfrm>
            <a:off x="7678191" y="4457660"/>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682154" y="472994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90891" y="4759308"/>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233451" y="387580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922050" y="4741287"/>
            <a:ext cx="652743" cy="369332"/>
          </a:xfrm>
          <a:prstGeom prst="rect">
            <a:avLst/>
          </a:prstGeom>
        </p:spPr>
        <p:txBody>
          <a:bodyPr wrap="none">
            <a:spAutoFit/>
          </a:bodyPr>
          <a:lstStyle/>
          <a:p>
            <a:r>
              <a:rPr lang="en-IN" b="1" dirty="0" smtClean="0">
                <a:solidFill>
                  <a:srgbClr val="0000FF"/>
                </a:solidFill>
                <a:latin typeface="+mn-lt"/>
              </a:rPr>
              <a:t>2018</a:t>
            </a:r>
            <a:endParaRPr lang="en-US" b="1" dirty="0">
              <a:solidFill>
                <a:srgbClr val="0000FF"/>
              </a:solidFill>
              <a:latin typeface="+mn-lt"/>
            </a:endParaRPr>
          </a:p>
        </p:txBody>
      </p:sp>
      <p:sp>
        <p:nvSpPr>
          <p:cNvPr id="68" name="Rectangle 67"/>
          <p:cNvSpPr/>
          <p:nvPr/>
        </p:nvSpPr>
        <p:spPr>
          <a:xfrm>
            <a:off x="922050" y="5029556"/>
            <a:ext cx="4791312" cy="369332"/>
          </a:xfrm>
          <a:prstGeom prst="rect">
            <a:avLst/>
          </a:prstGeom>
        </p:spPr>
        <p:txBody>
          <a:bodyPr wrap="none">
            <a:spAutoFit/>
          </a:bodyPr>
          <a:lstStyle/>
          <a:p>
            <a:r>
              <a:rPr lang="en-IN" dirty="0">
                <a:latin typeface="+mn-lt"/>
              </a:rPr>
              <a:t>Revenue recognized to date ($5,000,000 </a:t>
            </a:r>
            <a:r>
              <a:rPr lang="en-IN" dirty="0" smtClean="0">
                <a:latin typeface="+mn-lt"/>
              </a:rPr>
              <a:t>× 100%)</a:t>
            </a:r>
            <a:endParaRPr lang="en-US" dirty="0">
              <a:latin typeface="+mn-lt"/>
            </a:endParaRPr>
          </a:p>
        </p:txBody>
      </p:sp>
      <p:sp>
        <p:nvSpPr>
          <p:cNvPr id="69" name="Rectangle 68"/>
          <p:cNvSpPr/>
          <p:nvPr/>
        </p:nvSpPr>
        <p:spPr>
          <a:xfrm>
            <a:off x="922050" y="5315788"/>
            <a:ext cx="4251548" cy="369332"/>
          </a:xfrm>
          <a:prstGeom prst="rect">
            <a:avLst/>
          </a:prstGeom>
        </p:spPr>
        <p:txBody>
          <a:bodyPr wrap="none">
            <a:spAutoFit/>
          </a:bodyPr>
          <a:lstStyle/>
          <a:p>
            <a:r>
              <a:rPr lang="en-IN" dirty="0">
                <a:latin typeface="+mn-lt"/>
              </a:rPr>
              <a:t>Less: Revenue recognized in </a:t>
            </a:r>
            <a:r>
              <a:rPr lang="en-IN" dirty="0" smtClean="0">
                <a:latin typeface="+mn-lt"/>
              </a:rPr>
              <a:t>2016 and 2017</a:t>
            </a:r>
            <a:endParaRPr lang="en-US" dirty="0">
              <a:latin typeface="+mn-lt"/>
            </a:endParaRPr>
          </a:p>
        </p:txBody>
      </p:sp>
      <p:sp>
        <p:nvSpPr>
          <p:cNvPr id="70" name="Rectangle 69"/>
          <p:cNvSpPr/>
          <p:nvPr/>
        </p:nvSpPr>
        <p:spPr>
          <a:xfrm>
            <a:off x="1166978" y="5602021"/>
            <a:ext cx="2066656" cy="369332"/>
          </a:xfrm>
          <a:prstGeom prst="rect">
            <a:avLst/>
          </a:prstGeom>
        </p:spPr>
        <p:txBody>
          <a:bodyPr wrap="none">
            <a:spAutoFit/>
          </a:bodyPr>
          <a:lstStyle/>
          <a:p>
            <a:r>
              <a:rPr lang="en-IN" dirty="0">
                <a:latin typeface="+mn-lt"/>
              </a:rPr>
              <a:t>Revenue recognized</a:t>
            </a:r>
            <a:endParaRPr lang="en-US" dirty="0">
              <a:latin typeface="+mn-lt"/>
            </a:endParaRPr>
          </a:p>
        </p:txBody>
      </p:sp>
      <p:sp>
        <p:nvSpPr>
          <p:cNvPr id="71" name="Rectangle 70"/>
          <p:cNvSpPr/>
          <p:nvPr/>
        </p:nvSpPr>
        <p:spPr>
          <a:xfrm>
            <a:off x="922050" y="5889611"/>
            <a:ext cx="2066656" cy="369332"/>
          </a:xfrm>
          <a:prstGeom prst="rect">
            <a:avLst/>
          </a:prstGeom>
        </p:spPr>
        <p:txBody>
          <a:bodyPr wrap="none">
            <a:spAutoFit/>
          </a:bodyPr>
          <a:lstStyle/>
          <a:p>
            <a:r>
              <a:rPr lang="en-IN" dirty="0">
                <a:latin typeface="+mn-lt"/>
              </a:rPr>
              <a:t>Cost of construction</a:t>
            </a:r>
            <a:endParaRPr lang="en-US" dirty="0">
              <a:latin typeface="+mn-lt"/>
            </a:endParaRPr>
          </a:p>
        </p:txBody>
      </p:sp>
      <p:sp>
        <p:nvSpPr>
          <p:cNvPr id="72" name="Rectangle 71"/>
          <p:cNvSpPr/>
          <p:nvPr/>
        </p:nvSpPr>
        <p:spPr>
          <a:xfrm>
            <a:off x="1166978" y="6178559"/>
            <a:ext cx="583814" cy="369332"/>
          </a:xfrm>
          <a:prstGeom prst="rect">
            <a:avLst/>
          </a:prstGeom>
        </p:spPr>
        <p:txBody>
          <a:bodyPr wrap="none">
            <a:spAutoFit/>
          </a:bodyPr>
          <a:lstStyle/>
          <a:p>
            <a:r>
              <a:rPr lang="en-IN" dirty="0">
                <a:latin typeface="+mn-lt"/>
              </a:rPr>
              <a:t>Loss</a:t>
            </a:r>
            <a:endParaRPr lang="en-US" dirty="0">
              <a:latin typeface="+mn-lt"/>
            </a:endParaRPr>
          </a:p>
        </p:txBody>
      </p:sp>
      <p:sp>
        <p:nvSpPr>
          <p:cNvPr id="73" name="Rectangle 72"/>
          <p:cNvSpPr/>
          <p:nvPr/>
        </p:nvSpPr>
        <p:spPr>
          <a:xfrm>
            <a:off x="6089507" y="5029556"/>
            <a:ext cx="1236236" cy="369332"/>
          </a:xfrm>
          <a:prstGeom prst="rect">
            <a:avLst/>
          </a:prstGeom>
        </p:spPr>
        <p:txBody>
          <a:bodyPr wrap="none">
            <a:spAutoFit/>
          </a:bodyPr>
          <a:lstStyle/>
          <a:p>
            <a:pPr algn="r"/>
            <a:r>
              <a:rPr lang="en-IN" dirty="0">
                <a:latin typeface="+mn-lt"/>
              </a:rPr>
              <a:t>$5,000,000</a:t>
            </a:r>
            <a:endParaRPr lang="en-US" dirty="0">
              <a:latin typeface="+mn-lt"/>
            </a:endParaRPr>
          </a:p>
        </p:txBody>
      </p:sp>
      <p:sp>
        <p:nvSpPr>
          <p:cNvPr id="74" name="Rectangle 73"/>
          <p:cNvSpPr/>
          <p:nvPr/>
        </p:nvSpPr>
        <p:spPr>
          <a:xfrm>
            <a:off x="6162737" y="5315788"/>
            <a:ext cx="1260281" cy="369332"/>
          </a:xfrm>
          <a:prstGeom prst="rect">
            <a:avLst/>
          </a:prstGeom>
        </p:spPr>
        <p:txBody>
          <a:bodyPr wrap="none">
            <a:spAutoFit/>
          </a:bodyPr>
          <a:lstStyle/>
          <a:p>
            <a:pPr algn="r"/>
            <a:r>
              <a:rPr lang="en-IN" dirty="0">
                <a:latin typeface="+mn-lt"/>
              </a:rPr>
              <a:t>(2,706,000)</a:t>
            </a:r>
            <a:endParaRPr lang="en-US" dirty="0">
              <a:latin typeface="+mn-lt"/>
            </a:endParaRPr>
          </a:p>
        </p:txBody>
      </p:sp>
      <p:sp>
        <p:nvSpPr>
          <p:cNvPr id="75" name="Rectangle 74"/>
          <p:cNvSpPr/>
          <p:nvPr/>
        </p:nvSpPr>
        <p:spPr>
          <a:xfrm>
            <a:off x="7514079" y="5602021"/>
            <a:ext cx="1236236" cy="369332"/>
          </a:xfrm>
          <a:prstGeom prst="rect">
            <a:avLst/>
          </a:prstGeom>
        </p:spPr>
        <p:txBody>
          <a:bodyPr wrap="none">
            <a:spAutoFit/>
          </a:bodyPr>
          <a:lstStyle/>
          <a:p>
            <a:pPr algn="r"/>
            <a:r>
              <a:rPr lang="en-IN" dirty="0" smtClean="0">
                <a:latin typeface="+mn-lt"/>
              </a:rPr>
              <a:t>$2,294,000</a:t>
            </a:r>
            <a:endParaRPr lang="en-US" dirty="0">
              <a:latin typeface="+mn-lt"/>
            </a:endParaRPr>
          </a:p>
        </p:txBody>
      </p:sp>
      <p:sp>
        <p:nvSpPr>
          <p:cNvPr id="76" name="Rectangle 75"/>
          <p:cNvSpPr/>
          <p:nvPr/>
        </p:nvSpPr>
        <p:spPr>
          <a:xfrm>
            <a:off x="7567854" y="5889611"/>
            <a:ext cx="1260281" cy="369332"/>
          </a:xfrm>
          <a:prstGeom prst="rect">
            <a:avLst/>
          </a:prstGeom>
        </p:spPr>
        <p:txBody>
          <a:bodyPr wrap="none">
            <a:spAutoFit/>
          </a:bodyPr>
          <a:lstStyle/>
          <a:p>
            <a:pPr algn="r"/>
            <a:r>
              <a:rPr lang="en-IN" dirty="0">
                <a:latin typeface="+mn-lt"/>
              </a:rPr>
              <a:t>(2,394,000)</a:t>
            </a:r>
            <a:endParaRPr lang="en-US" dirty="0">
              <a:latin typeface="+mn-lt"/>
            </a:endParaRPr>
          </a:p>
        </p:txBody>
      </p:sp>
      <p:sp>
        <p:nvSpPr>
          <p:cNvPr id="77" name="Rectangle 76"/>
          <p:cNvSpPr/>
          <p:nvPr/>
        </p:nvSpPr>
        <p:spPr>
          <a:xfrm>
            <a:off x="7572663" y="6178559"/>
            <a:ext cx="1255472" cy="369332"/>
          </a:xfrm>
          <a:prstGeom prst="rect">
            <a:avLst/>
          </a:prstGeom>
        </p:spPr>
        <p:txBody>
          <a:bodyPr wrap="none">
            <a:spAutoFit/>
          </a:bodyPr>
          <a:lstStyle/>
          <a:p>
            <a:pPr algn="r"/>
            <a:r>
              <a:rPr lang="en-IN" b="1" dirty="0">
                <a:solidFill>
                  <a:srgbClr val="EC008C"/>
                </a:solidFill>
                <a:latin typeface="+mn-lt"/>
              </a:rPr>
              <a:t>$ (100,000)</a:t>
            </a:r>
            <a:endParaRPr lang="en-US" b="1" dirty="0">
              <a:solidFill>
                <a:srgbClr val="EC008C"/>
              </a:solidFill>
              <a:latin typeface="+mn-lt"/>
            </a:endParaRPr>
          </a:p>
        </p:txBody>
      </p:sp>
      <p:cxnSp>
        <p:nvCxnSpPr>
          <p:cNvPr id="78" name="Straight Connector 77"/>
          <p:cNvCxnSpPr/>
          <p:nvPr/>
        </p:nvCxnSpPr>
        <p:spPr>
          <a:xfrm>
            <a:off x="7672343" y="623750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76306" y="650979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685043" y="6539154"/>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27603" y="565564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itle 1"/>
          <p:cNvSpPr>
            <a:spLocks noGrp="1"/>
          </p:cNvSpPr>
          <p:nvPr>
            <p:ph type="title"/>
          </p:nvPr>
        </p:nvSpPr>
        <p:spPr>
          <a:xfrm>
            <a:off x="761999" y="63501"/>
            <a:ext cx="8382000" cy="828468"/>
          </a:xfrm>
        </p:spPr>
        <p:txBody>
          <a:bodyPr>
            <a:normAutofit fontScale="90000"/>
          </a:bodyPr>
          <a:lstStyle/>
          <a:p>
            <a:pPr eaLnBrk="1" hangingPunct="1">
              <a:defRPr/>
            </a:pPr>
            <a:r>
              <a:rPr lang="en-US" dirty="0" smtClean="0"/>
              <a:t>Loss </a:t>
            </a:r>
            <a:r>
              <a:rPr lang="en-US" dirty="0"/>
              <a:t>Projected on the Entire </a:t>
            </a:r>
            <a:r>
              <a:rPr lang="en-US" dirty="0" smtClean="0"/>
              <a:t>Project: </a:t>
            </a:r>
            <a:br>
              <a:rPr lang="en-US" dirty="0" smtClean="0"/>
            </a:br>
            <a:r>
              <a:rPr lang="en-US" dirty="0" smtClean="0"/>
              <a:t>Revenue </a:t>
            </a:r>
            <a:r>
              <a:rPr lang="en-US" dirty="0"/>
              <a:t>Recognized </a:t>
            </a:r>
            <a:r>
              <a:rPr lang="en-US" dirty="0" smtClean="0"/>
              <a:t>Over Time                  </a:t>
            </a:r>
            <a:r>
              <a:rPr lang="en-US" sz="1600" dirty="0" smtClean="0">
                <a:cs typeface="Arial" charset="0"/>
              </a:rPr>
              <a:t>(</a:t>
            </a:r>
            <a:r>
              <a:rPr lang="en-US" sz="1600" dirty="0">
                <a:cs typeface="Arial" charset="0"/>
              </a:rPr>
              <a:t>Illustration continued</a:t>
            </a:r>
            <a:r>
              <a:rPr lang="en-US" sz="1600" dirty="0" smtClean="0">
                <a:cs typeface="Arial" charset="0"/>
              </a:rPr>
              <a:t>)</a:t>
            </a:r>
            <a:endParaRPr lang="en-IN" sz="2600" dirty="0"/>
          </a:p>
        </p:txBody>
      </p:sp>
    </p:spTree>
    <p:extLst>
      <p:ext uri="{BB962C8B-B14F-4D97-AF65-F5344CB8AC3E}">
        <p14:creationId xmlns:p14="http://schemas.microsoft.com/office/powerpoint/2010/main" val="315773704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6714" y="4410837"/>
            <a:ext cx="8350530" cy="23213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875249" y="4033393"/>
            <a:ext cx="3844352" cy="369332"/>
          </a:xfrm>
          <a:prstGeom prst="rect">
            <a:avLst/>
          </a:prstGeom>
          <a:noFill/>
          <a:ln w="9525">
            <a:noFill/>
            <a:miter lim="800000"/>
            <a:headEnd/>
            <a:tailEnd/>
          </a:ln>
        </p:spPr>
        <p:txBody>
          <a:bodyPr>
            <a:spAutoFit/>
          </a:bodyPr>
          <a:lstStyle/>
          <a:p>
            <a:pPr>
              <a:defRPr/>
            </a:pPr>
            <a:r>
              <a:rPr lang="en-IN" b="1" dirty="0">
                <a:solidFill>
                  <a:srgbClr val="0000FF"/>
                </a:solidFill>
                <a:latin typeface="+mn-lt"/>
                <a:cs typeface="Arial" panose="020B0604020202020204" pitchFamily="34" charset="0"/>
              </a:rPr>
              <a:t>Recognizing revenue over </a:t>
            </a:r>
            <a:r>
              <a:rPr lang="en-IN" b="1" dirty="0" smtClean="0">
                <a:solidFill>
                  <a:srgbClr val="0000FF"/>
                </a:solidFill>
                <a:latin typeface="+mn-lt"/>
                <a:cs typeface="Arial" panose="020B0604020202020204" pitchFamily="34" charset="0"/>
              </a:rPr>
              <a:t>time:</a:t>
            </a:r>
            <a:endParaRPr lang="en-IN" b="1" baseline="30000" dirty="0">
              <a:solidFill>
                <a:srgbClr val="0000FF"/>
              </a:solidFill>
              <a:latin typeface="+mn-lt"/>
              <a:cs typeface="Arial" panose="020B0604020202020204" pitchFamily="34" charset="0"/>
            </a:endParaRPr>
          </a:p>
        </p:txBody>
      </p:sp>
      <p:sp>
        <p:nvSpPr>
          <p:cNvPr id="12" name="Rectangle 11"/>
          <p:cNvSpPr/>
          <p:nvPr/>
        </p:nvSpPr>
        <p:spPr>
          <a:xfrm>
            <a:off x="927898" y="886833"/>
            <a:ext cx="627095" cy="353943"/>
          </a:xfrm>
          <a:prstGeom prst="rect">
            <a:avLst/>
          </a:prstGeom>
        </p:spPr>
        <p:txBody>
          <a:bodyPr wrap="none">
            <a:spAutoFit/>
          </a:bodyPr>
          <a:lstStyle/>
          <a:p>
            <a:r>
              <a:rPr lang="en-IN" sz="1700" b="1" dirty="0" smtClean="0">
                <a:latin typeface="+mn-lt"/>
              </a:rPr>
              <a:t>2017</a:t>
            </a:r>
            <a:endParaRPr lang="en-US" sz="1700" b="1" dirty="0">
              <a:latin typeface="+mn-lt"/>
            </a:endParaRPr>
          </a:p>
        </p:txBody>
      </p:sp>
      <p:sp>
        <p:nvSpPr>
          <p:cNvPr id="13" name="Rectangle 12"/>
          <p:cNvSpPr/>
          <p:nvPr/>
        </p:nvSpPr>
        <p:spPr>
          <a:xfrm>
            <a:off x="927898" y="1136192"/>
            <a:ext cx="4693208" cy="353943"/>
          </a:xfrm>
          <a:prstGeom prst="rect">
            <a:avLst/>
          </a:prstGeom>
        </p:spPr>
        <p:txBody>
          <a:bodyPr wrap="none">
            <a:spAutoFit/>
          </a:bodyPr>
          <a:lstStyle/>
          <a:p>
            <a:r>
              <a:rPr lang="en-IN" sz="1700" dirty="0">
                <a:latin typeface="+mn-lt"/>
              </a:rPr>
              <a:t>Revenue recognized to date ($5,000,000 </a:t>
            </a:r>
            <a:r>
              <a:rPr lang="en-IN" sz="1700" dirty="0" smtClean="0">
                <a:latin typeface="+mn-lt"/>
              </a:rPr>
              <a:t>× </a:t>
            </a:r>
            <a:r>
              <a:rPr lang="en-IN" sz="1700" dirty="0">
                <a:latin typeface="+mn-lt"/>
              </a:rPr>
              <a:t>54.12%)</a:t>
            </a:r>
            <a:endParaRPr lang="en-US" sz="1700" dirty="0">
              <a:latin typeface="+mn-lt"/>
            </a:endParaRPr>
          </a:p>
        </p:txBody>
      </p:sp>
      <p:sp>
        <p:nvSpPr>
          <p:cNvPr id="14" name="Rectangle 13"/>
          <p:cNvSpPr/>
          <p:nvPr/>
        </p:nvSpPr>
        <p:spPr>
          <a:xfrm>
            <a:off x="927898" y="1422424"/>
            <a:ext cx="3140027" cy="353943"/>
          </a:xfrm>
          <a:prstGeom prst="rect">
            <a:avLst/>
          </a:prstGeom>
        </p:spPr>
        <p:txBody>
          <a:bodyPr wrap="none">
            <a:spAutoFit/>
          </a:bodyPr>
          <a:lstStyle/>
          <a:p>
            <a:r>
              <a:rPr lang="en-IN" sz="1700" dirty="0">
                <a:latin typeface="+mn-lt"/>
              </a:rPr>
              <a:t>Less: Revenue recognized in 2016</a:t>
            </a:r>
            <a:endParaRPr lang="en-US" sz="1700" dirty="0">
              <a:latin typeface="+mn-lt"/>
            </a:endParaRPr>
          </a:p>
        </p:txBody>
      </p:sp>
      <p:sp>
        <p:nvSpPr>
          <p:cNvPr id="17" name="Rectangle 16"/>
          <p:cNvSpPr/>
          <p:nvPr/>
        </p:nvSpPr>
        <p:spPr>
          <a:xfrm>
            <a:off x="1172826" y="1669747"/>
            <a:ext cx="1957011" cy="353943"/>
          </a:xfrm>
          <a:prstGeom prst="rect">
            <a:avLst/>
          </a:prstGeom>
        </p:spPr>
        <p:txBody>
          <a:bodyPr wrap="none">
            <a:spAutoFit/>
          </a:bodyPr>
          <a:lstStyle/>
          <a:p>
            <a:r>
              <a:rPr lang="en-IN" sz="1700" dirty="0">
                <a:latin typeface="+mn-lt"/>
              </a:rPr>
              <a:t>Revenue recognized</a:t>
            </a:r>
            <a:endParaRPr lang="en-US" sz="1700" dirty="0">
              <a:latin typeface="+mn-lt"/>
            </a:endParaRPr>
          </a:p>
        </p:txBody>
      </p:sp>
      <p:sp>
        <p:nvSpPr>
          <p:cNvPr id="18" name="Rectangle 17"/>
          <p:cNvSpPr/>
          <p:nvPr/>
        </p:nvSpPr>
        <p:spPr>
          <a:xfrm>
            <a:off x="927898" y="1918427"/>
            <a:ext cx="1966949" cy="353943"/>
          </a:xfrm>
          <a:prstGeom prst="rect">
            <a:avLst/>
          </a:prstGeom>
        </p:spPr>
        <p:txBody>
          <a:bodyPr wrap="none">
            <a:spAutoFit/>
          </a:bodyPr>
          <a:lstStyle/>
          <a:p>
            <a:r>
              <a:rPr lang="en-IN" sz="1700" dirty="0">
                <a:latin typeface="+mn-lt"/>
              </a:rPr>
              <a:t>Cost of construction</a:t>
            </a:r>
            <a:endParaRPr lang="en-US" sz="1700" dirty="0">
              <a:latin typeface="+mn-lt"/>
            </a:endParaRPr>
          </a:p>
        </p:txBody>
      </p:sp>
      <p:sp>
        <p:nvSpPr>
          <p:cNvPr id="19" name="Rectangle 18"/>
          <p:cNvSpPr/>
          <p:nvPr/>
        </p:nvSpPr>
        <p:spPr>
          <a:xfrm>
            <a:off x="1172826" y="2187920"/>
            <a:ext cx="561372" cy="353943"/>
          </a:xfrm>
          <a:prstGeom prst="rect">
            <a:avLst/>
          </a:prstGeom>
        </p:spPr>
        <p:txBody>
          <a:bodyPr wrap="none">
            <a:spAutoFit/>
          </a:bodyPr>
          <a:lstStyle/>
          <a:p>
            <a:r>
              <a:rPr lang="en-IN" sz="1700" dirty="0">
                <a:latin typeface="+mn-lt"/>
              </a:rPr>
              <a:t>Loss</a:t>
            </a:r>
            <a:endParaRPr lang="en-US" sz="1700" dirty="0">
              <a:latin typeface="+mn-lt"/>
            </a:endParaRPr>
          </a:p>
        </p:txBody>
      </p:sp>
      <p:sp>
        <p:nvSpPr>
          <p:cNvPr id="20" name="Rectangle 19"/>
          <p:cNvSpPr/>
          <p:nvPr/>
        </p:nvSpPr>
        <p:spPr>
          <a:xfrm>
            <a:off x="6134810" y="1136192"/>
            <a:ext cx="1178528" cy="353943"/>
          </a:xfrm>
          <a:prstGeom prst="rect">
            <a:avLst/>
          </a:prstGeom>
        </p:spPr>
        <p:txBody>
          <a:bodyPr wrap="none">
            <a:spAutoFit/>
          </a:bodyPr>
          <a:lstStyle/>
          <a:p>
            <a:r>
              <a:rPr lang="en-IN" sz="1700" dirty="0">
                <a:latin typeface="+mn-lt"/>
              </a:rPr>
              <a:t>$2,706,000</a:t>
            </a:r>
            <a:endParaRPr lang="en-US" sz="1700" dirty="0">
              <a:latin typeface="+mn-lt"/>
            </a:endParaRPr>
          </a:p>
        </p:txBody>
      </p:sp>
      <p:sp>
        <p:nvSpPr>
          <p:cNvPr id="21" name="Rectangle 20"/>
          <p:cNvSpPr/>
          <p:nvPr/>
        </p:nvSpPr>
        <p:spPr>
          <a:xfrm>
            <a:off x="6134810" y="1422424"/>
            <a:ext cx="1199367" cy="353943"/>
          </a:xfrm>
          <a:prstGeom prst="rect">
            <a:avLst/>
          </a:prstGeom>
        </p:spPr>
        <p:txBody>
          <a:bodyPr wrap="none">
            <a:spAutoFit/>
          </a:bodyPr>
          <a:lstStyle/>
          <a:p>
            <a:r>
              <a:rPr lang="en-IN" sz="1700" dirty="0">
                <a:latin typeface="+mn-lt"/>
              </a:rPr>
              <a:t>(2,000,000)</a:t>
            </a:r>
            <a:endParaRPr lang="en-US" sz="1700" dirty="0">
              <a:latin typeface="+mn-lt"/>
            </a:endParaRPr>
          </a:p>
        </p:txBody>
      </p:sp>
      <p:sp>
        <p:nvSpPr>
          <p:cNvPr id="22" name="Rectangle 21"/>
          <p:cNvSpPr/>
          <p:nvPr/>
        </p:nvSpPr>
        <p:spPr>
          <a:xfrm>
            <a:off x="7621793" y="1669747"/>
            <a:ext cx="1212190" cy="353943"/>
          </a:xfrm>
          <a:prstGeom prst="rect">
            <a:avLst/>
          </a:prstGeom>
        </p:spPr>
        <p:txBody>
          <a:bodyPr wrap="none">
            <a:spAutoFit/>
          </a:bodyPr>
          <a:lstStyle/>
          <a:p>
            <a:pPr algn="r"/>
            <a:r>
              <a:rPr lang="en-IN" sz="1700" dirty="0">
                <a:latin typeface="+mn-lt"/>
              </a:rPr>
              <a:t>$ </a:t>
            </a:r>
            <a:r>
              <a:rPr lang="en-IN" sz="1700" dirty="0" smtClean="0">
                <a:latin typeface="+mn-lt"/>
              </a:rPr>
              <a:t>   706,000</a:t>
            </a:r>
            <a:endParaRPr lang="en-US" sz="1700" dirty="0">
              <a:latin typeface="+mn-lt"/>
            </a:endParaRPr>
          </a:p>
        </p:txBody>
      </p:sp>
      <p:sp>
        <p:nvSpPr>
          <p:cNvPr id="23" name="Rectangle 22"/>
          <p:cNvSpPr/>
          <p:nvPr/>
        </p:nvSpPr>
        <p:spPr>
          <a:xfrm>
            <a:off x="7634617" y="1918427"/>
            <a:ext cx="1199366" cy="353943"/>
          </a:xfrm>
          <a:prstGeom prst="rect">
            <a:avLst/>
          </a:prstGeom>
        </p:spPr>
        <p:txBody>
          <a:bodyPr wrap="none">
            <a:spAutoFit/>
          </a:bodyPr>
          <a:lstStyle/>
          <a:p>
            <a:pPr algn="r"/>
            <a:r>
              <a:rPr lang="en-IN" sz="1700" dirty="0">
                <a:latin typeface="+mn-lt"/>
              </a:rPr>
              <a:t>(1,306,000)</a:t>
            </a:r>
            <a:endParaRPr lang="en-US" sz="1700" dirty="0">
              <a:latin typeface="+mn-lt"/>
            </a:endParaRPr>
          </a:p>
        </p:txBody>
      </p:sp>
      <p:sp>
        <p:nvSpPr>
          <p:cNvPr id="24" name="Rectangle 23"/>
          <p:cNvSpPr/>
          <p:nvPr/>
        </p:nvSpPr>
        <p:spPr>
          <a:xfrm>
            <a:off x="7634617" y="2187920"/>
            <a:ext cx="1199366" cy="353943"/>
          </a:xfrm>
          <a:prstGeom prst="rect">
            <a:avLst/>
          </a:prstGeom>
        </p:spPr>
        <p:txBody>
          <a:bodyPr wrap="none">
            <a:spAutoFit/>
          </a:bodyPr>
          <a:lstStyle/>
          <a:p>
            <a:pPr algn="r"/>
            <a:r>
              <a:rPr lang="en-IN" sz="1700" b="1" dirty="0">
                <a:solidFill>
                  <a:srgbClr val="EC008C"/>
                </a:solidFill>
                <a:latin typeface="+mn-lt"/>
              </a:rPr>
              <a:t>$ (600,000)</a:t>
            </a:r>
            <a:endParaRPr lang="en-US" sz="1700" b="1" dirty="0">
              <a:solidFill>
                <a:srgbClr val="EC008C"/>
              </a:solidFill>
              <a:latin typeface="+mn-lt"/>
            </a:endParaRPr>
          </a:p>
        </p:txBody>
      </p:sp>
      <p:cxnSp>
        <p:nvCxnSpPr>
          <p:cNvPr id="25" name="Straight Connector 24"/>
          <p:cNvCxnSpPr/>
          <p:nvPr/>
        </p:nvCxnSpPr>
        <p:spPr>
          <a:xfrm>
            <a:off x="7678191" y="2246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82154" y="251915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90891" y="25485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33451" y="172337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2050" y="2452674"/>
            <a:ext cx="627095" cy="353943"/>
          </a:xfrm>
          <a:prstGeom prst="rect">
            <a:avLst/>
          </a:prstGeom>
        </p:spPr>
        <p:txBody>
          <a:bodyPr wrap="none">
            <a:spAutoFit/>
          </a:bodyPr>
          <a:lstStyle/>
          <a:p>
            <a:r>
              <a:rPr lang="en-IN" sz="1700" b="1" dirty="0" smtClean="0">
                <a:latin typeface="+mn-lt"/>
              </a:rPr>
              <a:t>2018</a:t>
            </a:r>
            <a:endParaRPr lang="en-US" sz="1700" b="1" dirty="0">
              <a:latin typeface="+mn-lt"/>
            </a:endParaRPr>
          </a:p>
        </p:txBody>
      </p:sp>
      <p:sp>
        <p:nvSpPr>
          <p:cNvPr id="30" name="Rectangle 29"/>
          <p:cNvSpPr/>
          <p:nvPr/>
        </p:nvSpPr>
        <p:spPr>
          <a:xfrm>
            <a:off x="922050" y="2740943"/>
            <a:ext cx="4528099" cy="353943"/>
          </a:xfrm>
          <a:prstGeom prst="rect">
            <a:avLst/>
          </a:prstGeom>
        </p:spPr>
        <p:txBody>
          <a:bodyPr wrap="none">
            <a:spAutoFit/>
          </a:bodyPr>
          <a:lstStyle/>
          <a:p>
            <a:r>
              <a:rPr lang="en-IN" sz="1700" dirty="0">
                <a:latin typeface="+mn-lt"/>
              </a:rPr>
              <a:t>Revenue recognized to date ($5,000,000 </a:t>
            </a:r>
            <a:r>
              <a:rPr lang="en-IN" sz="1700" dirty="0" smtClean="0">
                <a:latin typeface="+mn-lt"/>
              </a:rPr>
              <a:t>× 100%)</a:t>
            </a:r>
            <a:endParaRPr lang="en-US" sz="1700" dirty="0">
              <a:latin typeface="+mn-lt"/>
            </a:endParaRPr>
          </a:p>
        </p:txBody>
      </p:sp>
      <p:sp>
        <p:nvSpPr>
          <p:cNvPr id="31" name="Rectangle 30"/>
          <p:cNvSpPr/>
          <p:nvPr/>
        </p:nvSpPr>
        <p:spPr>
          <a:xfrm>
            <a:off x="922050" y="2988265"/>
            <a:ext cx="4013663" cy="353943"/>
          </a:xfrm>
          <a:prstGeom prst="rect">
            <a:avLst/>
          </a:prstGeom>
        </p:spPr>
        <p:txBody>
          <a:bodyPr wrap="none">
            <a:spAutoFit/>
          </a:bodyPr>
          <a:lstStyle/>
          <a:p>
            <a:r>
              <a:rPr lang="en-IN" sz="1700" dirty="0">
                <a:latin typeface="+mn-lt"/>
              </a:rPr>
              <a:t>Less: Revenue recognized in </a:t>
            </a:r>
            <a:r>
              <a:rPr lang="en-IN" sz="1700" dirty="0" smtClean="0">
                <a:latin typeface="+mn-lt"/>
              </a:rPr>
              <a:t>2016 and 2017</a:t>
            </a:r>
            <a:endParaRPr lang="en-US" sz="1700" dirty="0">
              <a:latin typeface="+mn-lt"/>
            </a:endParaRPr>
          </a:p>
        </p:txBody>
      </p:sp>
      <p:sp>
        <p:nvSpPr>
          <p:cNvPr id="32" name="Rectangle 31"/>
          <p:cNvSpPr/>
          <p:nvPr/>
        </p:nvSpPr>
        <p:spPr>
          <a:xfrm>
            <a:off x="1166978" y="3274498"/>
            <a:ext cx="1957011" cy="353943"/>
          </a:xfrm>
          <a:prstGeom prst="rect">
            <a:avLst/>
          </a:prstGeom>
        </p:spPr>
        <p:txBody>
          <a:bodyPr wrap="none">
            <a:spAutoFit/>
          </a:bodyPr>
          <a:lstStyle/>
          <a:p>
            <a:r>
              <a:rPr lang="en-IN" sz="1700" dirty="0">
                <a:latin typeface="+mn-lt"/>
              </a:rPr>
              <a:t>Revenue recognized</a:t>
            </a:r>
            <a:endParaRPr lang="en-US" sz="1700" dirty="0">
              <a:latin typeface="+mn-lt"/>
            </a:endParaRPr>
          </a:p>
        </p:txBody>
      </p:sp>
      <p:sp>
        <p:nvSpPr>
          <p:cNvPr id="33" name="Rectangle 32"/>
          <p:cNvSpPr/>
          <p:nvPr/>
        </p:nvSpPr>
        <p:spPr>
          <a:xfrm>
            <a:off x="922050" y="3523178"/>
            <a:ext cx="1966949" cy="353943"/>
          </a:xfrm>
          <a:prstGeom prst="rect">
            <a:avLst/>
          </a:prstGeom>
        </p:spPr>
        <p:txBody>
          <a:bodyPr wrap="none">
            <a:spAutoFit/>
          </a:bodyPr>
          <a:lstStyle/>
          <a:p>
            <a:r>
              <a:rPr lang="en-IN" sz="1700" dirty="0">
                <a:latin typeface="+mn-lt"/>
              </a:rPr>
              <a:t>Cost of construction</a:t>
            </a:r>
            <a:endParaRPr lang="en-US" sz="1700" dirty="0">
              <a:latin typeface="+mn-lt"/>
            </a:endParaRPr>
          </a:p>
        </p:txBody>
      </p:sp>
      <p:sp>
        <p:nvSpPr>
          <p:cNvPr id="34" name="Rectangle 33"/>
          <p:cNvSpPr/>
          <p:nvPr/>
        </p:nvSpPr>
        <p:spPr>
          <a:xfrm>
            <a:off x="1166978" y="3773216"/>
            <a:ext cx="561372" cy="353943"/>
          </a:xfrm>
          <a:prstGeom prst="rect">
            <a:avLst/>
          </a:prstGeom>
        </p:spPr>
        <p:txBody>
          <a:bodyPr wrap="none">
            <a:spAutoFit/>
          </a:bodyPr>
          <a:lstStyle/>
          <a:p>
            <a:r>
              <a:rPr lang="en-IN" sz="1700" dirty="0">
                <a:latin typeface="+mn-lt"/>
              </a:rPr>
              <a:t>Loss</a:t>
            </a:r>
            <a:endParaRPr lang="en-US" sz="1700" dirty="0">
              <a:latin typeface="+mn-lt"/>
            </a:endParaRPr>
          </a:p>
        </p:txBody>
      </p:sp>
      <p:sp>
        <p:nvSpPr>
          <p:cNvPr id="35" name="Rectangle 34"/>
          <p:cNvSpPr/>
          <p:nvPr/>
        </p:nvSpPr>
        <p:spPr>
          <a:xfrm>
            <a:off x="6147215" y="2740943"/>
            <a:ext cx="1178528" cy="353943"/>
          </a:xfrm>
          <a:prstGeom prst="rect">
            <a:avLst/>
          </a:prstGeom>
        </p:spPr>
        <p:txBody>
          <a:bodyPr wrap="none">
            <a:spAutoFit/>
          </a:bodyPr>
          <a:lstStyle/>
          <a:p>
            <a:pPr algn="r"/>
            <a:r>
              <a:rPr lang="en-IN" sz="1700" dirty="0">
                <a:latin typeface="+mn-lt"/>
              </a:rPr>
              <a:t>$5,000,000</a:t>
            </a:r>
            <a:endParaRPr lang="en-US" sz="1700" dirty="0">
              <a:latin typeface="+mn-lt"/>
            </a:endParaRPr>
          </a:p>
        </p:txBody>
      </p:sp>
      <p:sp>
        <p:nvSpPr>
          <p:cNvPr id="36" name="Rectangle 35"/>
          <p:cNvSpPr/>
          <p:nvPr/>
        </p:nvSpPr>
        <p:spPr>
          <a:xfrm>
            <a:off x="6126377" y="2988265"/>
            <a:ext cx="1199366" cy="353943"/>
          </a:xfrm>
          <a:prstGeom prst="rect">
            <a:avLst/>
          </a:prstGeom>
        </p:spPr>
        <p:txBody>
          <a:bodyPr wrap="none">
            <a:spAutoFit/>
          </a:bodyPr>
          <a:lstStyle/>
          <a:p>
            <a:pPr algn="r"/>
            <a:r>
              <a:rPr lang="en-IN" sz="1700" dirty="0">
                <a:latin typeface="+mn-lt"/>
              </a:rPr>
              <a:t>(2,706,000)</a:t>
            </a:r>
            <a:endParaRPr lang="en-US" sz="1700" dirty="0">
              <a:latin typeface="+mn-lt"/>
            </a:endParaRPr>
          </a:p>
        </p:txBody>
      </p:sp>
      <p:sp>
        <p:nvSpPr>
          <p:cNvPr id="37" name="Rectangle 36"/>
          <p:cNvSpPr/>
          <p:nvPr/>
        </p:nvSpPr>
        <p:spPr>
          <a:xfrm>
            <a:off x="7599915" y="3274498"/>
            <a:ext cx="1228220" cy="353943"/>
          </a:xfrm>
          <a:prstGeom prst="rect">
            <a:avLst/>
          </a:prstGeom>
        </p:spPr>
        <p:txBody>
          <a:bodyPr wrap="none">
            <a:spAutoFit/>
          </a:bodyPr>
          <a:lstStyle/>
          <a:p>
            <a:pPr algn="r"/>
            <a:r>
              <a:rPr lang="en-IN" sz="1700" dirty="0" smtClean="0">
                <a:latin typeface="+mn-lt"/>
              </a:rPr>
              <a:t>$ 2,294,000</a:t>
            </a:r>
            <a:endParaRPr lang="en-US" sz="1700" dirty="0">
              <a:latin typeface="+mn-lt"/>
            </a:endParaRPr>
          </a:p>
        </p:txBody>
      </p:sp>
      <p:sp>
        <p:nvSpPr>
          <p:cNvPr id="38" name="Rectangle 37"/>
          <p:cNvSpPr/>
          <p:nvPr/>
        </p:nvSpPr>
        <p:spPr>
          <a:xfrm>
            <a:off x="7628769" y="3523178"/>
            <a:ext cx="1199366" cy="353943"/>
          </a:xfrm>
          <a:prstGeom prst="rect">
            <a:avLst/>
          </a:prstGeom>
        </p:spPr>
        <p:txBody>
          <a:bodyPr wrap="none">
            <a:spAutoFit/>
          </a:bodyPr>
          <a:lstStyle/>
          <a:p>
            <a:pPr algn="r"/>
            <a:r>
              <a:rPr lang="en-IN" sz="1700" dirty="0">
                <a:latin typeface="+mn-lt"/>
              </a:rPr>
              <a:t>(2,394,000)</a:t>
            </a:r>
            <a:endParaRPr lang="en-US" sz="1700" dirty="0">
              <a:latin typeface="+mn-lt"/>
            </a:endParaRPr>
          </a:p>
        </p:txBody>
      </p:sp>
      <p:sp>
        <p:nvSpPr>
          <p:cNvPr id="39" name="Rectangle 38"/>
          <p:cNvSpPr/>
          <p:nvPr/>
        </p:nvSpPr>
        <p:spPr>
          <a:xfrm>
            <a:off x="7628769" y="3773216"/>
            <a:ext cx="1199366" cy="353943"/>
          </a:xfrm>
          <a:prstGeom prst="rect">
            <a:avLst/>
          </a:prstGeom>
        </p:spPr>
        <p:txBody>
          <a:bodyPr wrap="none">
            <a:spAutoFit/>
          </a:bodyPr>
          <a:lstStyle/>
          <a:p>
            <a:pPr algn="r"/>
            <a:r>
              <a:rPr lang="en-IN" sz="1700" b="1" dirty="0">
                <a:solidFill>
                  <a:srgbClr val="EC008C"/>
                </a:solidFill>
                <a:latin typeface="+mn-lt"/>
              </a:rPr>
              <a:t>$ (100,000)</a:t>
            </a:r>
            <a:endParaRPr lang="en-US" sz="1700" b="1" dirty="0">
              <a:solidFill>
                <a:srgbClr val="EC008C"/>
              </a:solidFill>
              <a:latin typeface="+mn-lt"/>
            </a:endParaRPr>
          </a:p>
        </p:txBody>
      </p:sp>
      <p:cxnSp>
        <p:nvCxnSpPr>
          <p:cNvPr id="40" name="Straight Connector 39"/>
          <p:cNvCxnSpPr/>
          <p:nvPr/>
        </p:nvCxnSpPr>
        <p:spPr>
          <a:xfrm>
            <a:off x="7672343" y="3812708"/>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76306" y="4104448"/>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85043" y="413381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227603" y="3328124"/>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itle 1"/>
          <p:cNvSpPr>
            <a:spLocks noGrp="1"/>
          </p:cNvSpPr>
          <p:nvPr>
            <p:ph type="title"/>
          </p:nvPr>
        </p:nvSpPr>
        <p:spPr>
          <a:xfrm>
            <a:off x="761999" y="63501"/>
            <a:ext cx="8382000" cy="828468"/>
          </a:xfrm>
        </p:spPr>
        <p:txBody>
          <a:bodyPr>
            <a:normAutofit fontScale="90000"/>
          </a:bodyPr>
          <a:lstStyle/>
          <a:p>
            <a:pPr eaLnBrk="1" hangingPunct="1">
              <a:defRPr/>
            </a:pPr>
            <a:r>
              <a:rPr lang="en-US" dirty="0" smtClean="0"/>
              <a:t>Loss </a:t>
            </a:r>
            <a:r>
              <a:rPr lang="en-US" dirty="0"/>
              <a:t>Projected on the Entire </a:t>
            </a:r>
            <a:r>
              <a:rPr lang="en-US" dirty="0" smtClean="0"/>
              <a:t>Project: </a:t>
            </a:r>
            <a:br>
              <a:rPr lang="en-US" dirty="0" smtClean="0"/>
            </a:br>
            <a:r>
              <a:rPr lang="en-US" dirty="0" smtClean="0"/>
              <a:t>Revenue </a:t>
            </a:r>
            <a:r>
              <a:rPr lang="en-US" dirty="0"/>
              <a:t>Recognized </a:t>
            </a:r>
            <a:r>
              <a:rPr lang="en-US" dirty="0" smtClean="0"/>
              <a:t>Over Time                  </a:t>
            </a:r>
            <a:r>
              <a:rPr lang="en-US" sz="1600" dirty="0" smtClean="0">
                <a:cs typeface="Arial" charset="0"/>
              </a:rPr>
              <a:t>(</a:t>
            </a:r>
            <a:r>
              <a:rPr lang="en-US" sz="1600" dirty="0">
                <a:cs typeface="Arial" charset="0"/>
              </a:rPr>
              <a:t>Illustration continued)</a:t>
            </a:r>
            <a:endParaRPr lang="en-IN" sz="2600" dirty="0"/>
          </a:p>
        </p:txBody>
      </p:sp>
    </p:spTree>
    <p:extLst>
      <p:ext uri="{BB962C8B-B14F-4D97-AF65-F5344CB8AC3E}">
        <p14:creationId xmlns:p14="http://schemas.microsoft.com/office/powerpoint/2010/main" val="1900736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0" name="Title 1"/>
          <p:cNvSpPr>
            <a:spLocks noGrp="1"/>
          </p:cNvSpPr>
          <p:nvPr>
            <p:ph type="title"/>
          </p:nvPr>
        </p:nvSpPr>
        <p:spPr/>
        <p:txBody>
          <a:bodyPr>
            <a:normAutofit/>
          </a:bodyPr>
          <a:lstStyle/>
          <a:p>
            <a:pPr eaLnBrk="1" hangingPunct="1">
              <a:defRPr/>
            </a:pPr>
            <a:r>
              <a:rPr lang="en-US" dirty="0"/>
              <a:t>Loss Projected on the Entire </a:t>
            </a:r>
            <a:r>
              <a:rPr lang="en-US" dirty="0" smtClean="0"/>
              <a:t>Project:</a:t>
            </a:r>
            <a:br>
              <a:rPr lang="en-US" dirty="0" smtClean="0"/>
            </a:br>
            <a:r>
              <a:rPr lang="en-US" dirty="0" smtClean="0"/>
              <a:t>Revenue </a:t>
            </a:r>
            <a:r>
              <a:rPr lang="en-US" dirty="0"/>
              <a:t>Recognized Upon Project Completion</a:t>
            </a:r>
            <a:endParaRPr lang="en-IN" dirty="0"/>
          </a:p>
        </p:txBody>
      </p:sp>
      <p:sp>
        <p:nvSpPr>
          <p:cNvPr id="16" name="TextBox 15"/>
          <p:cNvSpPr txBox="1">
            <a:spLocks noChangeArrowheads="1"/>
          </p:cNvSpPr>
          <p:nvPr/>
        </p:nvSpPr>
        <p:spPr bwMode="auto">
          <a:xfrm>
            <a:off x="612837" y="3298397"/>
            <a:ext cx="7910343" cy="1200081"/>
          </a:xfrm>
          <a:prstGeom prst="rect">
            <a:avLst/>
          </a:prstGeom>
          <a:noFill/>
          <a:ln w="9525">
            <a:noFill/>
            <a:miter lim="800000"/>
            <a:headEnd/>
            <a:tailEnd/>
          </a:ln>
        </p:spPr>
        <p:txBody>
          <a:bodyPr wrap="square">
            <a:noAutofit/>
          </a:bodyPr>
          <a:lstStyle/>
          <a:p>
            <a:pPr marL="285750" indent="-285750">
              <a:buFont typeface="Arial" panose="020B0604020202020204" pitchFamily="34" charset="0"/>
              <a:buChar char="•"/>
            </a:pPr>
            <a:r>
              <a:rPr lang="en-IN" dirty="0">
                <a:latin typeface="+mn-lt"/>
                <a:cs typeface="Arial" panose="020B0604020202020204" pitchFamily="34" charset="0"/>
              </a:rPr>
              <a:t>When the contract does not qualify for recognizing revenue over </a:t>
            </a:r>
            <a:r>
              <a:rPr lang="en-IN" dirty="0" smtClean="0">
                <a:latin typeface="+mn-lt"/>
                <a:cs typeface="Arial" panose="020B0604020202020204" pitchFamily="34" charset="0"/>
              </a:rPr>
              <a:t>time </a:t>
            </a:r>
            <a:r>
              <a:rPr lang="en-US" dirty="0">
                <a:latin typeface="+mn-lt"/>
              </a:rPr>
              <a:t>no revenue or </a:t>
            </a:r>
            <a:r>
              <a:rPr lang="en-US" dirty="0" smtClean="0">
                <a:latin typeface="+mn-lt"/>
              </a:rPr>
              <a:t>cost of </a:t>
            </a:r>
            <a:r>
              <a:rPr lang="en-US" dirty="0">
                <a:latin typeface="+mn-lt"/>
              </a:rPr>
              <a:t>construction is recognized until the contract is complete </a:t>
            </a:r>
            <a:endParaRPr lang="en-US" dirty="0" smtClean="0">
              <a:latin typeface="+mn-lt"/>
            </a:endParaRPr>
          </a:p>
          <a:p>
            <a:endParaRPr lang="en-US" dirty="0" smtClean="0">
              <a:latin typeface="+mn-lt"/>
            </a:endParaRPr>
          </a:p>
          <a:p>
            <a:r>
              <a:rPr lang="en-US" b="1" dirty="0" smtClean="0">
                <a:solidFill>
                  <a:srgbClr val="0000FF"/>
                </a:solidFill>
                <a:latin typeface="+mn-lt"/>
              </a:rPr>
              <a:t>The </a:t>
            </a:r>
            <a:r>
              <a:rPr lang="en-US" b="1" dirty="0">
                <a:solidFill>
                  <a:srgbClr val="0000FF"/>
                </a:solidFill>
                <a:latin typeface="+mn-lt"/>
              </a:rPr>
              <a:t>journal entries to record the losses in 2017 and 2018 are as follows:</a:t>
            </a:r>
            <a:endParaRPr lang="en-IN" b="1" dirty="0">
              <a:solidFill>
                <a:srgbClr val="0000FF"/>
              </a:solidFill>
              <a:latin typeface="+mn-lt"/>
              <a:cs typeface="Arial" panose="020B0604020202020204" pitchFamily="34" charset="0"/>
            </a:endParaRPr>
          </a:p>
          <a:p>
            <a:endParaRPr lang="en-IN" baseline="30000" dirty="0">
              <a:latin typeface="+mn-lt"/>
              <a:cs typeface="Arial" panose="020B0604020202020204" pitchFamily="34" charset="0"/>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292" y="4498479"/>
            <a:ext cx="8472798" cy="2108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a:off x="5410833" y="1346827"/>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47" name="Rectangle 46"/>
          <p:cNvSpPr/>
          <p:nvPr/>
        </p:nvSpPr>
        <p:spPr>
          <a:xfrm>
            <a:off x="6902993" y="1346827"/>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48" name="Rectangle 47"/>
          <p:cNvSpPr/>
          <p:nvPr/>
        </p:nvSpPr>
        <p:spPr>
          <a:xfrm>
            <a:off x="8196550" y="1346827"/>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49" name="Rectangle 48"/>
          <p:cNvSpPr/>
          <p:nvPr/>
        </p:nvSpPr>
        <p:spPr>
          <a:xfrm>
            <a:off x="633102" y="1623075"/>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50" name="Rectangle 49"/>
          <p:cNvSpPr/>
          <p:nvPr/>
        </p:nvSpPr>
        <p:spPr>
          <a:xfrm>
            <a:off x="633102" y="1903876"/>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51" name="Rectangle 50"/>
          <p:cNvSpPr/>
          <p:nvPr/>
        </p:nvSpPr>
        <p:spPr>
          <a:xfrm>
            <a:off x="633102" y="2192824"/>
            <a:ext cx="2999026" cy="369332"/>
          </a:xfrm>
          <a:prstGeom prst="rect">
            <a:avLst/>
          </a:prstGeom>
        </p:spPr>
        <p:txBody>
          <a:bodyPr wrap="none">
            <a:spAutoFit/>
          </a:bodyPr>
          <a:lstStyle/>
          <a:p>
            <a:r>
              <a:rPr lang="en-IN" dirty="0">
                <a:latin typeface="+mn-lt"/>
              </a:rPr>
              <a:t>Cumulative construction costs</a:t>
            </a:r>
            <a:endParaRPr lang="en-US" dirty="0">
              <a:latin typeface="+mn-lt"/>
            </a:endParaRPr>
          </a:p>
        </p:txBody>
      </p:sp>
      <p:sp>
        <p:nvSpPr>
          <p:cNvPr id="52" name="Rectangle 51"/>
          <p:cNvSpPr/>
          <p:nvPr/>
        </p:nvSpPr>
        <p:spPr>
          <a:xfrm>
            <a:off x="633102" y="2481772"/>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53" name="Rectangle 52"/>
          <p:cNvSpPr/>
          <p:nvPr/>
        </p:nvSpPr>
        <p:spPr>
          <a:xfrm>
            <a:off x="633102" y="2770720"/>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54" name="Rectangle 53"/>
          <p:cNvSpPr/>
          <p:nvPr/>
        </p:nvSpPr>
        <p:spPr>
          <a:xfrm>
            <a:off x="5068922" y="1623075"/>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55" name="Rectangle 54"/>
          <p:cNvSpPr/>
          <p:nvPr/>
        </p:nvSpPr>
        <p:spPr>
          <a:xfrm>
            <a:off x="5772640" y="1903876"/>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56" name="Rectangle 55"/>
          <p:cNvSpPr/>
          <p:nvPr/>
        </p:nvSpPr>
        <p:spPr>
          <a:xfrm>
            <a:off x="5185941" y="2192824"/>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57" name="Rectangle 56"/>
          <p:cNvSpPr/>
          <p:nvPr/>
        </p:nvSpPr>
        <p:spPr>
          <a:xfrm>
            <a:off x="5185941" y="2481772"/>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58" name="Rectangle 57"/>
          <p:cNvSpPr/>
          <p:nvPr/>
        </p:nvSpPr>
        <p:spPr>
          <a:xfrm>
            <a:off x="5068922" y="2770720"/>
            <a:ext cx="1236236" cy="369332"/>
          </a:xfrm>
          <a:prstGeom prst="rect">
            <a:avLst/>
          </a:prstGeom>
        </p:spPr>
        <p:txBody>
          <a:bodyPr wrap="none">
            <a:spAutoFit/>
          </a:bodyPr>
          <a:lstStyle/>
          <a:p>
            <a:pPr algn="r"/>
            <a:r>
              <a:rPr lang="en-IN" dirty="0">
                <a:latin typeface="+mn-lt"/>
              </a:rPr>
              <a:t>$3,750,000</a:t>
            </a:r>
            <a:endParaRPr lang="en-US" dirty="0">
              <a:latin typeface="+mn-lt"/>
            </a:endParaRPr>
          </a:p>
        </p:txBody>
      </p:sp>
      <p:sp>
        <p:nvSpPr>
          <p:cNvPr id="59" name="Rectangle 58"/>
          <p:cNvSpPr/>
          <p:nvPr/>
        </p:nvSpPr>
        <p:spPr>
          <a:xfrm>
            <a:off x="6557066" y="1623075"/>
            <a:ext cx="1236236" cy="369332"/>
          </a:xfrm>
          <a:prstGeom prst="rect">
            <a:avLst/>
          </a:prstGeom>
        </p:spPr>
        <p:txBody>
          <a:bodyPr wrap="none">
            <a:spAutoFit/>
          </a:bodyPr>
          <a:lstStyle/>
          <a:p>
            <a:pPr algn="r"/>
            <a:r>
              <a:rPr lang="en-IN" dirty="0" smtClean="0">
                <a:latin typeface="+mn-lt"/>
              </a:rPr>
              <a:t>$1,260,000</a:t>
            </a:r>
            <a:endParaRPr lang="en-US" dirty="0">
              <a:latin typeface="+mn-lt"/>
            </a:endParaRPr>
          </a:p>
        </p:txBody>
      </p:sp>
      <p:sp>
        <p:nvSpPr>
          <p:cNvPr id="60" name="Rectangle 59"/>
          <p:cNvSpPr/>
          <p:nvPr/>
        </p:nvSpPr>
        <p:spPr>
          <a:xfrm>
            <a:off x="6674085" y="1903876"/>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61" name="Rectangle 60"/>
          <p:cNvSpPr/>
          <p:nvPr/>
        </p:nvSpPr>
        <p:spPr>
          <a:xfrm>
            <a:off x="6674085" y="2192824"/>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62" name="Rectangle 61"/>
          <p:cNvSpPr/>
          <p:nvPr/>
        </p:nvSpPr>
        <p:spPr>
          <a:xfrm>
            <a:off x="6674085" y="2481772"/>
            <a:ext cx="1119217" cy="369332"/>
          </a:xfrm>
          <a:prstGeom prst="rect">
            <a:avLst/>
          </a:prstGeom>
        </p:spPr>
        <p:txBody>
          <a:bodyPr wrap="none">
            <a:spAutoFit/>
          </a:bodyPr>
          <a:lstStyle/>
          <a:p>
            <a:pPr algn="r"/>
            <a:r>
              <a:rPr lang="en-IN" dirty="0">
                <a:latin typeface="+mn-lt"/>
              </a:rPr>
              <a:t>2,340,000</a:t>
            </a:r>
            <a:endParaRPr lang="en-US" dirty="0">
              <a:latin typeface="+mn-lt"/>
            </a:endParaRPr>
          </a:p>
        </p:txBody>
      </p:sp>
      <p:sp>
        <p:nvSpPr>
          <p:cNvPr id="63" name="Rectangle 62"/>
          <p:cNvSpPr/>
          <p:nvPr/>
        </p:nvSpPr>
        <p:spPr>
          <a:xfrm>
            <a:off x="6557066" y="2770720"/>
            <a:ext cx="1236236" cy="369332"/>
          </a:xfrm>
          <a:prstGeom prst="rect">
            <a:avLst/>
          </a:prstGeom>
        </p:spPr>
        <p:txBody>
          <a:bodyPr wrap="none">
            <a:spAutoFit/>
          </a:bodyPr>
          <a:lstStyle/>
          <a:p>
            <a:pPr algn="r"/>
            <a:r>
              <a:rPr lang="en-IN" b="1" dirty="0">
                <a:solidFill>
                  <a:srgbClr val="EC008C"/>
                </a:solidFill>
                <a:latin typeface="+mn-lt"/>
              </a:rPr>
              <a:t>$5,100,000</a:t>
            </a:r>
            <a:endParaRPr lang="en-US" b="1" dirty="0">
              <a:solidFill>
                <a:srgbClr val="EC008C"/>
              </a:solidFill>
              <a:latin typeface="+mn-lt"/>
            </a:endParaRPr>
          </a:p>
        </p:txBody>
      </p:sp>
      <p:sp>
        <p:nvSpPr>
          <p:cNvPr id="64" name="Rectangle 63"/>
          <p:cNvSpPr/>
          <p:nvPr/>
        </p:nvSpPr>
        <p:spPr>
          <a:xfrm>
            <a:off x="7886695" y="1623075"/>
            <a:ext cx="1236236" cy="369332"/>
          </a:xfrm>
          <a:prstGeom prst="rect">
            <a:avLst/>
          </a:prstGeom>
        </p:spPr>
        <p:txBody>
          <a:bodyPr wrap="none">
            <a:spAutoFit/>
          </a:bodyPr>
          <a:lstStyle/>
          <a:p>
            <a:pPr algn="r"/>
            <a:r>
              <a:rPr lang="en-IN" dirty="0" smtClean="0">
                <a:latin typeface="+mn-lt"/>
              </a:rPr>
              <a:t>$2,440,000</a:t>
            </a:r>
            <a:endParaRPr lang="en-US" dirty="0">
              <a:latin typeface="+mn-lt"/>
            </a:endParaRPr>
          </a:p>
        </p:txBody>
      </p:sp>
      <p:sp>
        <p:nvSpPr>
          <p:cNvPr id="65" name="Rectangle 64"/>
          <p:cNvSpPr/>
          <p:nvPr/>
        </p:nvSpPr>
        <p:spPr>
          <a:xfrm>
            <a:off x="8003714" y="1903876"/>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66" name="Rectangle 65"/>
          <p:cNvSpPr/>
          <p:nvPr/>
        </p:nvSpPr>
        <p:spPr>
          <a:xfrm>
            <a:off x="8003714" y="2192824"/>
            <a:ext cx="1119217" cy="369332"/>
          </a:xfrm>
          <a:prstGeom prst="rect">
            <a:avLst/>
          </a:prstGeom>
        </p:spPr>
        <p:txBody>
          <a:bodyPr wrap="none">
            <a:spAutoFit/>
          </a:bodyPr>
          <a:lstStyle/>
          <a:p>
            <a:pPr algn="r"/>
            <a:r>
              <a:rPr lang="en-IN" dirty="0">
                <a:latin typeface="+mn-lt"/>
              </a:rPr>
              <a:t>5,200,000</a:t>
            </a:r>
            <a:endParaRPr lang="en-US" dirty="0">
              <a:latin typeface="+mn-lt"/>
            </a:endParaRPr>
          </a:p>
        </p:txBody>
      </p:sp>
      <p:sp>
        <p:nvSpPr>
          <p:cNvPr id="67" name="Rectangle 66"/>
          <p:cNvSpPr/>
          <p:nvPr/>
        </p:nvSpPr>
        <p:spPr>
          <a:xfrm>
            <a:off x="8590414" y="2481772"/>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68" name="Rectangle 67"/>
          <p:cNvSpPr/>
          <p:nvPr/>
        </p:nvSpPr>
        <p:spPr>
          <a:xfrm>
            <a:off x="7886695" y="2770720"/>
            <a:ext cx="1236236" cy="369332"/>
          </a:xfrm>
          <a:prstGeom prst="rect">
            <a:avLst/>
          </a:prstGeom>
        </p:spPr>
        <p:txBody>
          <a:bodyPr wrap="none">
            <a:spAutoFit/>
          </a:bodyPr>
          <a:lstStyle/>
          <a:p>
            <a:pPr algn="r"/>
            <a:r>
              <a:rPr lang="en-IN" dirty="0">
                <a:latin typeface="+mn-lt"/>
              </a:rPr>
              <a:t>$5,200,000</a:t>
            </a:r>
            <a:endParaRPr lang="en-US" dirty="0">
              <a:latin typeface="+mn-lt"/>
            </a:endParaRPr>
          </a:p>
        </p:txBody>
      </p:sp>
      <p:cxnSp>
        <p:nvCxnSpPr>
          <p:cNvPr id="69" name="Straight Connector 68"/>
          <p:cNvCxnSpPr/>
          <p:nvPr/>
        </p:nvCxnSpPr>
        <p:spPr>
          <a:xfrm>
            <a:off x="5149300" y="221367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640811" y="221367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979839" y="221367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62596" y="2782830"/>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54107" y="2782830"/>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993135" y="2782830"/>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62000" y="30805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653511" y="30805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992539" y="30805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62000" y="3110689"/>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653511" y="3110689"/>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992539" y="3110689"/>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434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10" presetClass="entr" presetSubtype="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par>
                                <p:cTn id="80" presetID="10" presetClass="entr" presetSubtype="0" fill="hold"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0" presetClass="entr" presetSubtype="0" fill="hold"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par>
                                <p:cTn id="86" presetID="10" presetClass="entr" presetSubtype="0" fill="hold"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fade">
                                      <p:cBhvr>
                                        <p:cTn id="88" dur="500"/>
                                        <p:tgtEl>
                                          <p:spTgt spid="73"/>
                                        </p:tgtEl>
                                      </p:cBhvr>
                                    </p:animEffect>
                                  </p:childTnLst>
                                </p:cTn>
                              </p:par>
                              <p:par>
                                <p:cTn id="89" presetID="10" presetClass="entr" presetSubtype="0" fill="hold"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500"/>
                                        <p:tgtEl>
                                          <p:spTgt spid="74"/>
                                        </p:tgtEl>
                                      </p:cBhvr>
                                    </p:animEffect>
                                  </p:childTnLst>
                                </p:cTn>
                              </p:par>
                              <p:par>
                                <p:cTn id="92" presetID="10" presetClass="entr" presetSubtype="0" fill="hold"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par>
                                <p:cTn id="95" presetID="10" presetClass="entr" presetSubtype="0"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par>
                                <p:cTn id="98" presetID="10" presetClass="entr" presetSubtype="0" fill="hold" nodeType="with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par>
                                <p:cTn id="107" presetID="10" presetClass="entr" presetSubtype="0" fill="hold" nodeType="with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fade">
                                      <p:cBhvr>
                                        <p:cTn id="109" dur="500"/>
                                        <p:tgtEl>
                                          <p:spTgt spid="80"/>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par>
                                <p:cTn id="114" presetID="10" presetClass="entr" presetSubtype="0" fill="hold" nodeType="withEffect">
                                  <p:stCondLst>
                                    <p:cond delay="0"/>
                                  </p:stCondLst>
                                  <p:childTnLst>
                                    <p:set>
                                      <p:cBhvr>
                                        <p:cTn id="115" dur="1" fill="hold">
                                          <p:stCondLst>
                                            <p:cond delay="0"/>
                                          </p:stCondLst>
                                        </p:cTn>
                                        <p:tgtEl>
                                          <p:spTgt spid="3074"/>
                                        </p:tgtEl>
                                        <p:attrNameLst>
                                          <p:attrName>style.visibility</p:attrName>
                                        </p:attrNameLst>
                                      </p:cBhvr>
                                      <p:to>
                                        <p:strVal val="visible"/>
                                      </p:to>
                                    </p:set>
                                    <p:animEffect transition="in" filter="fade">
                                      <p:cBhvr>
                                        <p:cTn id="1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216458" cy="1444625"/>
          </a:xfrm>
        </p:spPr>
        <p:txBody>
          <a:bodyPr/>
          <a:lstStyle/>
          <a:p>
            <a:r>
              <a:rPr lang="en-US" dirty="0" smtClean="0"/>
              <a:t>Chapter 5 Part D: </a:t>
            </a:r>
            <a:br>
              <a:rPr lang="en-US" dirty="0" smtClean="0"/>
            </a:br>
            <a:r>
              <a:rPr lang="en-US" dirty="0" smtClean="0"/>
              <a:t>Profitability Analysis Using Financial Ratios</a:t>
            </a:r>
            <a:endParaRPr lang="en-US" dirty="0"/>
          </a:p>
        </p:txBody>
      </p:sp>
      <p:sp>
        <p:nvSpPr>
          <p:cNvPr id="3" name="Content Placeholder 2"/>
          <p:cNvSpPr>
            <a:spLocks noGrp="1"/>
          </p:cNvSpPr>
          <p:nvPr>
            <p:ph idx="1"/>
          </p:nvPr>
        </p:nvSpPr>
        <p:spPr>
          <a:xfrm>
            <a:off x="761999" y="1444626"/>
            <a:ext cx="8013600" cy="5235039"/>
          </a:xfrm>
        </p:spPr>
        <p:txBody>
          <a:bodyPr>
            <a:noAutofit/>
          </a:bodyPr>
          <a:lstStyle/>
          <a:p>
            <a:pPr marL="0" indent="0">
              <a:buNone/>
            </a:pPr>
            <a:r>
              <a:rPr lang="en-US" sz="2200" dirty="0" smtClean="0"/>
              <a:t>Ratios help to evaluate </a:t>
            </a:r>
            <a:r>
              <a:rPr lang="en-US" sz="2200" dirty="0"/>
              <a:t>a firm’s </a:t>
            </a:r>
            <a:r>
              <a:rPr lang="en-US" sz="2200" b="1" dirty="0">
                <a:solidFill>
                  <a:srgbClr val="C00000"/>
                </a:solidFill>
              </a:rPr>
              <a:t>performance</a:t>
            </a:r>
            <a:r>
              <a:rPr lang="en-US" sz="2200" dirty="0">
                <a:solidFill>
                  <a:srgbClr val="C00000"/>
                </a:solidFill>
              </a:rPr>
              <a:t> </a:t>
            </a:r>
            <a:r>
              <a:rPr lang="en-US" sz="2200" dirty="0"/>
              <a:t>and </a:t>
            </a:r>
            <a:r>
              <a:rPr lang="en-US" sz="2200" b="1" dirty="0">
                <a:solidFill>
                  <a:srgbClr val="C00000"/>
                </a:solidFill>
              </a:rPr>
              <a:t>financial position</a:t>
            </a:r>
            <a:r>
              <a:rPr lang="en-US" sz="2200" dirty="0"/>
              <a:t>.  </a:t>
            </a:r>
            <a:endParaRPr lang="en-US" sz="2200" dirty="0" smtClean="0"/>
          </a:p>
          <a:p>
            <a:pPr marL="0" indent="0">
              <a:lnSpc>
                <a:spcPct val="100000"/>
              </a:lnSpc>
              <a:buNone/>
            </a:pPr>
            <a:r>
              <a:rPr lang="en-US" sz="2200" dirty="0" smtClean="0"/>
              <a:t>Is </a:t>
            </a:r>
            <a:r>
              <a:rPr lang="en-US" sz="2200" dirty="0"/>
              <a:t>net income of $4 million a cause for shareholders to celebrate?  Probably not if shareholders’ equity is $10 </a:t>
            </a:r>
            <a:r>
              <a:rPr lang="en-US" sz="2200" b="1" dirty="0">
                <a:solidFill>
                  <a:srgbClr val="C00000"/>
                </a:solidFill>
              </a:rPr>
              <a:t>billion</a:t>
            </a:r>
            <a:r>
              <a:rPr lang="en-US" sz="2200" dirty="0"/>
              <a:t>.  But if shareholders’ equity is $10 </a:t>
            </a:r>
            <a:r>
              <a:rPr lang="en-US" sz="2200" b="1" dirty="0">
                <a:solidFill>
                  <a:srgbClr val="C00000"/>
                </a:solidFill>
              </a:rPr>
              <a:t>million</a:t>
            </a:r>
            <a:r>
              <a:rPr lang="en-US" sz="2200" dirty="0"/>
              <a:t>, that’s a 40% return on equity!  </a:t>
            </a:r>
            <a:endParaRPr lang="en-US" sz="2200" dirty="0" smtClean="0"/>
          </a:p>
          <a:p>
            <a:pPr marL="0" indent="0">
              <a:lnSpc>
                <a:spcPct val="100000"/>
              </a:lnSpc>
              <a:buNone/>
            </a:pPr>
            <a:r>
              <a:rPr lang="en-US" sz="2200" dirty="0" smtClean="0"/>
              <a:t>Although </a:t>
            </a:r>
            <a:r>
              <a:rPr lang="en-US" sz="2200" dirty="0"/>
              <a:t>ratios provide more meaningful information than absolute numbers alone, the ratios are most useful when analyzed relative to some </a:t>
            </a:r>
            <a:r>
              <a:rPr lang="en-US" sz="2200" b="1" dirty="0">
                <a:solidFill>
                  <a:srgbClr val="C00000"/>
                </a:solidFill>
              </a:rPr>
              <a:t>standard of comparison</a:t>
            </a:r>
            <a:r>
              <a:rPr lang="en-US" sz="2200" dirty="0"/>
              <a:t>.  That standard of comparison may be </a:t>
            </a:r>
            <a:r>
              <a:rPr lang="en-US" sz="2200" b="1" dirty="0"/>
              <a:t>previous performance</a:t>
            </a:r>
            <a:r>
              <a:rPr lang="en-US" sz="2200" dirty="0"/>
              <a:t> of the same company or an </a:t>
            </a:r>
            <a:r>
              <a:rPr lang="en-US" sz="2200" b="1" dirty="0"/>
              <a:t>industry average </a:t>
            </a:r>
            <a:r>
              <a:rPr lang="en-US" sz="2200" dirty="0"/>
              <a:t>for the particular ratio.</a:t>
            </a:r>
          </a:p>
          <a:p>
            <a:pPr marL="0" indent="0">
              <a:lnSpc>
                <a:spcPct val="100000"/>
              </a:lnSpc>
              <a:buNone/>
            </a:pPr>
            <a:r>
              <a:rPr lang="en-US" sz="2200" dirty="0" smtClean="0"/>
              <a:t>Even comparative </a:t>
            </a:r>
            <a:r>
              <a:rPr lang="en-US" sz="2200" dirty="0"/>
              <a:t>data </a:t>
            </a:r>
            <a:r>
              <a:rPr lang="en-US" sz="2200" dirty="0" smtClean="0"/>
              <a:t>are </a:t>
            </a:r>
            <a:r>
              <a:rPr lang="en-US" sz="2200" dirty="0"/>
              <a:t>more informative when trends are compared with those of other firms in the same industry. </a:t>
            </a:r>
            <a:r>
              <a:rPr lang="en-US" sz="2200" dirty="0" smtClean="0"/>
              <a:t>For </a:t>
            </a:r>
            <a:r>
              <a:rPr lang="en-US" sz="2200" dirty="0"/>
              <a:t>instance, a five-year average increase in net income may seem impressive; but less so if the average increase in the industry has been 15% over the last five years</a:t>
            </a:r>
            <a:r>
              <a:rPr lang="en-US" sz="2200" dirty="0" smtClean="0"/>
              <a:t>.</a:t>
            </a:r>
            <a:endParaRPr lang="en-US" sz="2200" dirty="0"/>
          </a:p>
        </p:txBody>
      </p:sp>
    </p:spTree>
    <p:extLst>
      <p:ext uri="{BB962C8B-B14F-4D97-AF65-F5344CB8AC3E}">
        <p14:creationId xmlns:p14="http://schemas.microsoft.com/office/powerpoint/2010/main" val="658076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Ratios</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Designed </a:t>
            </a:r>
            <a:r>
              <a:rPr lang="en-US" sz="2000" dirty="0"/>
              <a:t>to evaluate a company’s </a:t>
            </a:r>
            <a:r>
              <a:rPr lang="en-US" sz="2000" b="1" dirty="0">
                <a:solidFill>
                  <a:srgbClr val="C00000"/>
                </a:solidFill>
              </a:rPr>
              <a:t>effectiveness in managing assets</a:t>
            </a:r>
            <a:r>
              <a:rPr lang="en-US" sz="2000" dirty="0"/>
              <a:t>. </a:t>
            </a:r>
            <a:endParaRPr lang="en-US" sz="2000" dirty="0" smtClean="0"/>
          </a:p>
          <a:p>
            <a:pPr marL="0" indent="0">
              <a:buNone/>
            </a:pPr>
            <a:r>
              <a:rPr lang="en-US" sz="2000" dirty="0" smtClean="0"/>
              <a:t>The </a:t>
            </a:r>
            <a:r>
              <a:rPr lang="en-US" sz="2000" dirty="0"/>
              <a:t>greater the number of times </a:t>
            </a:r>
            <a:r>
              <a:rPr lang="en-US" sz="2000" dirty="0" smtClean="0"/>
              <a:t>an asset “turns over” —</a:t>
            </a:r>
            <a:r>
              <a:rPr lang="en-US" sz="2000" dirty="0"/>
              <a:t>the higher the </a:t>
            </a:r>
            <a:r>
              <a:rPr lang="en-US" sz="2000" dirty="0" smtClean="0"/>
              <a:t>ratio, the </a:t>
            </a:r>
            <a:r>
              <a:rPr lang="en-US" sz="2000" dirty="0"/>
              <a:t>fewer assets are required to maintain a </a:t>
            </a:r>
            <a:r>
              <a:rPr lang="en-US" sz="2000" dirty="0" smtClean="0"/>
              <a:t>given level </a:t>
            </a:r>
            <a:r>
              <a:rPr lang="en-US" sz="2000" dirty="0"/>
              <a:t>of activity (revenue). </a:t>
            </a:r>
          </a:p>
          <a:p>
            <a:pPr marL="0" indent="0">
              <a:buNone/>
            </a:pPr>
            <a:r>
              <a:rPr lang="en-US" sz="2000" dirty="0" smtClean="0"/>
              <a:t>Activity</a:t>
            </a:r>
            <a:r>
              <a:rPr lang="en-US" sz="2000" dirty="0"/>
              <a:t> </a:t>
            </a:r>
            <a:r>
              <a:rPr lang="en-US" sz="2000" dirty="0" smtClean="0"/>
              <a:t>ratios </a:t>
            </a:r>
            <a:r>
              <a:rPr lang="en-US" sz="2000" dirty="0"/>
              <a:t>are most frequently calculated for total assets, accounts receivable, and inventory.</a:t>
            </a:r>
          </a:p>
          <a:p>
            <a:pPr marL="0" indent="0">
              <a:buNone/>
            </a:pPr>
            <a:r>
              <a:rPr lang="en-US" sz="2000" dirty="0"/>
              <a:t> </a:t>
            </a:r>
          </a:p>
          <a:p>
            <a:pPr marL="0" indent="0">
              <a:buNone/>
            </a:pPr>
            <a:r>
              <a:rPr lang="en-US" sz="2000" b="1" dirty="0"/>
              <a:t> </a:t>
            </a:r>
            <a:r>
              <a:rPr lang="en-US" sz="2000" b="1" dirty="0" smtClean="0"/>
              <a:t>Asset </a:t>
            </a:r>
            <a:r>
              <a:rPr lang="en-US" sz="2000" b="1" dirty="0"/>
              <a:t>turnover </a:t>
            </a:r>
            <a:r>
              <a:rPr lang="en-US" sz="2000" b="1" dirty="0" smtClean="0"/>
              <a:t>ratio</a:t>
            </a:r>
            <a:r>
              <a:rPr lang="en-US" sz="2000" dirty="0"/>
              <a:t> </a:t>
            </a:r>
            <a:r>
              <a:rPr lang="en-US" sz="2000" dirty="0" smtClean="0"/>
              <a:t> =</a:t>
            </a:r>
            <a:r>
              <a:rPr lang="en-US" sz="2000" dirty="0"/>
              <a:t>	</a:t>
            </a:r>
            <a:r>
              <a:rPr lang="en-US" sz="2000" dirty="0" smtClean="0"/>
              <a:t>	</a:t>
            </a:r>
            <a:r>
              <a:rPr lang="en-US" sz="2000" dirty="0"/>
              <a:t>	</a:t>
            </a:r>
            <a:r>
              <a:rPr lang="en-US" sz="2000" dirty="0" smtClean="0"/>
              <a:t>     Net </a:t>
            </a:r>
            <a:r>
              <a:rPr lang="en-US" sz="2000" dirty="0"/>
              <a:t>sales	</a:t>
            </a:r>
            <a:r>
              <a:rPr lang="en-US" sz="2000" u="sng" dirty="0"/>
              <a:t/>
            </a:r>
            <a:br>
              <a:rPr lang="en-US" sz="2000" u="sng" dirty="0"/>
            </a:br>
            <a:r>
              <a:rPr lang="en-US" sz="2000" dirty="0"/>
              <a:t>				</a:t>
            </a:r>
            <a:r>
              <a:rPr lang="en-US" sz="2000" dirty="0" smtClean="0"/>
              <a:t>            Average </a:t>
            </a:r>
            <a:r>
              <a:rPr lang="en-US" sz="2000" dirty="0"/>
              <a:t>total </a:t>
            </a:r>
            <a:r>
              <a:rPr lang="en-US" sz="2000" dirty="0" smtClean="0"/>
              <a:t>assets</a:t>
            </a:r>
          </a:p>
          <a:p>
            <a:pPr marL="0" indent="0">
              <a:buNone/>
            </a:pPr>
            <a:r>
              <a:rPr lang="en-US" sz="2000" b="1" dirty="0" smtClean="0"/>
              <a:t>Receivables </a:t>
            </a:r>
            <a:r>
              <a:rPr lang="en-US" sz="2000" b="1" dirty="0"/>
              <a:t>turnover </a:t>
            </a:r>
            <a:r>
              <a:rPr lang="en-US" sz="2000" b="1" dirty="0" smtClean="0"/>
              <a:t>ratio</a:t>
            </a:r>
            <a:r>
              <a:rPr lang="en-US" sz="2000" b="1" dirty="0"/>
              <a:t> </a:t>
            </a:r>
            <a:r>
              <a:rPr lang="en-US" sz="2000" b="1" dirty="0" smtClean="0"/>
              <a:t> </a:t>
            </a:r>
            <a:r>
              <a:rPr lang="en-US" sz="2000" dirty="0" smtClean="0"/>
              <a:t>= </a:t>
            </a:r>
            <a:r>
              <a:rPr lang="en-US" sz="2000" b="1" dirty="0"/>
              <a:t>	</a:t>
            </a:r>
            <a:r>
              <a:rPr lang="en-US" sz="2000" dirty="0"/>
              <a:t>	</a:t>
            </a:r>
            <a:r>
              <a:rPr lang="en-US" sz="2000" dirty="0" smtClean="0"/>
              <a:t>     Net sales                 </a:t>
            </a:r>
            <a:r>
              <a:rPr lang="en-US" sz="2000" dirty="0"/>
              <a:t>	</a:t>
            </a:r>
            <a:r>
              <a:rPr lang="en-US" sz="2000" u="sng" dirty="0"/>
              <a:t/>
            </a:r>
            <a:br>
              <a:rPr lang="en-US" sz="2000" u="sng" dirty="0"/>
            </a:br>
            <a:r>
              <a:rPr lang="en-US" sz="2000" dirty="0"/>
              <a:t>				Average accounts receivable (net)</a:t>
            </a:r>
            <a:br>
              <a:rPr lang="en-US" sz="2000" dirty="0"/>
            </a:br>
            <a:r>
              <a:rPr lang="en-US" sz="2000" dirty="0"/>
              <a:t/>
            </a:r>
            <a:br>
              <a:rPr lang="en-US" sz="2000" dirty="0"/>
            </a:br>
            <a:r>
              <a:rPr lang="en-US" sz="2000" dirty="0"/>
              <a:t> </a:t>
            </a:r>
            <a:r>
              <a:rPr lang="en-US" sz="2000" b="1" dirty="0" smtClean="0"/>
              <a:t>Inventory </a:t>
            </a:r>
            <a:r>
              <a:rPr lang="en-US" sz="2000" b="1" dirty="0"/>
              <a:t>turnover ratio</a:t>
            </a:r>
            <a:r>
              <a:rPr lang="en-US" sz="2000" dirty="0"/>
              <a:t>	</a:t>
            </a:r>
            <a:r>
              <a:rPr lang="en-US" sz="2000" dirty="0" smtClean="0"/>
              <a:t>=</a:t>
            </a:r>
            <a:r>
              <a:rPr lang="en-US" sz="2000" dirty="0"/>
              <a:t> </a:t>
            </a:r>
            <a:r>
              <a:rPr lang="en-US" sz="2000" dirty="0" smtClean="0"/>
              <a:t> 	            Cost </a:t>
            </a:r>
            <a:r>
              <a:rPr lang="en-US" sz="2000" dirty="0"/>
              <a:t>of goods sold	</a:t>
            </a:r>
            <a:r>
              <a:rPr lang="en-US" sz="2000" u="sng" dirty="0"/>
              <a:t/>
            </a:r>
            <a:br>
              <a:rPr lang="en-US" sz="2000" u="sng" dirty="0"/>
            </a:br>
            <a:r>
              <a:rPr lang="en-US" sz="2000" dirty="0"/>
              <a:t>				</a:t>
            </a:r>
            <a:r>
              <a:rPr lang="en-US" sz="2000" dirty="0" smtClean="0"/>
              <a:t>            Average </a:t>
            </a:r>
            <a:r>
              <a:rPr lang="en-US" sz="2000" dirty="0"/>
              <a:t>inventory</a:t>
            </a:r>
            <a:br>
              <a:rPr lang="en-US" sz="2000" dirty="0"/>
            </a:br>
            <a:endParaRPr lang="en-US" sz="2000" dirty="0"/>
          </a:p>
        </p:txBody>
      </p:sp>
      <p:cxnSp>
        <p:nvCxnSpPr>
          <p:cNvPr id="5" name="Straight Connector 4"/>
          <p:cNvCxnSpPr/>
          <p:nvPr/>
        </p:nvCxnSpPr>
        <p:spPr>
          <a:xfrm>
            <a:off x="5080451" y="4190280"/>
            <a:ext cx="238382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38365" y="4854285"/>
            <a:ext cx="349015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49829" y="5707257"/>
            <a:ext cx="216711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26851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t>
            </a:r>
            <a:r>
              <a:rPr lang="en-US" dirty="0" smtClean="0"/>
              <a:t>Turnover Ratio</a:t>
            </a:r>
            <a:endParaRPr lang="en-US" dirty="0"/>
          </a:p>
        </p:txBody>
      </p:sp>
      <p:sp>
        <p:nvSpPr>
          <p:cNvPr id="3" name="Content Placeholder 2"/>
          <p:cNvSpPr>
            <a:spLocks noGrp="1"/>
          </p:cNvSpPr>
          <p:nvPr>
            <p:ph idx="1"/>
          </p:nvPr>
        </p:nvSpPr>
        <p:spPr/>
        <p:txBody>
          <a:bodyPr>
            <a:noAutofit/>
          </a:bodyPr>
          <a:lstStyle/>
          <a:p>
            <a:pPr marL="0" indent="0">
              <a:buNone/>
            </a:pPr>
            <a:endParaRPr lang="en-US" sz="2000" dirty="0" smtClean="0"/>
          </a:p>
          <a:p>
            <a:pPr marL="0" indent="0">
              <a:buNone/>
            </a:pPr>
            <a:r>
              <a:rPr lang="en-US" sz="2000" dirty="0" smtClean="0"/>
              <a:t>The </a:t>
            </a:r>
            <a:r>
              <a:rPr lang="en-US" sz="2000" dirty="0"/>
              <a:t>asset turnover ratio </a:t>
            </a:r>
            <a:r>
              <a:rPr lang="en-US" sz="2000" dirty="0" smtClean="0"/>
              <a:t>provides an </a:t>
            </a:r>
            <a:r>
              <a:rPr lang="en-US" sz="2000" dirty="0"/>
              <a:t>indication of how efficiently a company utilizes all of its assets to generate revenue</a:t>
            </a:r>
            <a:r>
              <a:rPr lang="en-US" sz="2000" dirty="0" smtClean="0"/>
              <a:t>.</a:t>
            </a:r>
            <a:endParaRPr lang="en-US" sz="2000" dirty="0"/>
          </a:p>
          <a:p>
            <a:pPr marL="0" indent="0">
              <a:buNone/>
            </a:pPr>
            <a:r>
              <a:rPr lang="en-US" sz="2000" dirty="0"/>
              <a:t> </a:t>
            </a:r>
          </a:p>
          <a:p>
            <a:pPr marL="0" indent="0">
              <a:buNone/>
            </a:pPr>
            <a:r>
              <a:rPr lang="en-US" sz="2000" b="1" dirty="0"/>
              <a:t> </a:t>
            </a:r>
            <a:r>
              <a:rPr lang="en-US" sz="2000" b="1" dirty="0" smtClean="0">
                <a:solidFill>
                  <a:srgbClr val="C00000"/>
                </a:solidFill>
              </a:rPr>
              <a:t>Asset </a:t>
            </a:r>
            <a:r>
              <a:rPr lang="en-US" sz="2000" b="1" dirty="0">
                <a:solidFill>
                  <a:srgbClr val="C00000"/>
                </a:solidFill>
              </a:rPr>
              <a:t>turnover </a:t>
            </a:r>
            <a:r>
              <a:rPr lang="en-US" sz="2000" b="1" dirty="0" smtClean="0">
                <a:solidFill>
                  <a:srgbClr val="C00000"/>
                </a:solidFill>
              </a:rPr>
              <a:t>ratio</a:t>
            </a:r>
            <a:r>
              <a:rPr lang="en-US" sz="2000" dirty="0">
                <a:solidFill>
                  <a:srgbClr val="C00000"/>
                </a:solidFill>
              </a:rPr>
              <a:t> </a:t>
            </a:r>
            <a:r>
              <a:rPr lang="en-US" sz="2000" dirty="0" smtClean="0">
                <a:solidFill>
                  <a:srgbClr val="C00000"/>
                </a:solidFill>
              </a:rPr>
              <a:t> </a:t>
            </a:r>
            <a:r>
              <a:rPr lang="en-US" sz="2000" dirty="0" smtClean="0"/>
              <a:t>=</a:t>
            </a:r>
            <a:r>
              <a:rPr lang="en-US" sz="2000" dirty="0"/>
              <a:t>	</a:t>
            </a:r>
            <a:r>
              <a:rPr lang="en-US" sz="2000" dirty="0" smtClean="0"/>
              <a:t>	          Net </a:t>
            </a:r>
            <a:r>
              <a:rPr lang="en-US" sz="2000" dirty="0"/>
              <a:t>sales	</a:t>
            </a:r>
            <a:r>
              <a:rPr lang="en-US" sz="2000" u="sng" dirty="0" smtClean="0"/>
              <a:t>    </a:t>
            </a:r>
            <a:r>
              <a:rPr lang="en-US" sz="2000" u="sng" dirty="0"/>
              <a:t/>
            </a:r>
            <a:br>
              <a:rPr lang="en-US" sz="2000" u="sng" dirty="0"/>
            </a:br>
            <a:r>
              <a:rPr lang="en-US" sz="2000" dirty="0"/>
              <a:t>				</a:t>
            </a:r>
            <a:r>
              <a:rPr lang="en-US" sz="2000" dirty="0" smtClean="0"/>
              <a:t>Average </a:t>
            </a:r>
            <a:r>
              <a:rPr lang="en-US" sz="2000" dirty="0"/>
              <a:t>total </a:t>
            </a:r>
            <a:r>
              <a:rPr lang="en-US" sz="2000" dirty="0" smtClean="0"/>
              <a:t>assets</a:t>
            </a:r>
          </a:p>
        </p:txBody>
      </p:sp>
      <p:cxnSp>
        <p:nvCxnSpPr>
          <p:cNvPr id="4" name="Straight Connector 3"/>
          <p:cNvCxnSpPr/>
          <p:nvPr/>
        </p:nvCxnSpPr>
        <p:spPr>
          <a:xfrm>
            <a:off x="4388445" y="3231744"/>
            <a:ext cx="238382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750448"/>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a:t>Excerpts from </a:t>
            </a:r>
            <a:r>
              <a:rPr lang="en-US" sz="2000" dirty="0" smtClean="0"/>
              <a:t>Clayton </a:t>
            </a:r>
            <a:r>
              <a:rPr lang="en-US" sz="2000" dirty="0"/>
              <a:t>Company's December 31, 2016 and 2015, financial statements are presented below:</a:t>
            </a:r>
          </a:p>
          <a:p>
            <a:pPr marL="0" indent="0">
              <a:lnSpc>
                <a:spcPct val="100000"/>
              </a:lnSpc>
              <a:spcBef>
                <a:spcPts val="0"/>
              </a:spcBef>
              <a:buNone/>
              <a:tabLst>
                <a:tab pos="4857750" algn="ctr"/>
                <a:tab pos="6745288" algn="ctr"/>
              </a:tabLst>
            </a:pPr>
            <a:r>
              <a:rPr lang="en-US" sz="2000" dirty="0"/>
              <a:t>	    </a:t>
            </a:r>
            <a:r>
              <a:rPr lang="en-US" sz="2000" b="1" dirty="0"/>
              <a:t>2016	     2015</a:t>
            </a:r>
          </a:p>
          <a:p>
            <a:pPr marL="0" indent="0">
              <a:lnSpc>
                <a:spcPct val="100000"/>
              </a:lnSpc>
              <a:spcBef>
                <a:spcPts val="0"/>
              </a:spcBef>
              <a:buNone/>
              <a:tabLst>
                <a:tab pos="5367338" algn="dec"/>
                <a:tab pos="7256463" algn="dec"/>
              </a:tabLst>
            </a:pPr>
            <a:r>
              <a:rPr lang="en-US" sz="2000" dirty="0"/>
              <a:t>Accounts receivable	$ </a:t>
            </a:r>
            <a:r>
              <a:rPr lang="en-US" sz="2000" dirty="0" smtClean="0"/>
              <a:t>80,000</a:t>
            </a:r>
            <a:r>
              <a:rPr lang="en-US" sz="2000" dirty="0"/>
              <a:t>	$ </a:t>
            </a:r>
            <a:r>
              <a:rPr lang="en-US" sz="2000" dirty="0" smtClean="0"/>
              <a:t>72,000</a:t>
            </a:r>
            <a:endParaRPr lang="en-US" sz="2000" dirty="0"/>
          </a:p>
          <a:p>
            <a:pPr marL="0" indent="0">
              <a:lnSpc>
                <a:spcPct val="100000"/>
              </a:lnSpc>
              <a:spcBef>
                <a:spcPts val="0"/>
              </a:spcBef>
              <a:buNone/>
              <a:tabLst>
                <a:tab pos="5367338" algn="dec"/>
                <a:tab pos="7256463" algn="dec"/>
              </a:tabLst>
            </a:pPr>
            <a:r>
              <a:rPr lang="en-US" sz="2000" dirty="0"/>
              <a:t>Merchandise inventory	</a:t>
            </a:r>
            <a:r>
              <a:rPr lang="en-US" sz="2000" dirty="0" smtClean="0"/>
              <a:t>56,000</a:t>
            </a:r>
            <a:r>
              <a:rPr lang="en-US" sz="2000" dirty="0"/>
              <a:t>	</a:t>
            </a:r>
            <a:r>
              <a:rPr lang="en-US" sz="2000" dirty="0" smtClean="0"/>
              <a:t>70,000</a:t>
            </a:r>
            <a:endParaRPr lang="en-US" sz="2000" dirty="0"/>
          </a:p>
          <a:p>
            <a:pPr marL="0" indent="0">
              <a:lnSpc>
                <a:spcPct val="100000"/>
              </a:lnSpc>
              <a:spcBef>
                <a:spcPts val="0"/>
              </a:spcBef>
              <a:buNone/>
              <a:tabLst>
                <a:tab pos="5367338" algn="dec"/>
                <a:tab pos="7256463" algn="dec"/>
              </a:tabLst>
            </a:pPr>
            <a:r>
              <a:rPr lang="en-US" sz="2000" dirty="0"/>
              <a:t>Net sales	</a:t>
            </a:r>
            <a:r>
              <a:rPr lang="en-US" sz="2000" dirty="0" smtClean="0"/>
              <a:t>380,000</a:t>
            </a:r>
            <a:r>
              <a:rPr lang="en-US" sz="2000" dirty="0"/>
              <a:t>	</a:t>
            </a:r>
            <a:r>
              <a:rPr lang="en-US" sz="2000" dirty="0" smtClean="0"/>
              <a:t>372,000</a:t>
            </a:r>
            <a:endParaRPr lang="en-US" sz="2000" dirty="0"/>
          </a:p>
          <a:p>
            <a:pPr marL="0" indent="0">
              <a:lnSpc>
                <a:spcPct val="100000"/>
              </a:lnSpc>
              <a:spcBef>
                <a:spcPts val="0"/>
              </a:spcBef>
              <a:buNone/>
              <a:tabLst>
                <a:tab pos="5367338" algn="dec"/>
                <a:tab pos="7256463" algn="dec"/>
              </a:tabLst>
            </a:pPr>
            <a:r>
              <a:rPr lang="en-US" sz="2000" dirty="0"/>
              <a:t>Cost of goods sold	</a:t>
            </a:r>
            <a:r>
              <a:rPr lang="en-US" sz="2000" dirty="0" smtClean="0"/>
              <a:t>228,000</a:t>
            </a:r>
            <a:r>
              <a:rPr lang="en-US" sz="2000" dirty="0"/>
              <a:t>	</a:t>
            </a:r>
            <a:r>
              <a:rPr lang="en-US" sz="2000" dirty="0" smtClean="0"/>
              <a:t>216,000</a:t>
            </a:r>
            <a:endParaRPr lang="en-US" sz="2000" dirty="0"/>
          </a:p>
          <a:p>
            <a:pPr marL="0" indent="0">
              <a:lnSpc>
                <a:spcPct val="100000"/>
              </a:lnSpc>
              <a:spcBef>
                <a:spcPts val="0"/>
              </a:spcBef>
              <a:buNone/>
              <a:tabLst>
                <a:tab pos="5367338" algn="dec"/>
                <a:tab pos="7256463" algn="dec"/>
              </a:tabLst>
            </a:pPr>
            <a:r>
              <a:rPr lang="en-US" sz="2000" dirty="0"/>
              <a:t>Total assets	</a:t>
            </a:r>
            <a:r>
              <a:rPr lang="en-US" sz="2000" dirty="0" smtClean="0"/>
              <a:t>850,000</a:t>
            </a:r>
            <a:r>
              <a:rPr lang="en-US" sz="2000" dirty="0"/>
              <a:t>	</a:t>
            </a:r>
            <a:r>
              <a:rPr lang="en-US" sz="2000" dirty="0" smtClean="0"/>
              <a:t>810,000</a:t>
            </a:r>
            <a:endParaRPr lang="en-US" sz="2000" dirty="0"/>
          </a:p>
          <a:p>
            <a:pPr marL="0" indent="0">
              <a:lnSpc>
                <a:spcPct val="100000"/>
              </a:lnSpc>
              <a:spcBef>
                <a:spcPts val="0"/>
              </a:spcBef>
              <a:buNone/>
              <a:tabLst>
                <a:tab pos="5367338" algn="dec"/>
                <a:tab pos="7256463" algn="dec"/>
              </a:tabLst>
            </a:pPr>
            <a:r>
              <a:rPr lang="en-US" sz="2000" dirty="0"/>
              <a:t>Total shareholders' equity	</a:t>
            </a:r>
            <a:r>
              <a:rPr lang="en-US" sz="2000" dirty="0" smtClean="0"/>
              <a:t>480,000</a:t>
            </a:r>
            <a:r>
              <a:rPr lang="en-US" sz="2000" dirty="0"/>
              <a:t>	</a:t>
            </a:r>
            <a:r>
              <a:rPr lang="en-US" sz="2000" dirty="0" smtClean="0"/>
              <a:t>450,000</a:t>
            </a:r>
            <a:endParaRPr lang="en-US" sz="2000" dirty="0"/>
          </a:p>
          <a:p>
            <a:pPr marL="0" indent="0">
              <a:lnSpc>
                <a:spcPct val="100000"/>
              </a:lnSpc>
              <a:spcBef>
                <a:spcPts val="0"/>
              </a:spcBef>
              <a:buNone/>
              <a:tabLst>
                <a:tab pos="5367338" algn="dec"/>
                <a:tab pos="7256463" algn="dec"/>
              </a:tabLst>
            </a:pPr>
            <a:r>
              <a:rPr lang="en-US" sz="2000" dirty="0"/>
              <a:t>Net income	</a:t>
            </a:r>
            <a:r>
              <a:rPr lang="en-US" sz="2000" dirty="0" smtClean="0"/>
              <a:t>65,000</a:t>
            </a:r>
            <a:r>
              <a:rPr lang="en-US" sz="2000" dirty="0"/>
              <a:t>	</a:t>
            </a:r>
            <a:r>
              <a:rPr lang="en-US" sz="2000" dirty="0" smtClean="0"/>
              <a:t>56,000</a:t>
            </a:r>
            <a:endParaRPr lang="en-US" sz="2000" dirty="0"/>
          </a:p>
          <a:p>
            <a:pPr marL="0" indent="0">
              <a:buNone/>
            </a:pPr>
            <a:r>
              <a:rPr lang="en-US" sz="2000" dirty="0" smtClean="0"/>
              <a:t>Clayton's </a:t>
            </a:r>
            <a:r>
              <a:rPr lang="en-US" sz="2000" dirty="0"/>
              <a:t>2016 </a:t>
            </a:r>
            <a:r>
              <a:rPr lang="en-US" sz="2000" b="1" dirty="0" smtClean="0">
                <a:solidFill>
                  <a:srgbClr val="C00000"/>
                </a:solidFill>
              </a:rPr>
              <a:t>asset turnover </a:t>
            </a:r>
            <a:r>
              <a:rPr lang="en-US" sz="2000" dirty="0"/>
              <a:t>is: </a:t>
            </a:r>
          </a:p>
          <a:p>
            <a:pPr marL="0" indent="0">
              <a:buNone/>
            </a:pPr>
            <a:r>
              <a:rPr lang="en-US" sz="2000" dirty="0"/>
              <a:t>a.	3.73. </a:t>
            </a:r>
          </a:p>
          <a:p>
            <a:pPr marL="0" indent="0">
              <a:buNone/>
            </a:pPr>
            <a:r>
              <a:rPr lang="en-US" sz="2000" dirty="0" smtClean="0"/>
              <a:t>b</a:t>
            </a:r>
            <a:r>
              <a:rPr lang="en-US" sz="2000" dirty="0"/>
              <a:t>.	2.79. </a:t>
            </a:r>
          </a:p>
          <a:p>
            <a:pPr marL="0" indent="0">
              <a:buNone/>
            </a:pPr>
            <a:r>
              <a:rPr lang="en-US" sz="2000" dirty="0" smtClean="0"/>
              <a:t>c</a:t>
            </a:r>
            <a:r>
              <a:rPr lang="en-US" sz="2000" dirty="0"/>
              <a:t>.	2.24. </a:t>
            </a:r>
          </a:p>
          <a:p>
            <a:pPr marL="0" indent="0">
              <a:buNone/>
            </a:pPr>
            <a:r>
              <a:rPr lang="en-US" sz="2000" dirty="0" smtClean="0"/>
              <a:t>d</a:t>
            </a:r>
            <a:r>
              <a:rPr lang="en-US" sz="2000" dirty="0"/>
              <a:t>.	0.46. </a:t>
            </a:r>
          </a:p>
          <a:p>
            <a:pPr marL="0" indent="0">
              <a:buNone/>
            </a:pPr>
            <a:endParaRPr lang="en-US" sz="2000" dirty="0"/>
          </a:p>
          <a:p>
            <a:pPr marL="0" indent="0">
              <a:buNone/>
            </a:pPr>
            <a:endParaRPr lang="en-US" sz="2000" dirty="0"/>
          </a:p>
          <a:p>
            <a:pPr marL="0" indent="0">
              <a:buNone/>
            </a:pPr>
            <a:endParaRPr lang="en-US" sz="2000" dirty="0"/>
          </a:p>
        </p:txBody>
      </p:sp>
      <p:sp>
        <p:nvSpPr>
          <p:cNvPr id="2" name="Oval 1"/>
          <p:cNvSpPr/>
          <p:nvPr/>
        </p:nvSpPr>
        <p:spPr bwMode="auto">
          <a:xfrm>
            <a:off x="762049" y="616861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549364" y="5279536"/>
            <a:ext cx="3749040" cy="1097280"/>
          </a:xfrm>
          <a:prstGeom prst="rect">
            <a:avLst/>
          </a:prstGeom>
          <a:solidFill>
            <a:srgbClr val="FFFFD1"/>
          </a:solidFill>
          <a:ln w="6350">
            <a:solidFill>
              <a:schemeClr val="tx1"/>
            </a:solidFill>
          </a:ln>
        </p:spPr>
        <p:txBody>
          <a:bodyPr wrap="square" rtlCol="0">
            <a:spAutoFit/>
          </a:bodyPr>
          <a:lstStyle/>
          <a:p>
            <a:endParaRPr lang="en-US" dirty="0" smtClean="0"/>
          </a:p>
          <a:p>
            <a:endParaRPr lang="en-US" b="1" dirty="0">
              <a:solidFill>
                <a:srgbClr val="C0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05796047"/>
              </p:ext>
            </p:extLst>
          </p:nvPr>
        </p:nvGraphicFramePr>
        <p:xfrm>
          <a:off x="2766075" y="5413299"/>
          <a:ext cx="3376673" cy="826548"/>
        </p:xfrm>
        <a:graphic>
          <a:graphicData uri="http://schemas.openxmlformats.org/presentationml/2006/ole">
            <mc:AlternateContent xmlns:mc="http://schemas.openxmlformats.org/markup-compatibility/2006">
              <mc:Choice xmlns:v="urn:schemas-microsoft-com:vml" Requires="v">
                <p:oleObj spid="_x0000_s11312" name="Equation" r:id="rId4" imgW="1739880" imgH="419040" progId="Equation.3">
                  <p:embed/>
                </p:oleObj>
              </mc:Choice>
              <mc:Fallback>
                <p:oleObj name="Equation" r:id="rId4" imgW="1739880" imgH="419040" progId="Equation.3">
                  <p:embed/>
                  <p:pic>
                    <p:nvPicPr>
                      <p:cNvPr id="0" name=""/>
                      <p:cNvPicPr>
                        <a:picLocks noChangeAspect="1" noChangeArrowheads="1"/>
                      </p:cNvPicPr>
                      <p:nvPr/>
                    </p:nvPicPr>
                    <p:blipFill>
                      <a:blip r:embed="rId5"/>
                      <a:srcRect/>
                      <a:stretch>
                        <a:fillRect/>
                      </a:stretch>
                    </p:blipFill>
                    <p:spPr bwMode="auto">
                      <a:xfrm>
                        <a:off x="2766075" y="5413299"/>
                        <a:ext cx="3376673" cy="826548"/>
                      </a:xfrm>
                      <a:prstGeom prst="rect">
                        <a:avLst/>
                      </a:prstGeom>
                      <a:noFill/>
                    </p:spPr>
                  </p:pic>
                </p:oleObj>
              </mc:Fallback>
            </mc:AlternateContent>
          </a:graphicData>
        </a:graphic>
      </p:graphicFrame>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028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Receivables </a:t>
            </a:r>
            <a:r>
              <a:rPr lang="en-US" dirty="0" smtClean="0"/>
              <a:t>Turnover Ratio</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P</a:t>
            </a:r>
            <a:r>
              <a:rPr lang="en-US" sz="2000" dirty="0" smtClean="0"/>
              <a:t>rovides </a:t>
            </a:r>
            <a:r>
              <a:rPr lang="en-US" sz="2000" dirty="0"/>
              <a:t>an indication of a company’s efficiency in </a:t>
            </a:r>
            <a:r>
              <a:rPr lang="en-US" sz="2000" dirty="0" smtClean="0"/>
              <a:t>collecting receivables</a:t>
            </a:r>
            <a:r>
              <a:rPr lang="en-US" sz="2000" dirty="0"/>
              <a:t>. </a:t>
            </a:r>
            <a:r>
              <a:rPr lang="en-US" sz="2000" dirty="0" smtClean="0"/>
              <a:t>The </a:t>
            </a:r>
            <a:r>
              <a:rPr lang="en-US" sz="2000" dirty="0"/>
              <a:t>higher the ratio, the shorter the average </a:t>
            </a:r>
            <a:r>
              <a:rPr lang="en-US" sz="2000" dirty="0" smtClean="0"/>
              <a:t>time between </a:t>
            </a:r>
            <a:r>
              <a:rPr lang="en-US" sz="2000" dirty="0"/>
              <a:t>credit sales and cash collection.</a:t>
            </a:r>
          </a:p>
          <a:p>
            <a:pPr marL="0" indent="0">
              <a:buNone/>
            </a:pPr>
            <a:r>
              <a:rPr lang="en-US" sz="2000" b="1" dirty="0" smtClean="0">
                <a:solidFill>
                  <a:srgbClr val="C00000"/>
                </a:solidFill>
              </a:rPr>
              <a:t>Receivables </a:t>
            </a:r>
            <a:r>
              <a:rPr lang="en-US" sz="2000" b="1" dirty="0">
                <a:solidFill>
                  <a:srgbClr val="C00000"/>
                </a:solidFill>
              </a:rPr>
              <a:t>turnover </a:t>
            </a:r>
            <a:r>
              <a:rPr lang="en-US" sz="2000" b="1" dirty="0" smtClean="0">
                <a:solidFill>
                  <a:srgbClr val="C00000"/>
                </a:solidFill>
              </a:rPr>
              <a:t>ratio</a:t>
            </a:r>
            <a:r>
              <a:rPr lang="en-US" sz="2000" b="1" dirty="0">
                <a:solidFill>
                  <a:srgbClr val="C00000"/>
                </a:solidFill>
              </a:rPr>
              <a:t> </a:t>
            </a:r>
            <a:r>
              <a:rPr lang="en-US" sz="2000" b="1" dirty="0" smtClean="0">
                <a:solidFill>
                  <a:srgbClr val="C00000"/>
                </a:solidFill>
              </a:rPr>
              <a:t> </a:t>
            </a:r>
            <a:r>
              <a:rPr lang="en-US" sz="2000" dirty="0" smtClean="0"/>
              <a:t>= </a:t>
            </a:r>
            <a:r>
              <a:rPr lang="en-US" sz="2000" b="1" dirty="0"/>
              <a:t>	</a:t>
            </a:r>
            <a:r>
              <a:rPr lang="en-US" sz="2000" dirty="0"/>
              <a:t>	</a:t>
            </a:r>
            <a:r>
              <a:rPr lang="en-US" sz="2000" dirty="0" smtClean="0"/>
              <a:t>     Net sales                 </a:t>
            </a:r>
            <a:r>
              <a:rPr lang="en-US" sz="2000" dirty="0"/>
              <a:t>	</a:t>
            </a:r>
            <a:r>
              <a:rPr lang="en-US" sz="2000" u="sng" dirty="0"/>
              <a:t/>
            </a:r>
            <a:br>
              <a:rPr lang="en-US" sz="2000" u="sng" dirty="0"/>
            </a:br>
            <a:r>
              <a:rPr lang="en-US" sz="2000" dirty="0"/>
              <a:t>				Average accounts receivable (net)</a:t>
            </a:r>
            <a:br>
              <a:rPr lang="en-US" sz="2000" dirty="0"/>
            </a:br>
            <a:endParaRPr lang="en-US" sz="2000" dirty="0" smtClean="0"/>
          </a:p>
          <a:p>
            <a:pPr marL="0" indent="0">
              <a:buNone/>
            </a:pPr>
            <a:r>
              <a:rPr lang="en-US" sz="2000" dirty="0" smtClean="0"/>
              <a:t>A </a:t>
            </a:r>
            <a:r>
              <a:rPr lang="en-US" sz="2000" dirty="0"/>
              <a:t>convenient extension is the </a:t>
            </a:r>
            <a:r>
              <a:rPr lang="en-US" sz="2000" b="1" dirty="0"/>
              <a:t>average collection </a:t>
            </a:r>
            <a:r>
              <a:rPr lang="en-US" sz="2000" b="1" dirty="0" smtClean="0"/>
              <a:t>period</a:t>
            </a:r>
            <a:r>
              <a:rPr lang="en-US" sz="2000" dirty="0"/>
              <a:t>,</a:t>
            </a:r>
            <a:r>
              <a:rPr lang="en-US" sz="2000" dirty="0" smtClean="0"/>
              <a:t> an </a:t>
            </a:r>
            <a:r>
              <a:rPr lang="en-US" sz="2000" dirty="0"/>
              <a:t>approximation </a:t>
            </a:r>
            <a:r>
              <a:rPr lang="en-US" sz="2000" dirty="0" smtClean="0"/>
              <a:t>of the </a:t>
            </a:r>
            <a:r>
              <a:rPr lang="en-US" sz="2000" dirty="0"/>
              <a:t>number of days the average accounts receivable balance is outstanding.</a:t>
            </a:r>
          </a:p>
          <a:p>
            <a:pPr marL="0" indent="0">
              <a:buNone/>
            </a:pPr>
            <a:r>
              <a:rPr lang="en-US" sz="2000" b="1" dirty="0">
                <a:solidFill>
                  <a:srgbClr val="C00000"/>
                </a:solidFill>
              </a:rPr>
              <a:t>Average collection </a:t>
            </a:r>
            <a:r>
              <a:rPr lang="en-US" sz="2000" b="1" dirty="0" smtClean="0">
                <a:solidFill>
                  <a:srgbClr val="C00000"/>
                </a:solidFill>
              </a:rPr>
              <a:t>period </a:t>
            </a:r>
            <a:r>
              <a:rPr lang="en-US" sz="2000" dirty="0" smtClean="0"/>
              <a:t>=   </a:t>
            </a:r>
            <a:r>
              <a:rPr lang="en-US" sz="2000" b="1" dirty="0"/>
              <a:t>	</a:t>
            </a:r>
            <a:r>
              <a:rPr lang="en-US" sz="2000" dirty="0"/>
              <a:t>	</a:t>
            </a:r>
            <a:r>
              <a:rPr lang="en-US" sz="2000" dirty="0" smtClean="0"/>
              <a:t>      365                 </a:t>
            </a:r>
            <a:r>
              <a:rPr lang="en-US" sz="2000" dirty="0"/>
              <a:t>	</a:t>
            </a:r>
            <a:r>
              <a:rPr lang="en-US" sz="2000" u="sng" dirty="0"/>
              <a:t/>
            </a:r>
            <a:br>
              <a:rPr lang="en-US" sz="2000" u="sng" dirty="0"/>
            </a:br>
            <a:r>
              <a:rPr lang="en-US" sz="2000" dirty="0"/>
              <a:t>				 Receivables turnover ratio </a:t>
            </a:r>
          </a:p>
          <a:p>
            <a:pPr marL="0" indent="0">
              <a:buNone/>
            </a:pPr>
            <a:r>
              <a:rPr lang="en-US" sz="2000" dirty="0" smtClean="0"/>
              <a:t>A decline in the </a:t>
            </a:r>
            <a:r>
              <a:rPr lang="en-US" sz="2000" dirty="0"/>
              <a:t>receivables turnover ratio (an increase in the average collection period) could be </a:t>
            </a:r>
            <a:r>
              <a:rPr lang="en-US" sz="2000" dirty="0" smtClean="0"/>
              <a:t>an indication of </a:t>
            </a:r>
            <a:r>
              <a:rPr lang="en-US" sz="2000" dirty="0"/>
              <a:t>customer dissatisfaction with the </a:t>
            </a:r>
            <a:r>
              <a:rPr lang="en-US" sz="2000" dirty="0" smtClean="0"/>
              <a:t>company’s products, or that </a:t>
            </a:r>
            <a:r>
              <a:rPr lang="en-US" sz="2000" dirty="0"/>
              <a:t>the company </a:t>
            </a:r>
            <a:r>
              <a:rPr lang="en-US" sz="2000" dirty="0" smtClean="0"/>
              <a:t>is </a:t>
            </a:r>
            <a:r>
              <a:rPr lang="en-US" sz="2000" dirty="0"/>
              <a:t>granting extended credit terms in order to maintain customers.</a:t>
            </a:r>
          </a:p>
        </p:txBody>
      </p:sp>
      <p:cxnSp>
        <p:nvCxnSpPr>
          <p:cNvPr id="4" name="Straight Connector 3"/>
          <p:cNvCxnSpPr/>
          <p:nvPr/>
        </p:nvCxnSpPr>
        <p:spPr>
          <a:xfrm>
            <a:off x="4532827" y="4584792"/>
            <a:ext cx="2884423"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18547" y="2712213"/>
            <a:ext cx="349015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00370"/>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a:t>Excerpts from </a:t>
            </a:r>
            <a:r>
              <a:rPr lang="en-US" sz="2000" dirty="0" smtClean="0"/>
              <a:t>Clayton </a:t>
            </a:r>
            <a:r>
              <a:rPr lang="en-US" sz="2000" dirty="0"/>
              <a:t>Company's December 31, 2016 and 2015, financial statements are presented below:</a:t>
            </a:r>
          </a:p>
          <a:p>
            <a:pPr marL="0" indent="0">
              <a:lnSpc>
                <a:spcPct val="100000"/>
              </a:lnSpc>
              <a:spcBef>
                <a:spcPts val="0"/>
              </a:spcBef>
              <a:buNone/>
              <a:tabLst>
                <a:tab pos="4857750" algn="ctr"/>
                <a:tab pos="6745288" algn="ctr"/>
              </a:tabLst>
            </a:pPr>
            <a:r>
              <a:rPr lang="en-US" sz="2000" dirty="0"/>
              <a:t>	    </a:t>
            </a:r>
            <a:r>
              <a:rPr lang="en-US" sz="2000" b="1" dirty="0"/>
              <a:t>2016	     2015</a:t>
            </a:r>
          </a:p>
          <a:p>
            <a:pPr marL="0" indent="0">
              <a:lnSpc>
                <a:spcPct val="100000"/>
              </a:lnSpc>
              <a:spcBef>
                <a:spcPts val="0"/>
              </a:spcBef>
              <a:buNone/>
              <a:tabLst>
                <a:tab pos="5367338" algn="dec"/>
                <a:tab pos="7256463" algn="dec"/>
              </a:tabLst>
            </a:pPr>
            <a:r>
              <a:rPr lang="en-US" sz="2000" dirty="0"/>
              <a:t>Accounts receivable	$ </a:t>
            </a:r>
            <a:r>
              <a:rPr lang="en-US" sz="2000" dirty="0" smtClean="0"/>
              <a:t>80,000</a:t>
            </a:r>
            <a:r>
              <a:rPr lang="en-US" sz="2000" dirty="0"/>
              <a:t>	$ </a:t>
            </a:r>
            <a:r>
              <a:rPr lang="en-US" sz="2000" dirty="0" smtClean="0"/>
              <a:t>72,000</a:t>
            </a:r>
            <a:endParaRPr lang="en-US" sz="2000" dirty="0"/>
          </a:p>
          <a:p>
            <a:pPr marL="0" indent="0">
              <a:lnSpc>
                <a:spcPct val="100000"/>
              </a:lnSpc>
              <a:spcBef>
                <a:spcPts val="0"/>
              </a:spcBef>
              <a:buNone/>
              <a:tabLst>
                <a:tab pos="5367338" algn="dec"/>
                <a:tab pos="7256463" algn="dec"/>
              </a:tabLst>
            </a:pPr>
            <a:r>
              <a:rPr lang="en-US" sz="2000" dirty="0"/>
              <a:t>Merchandise inventory	</a:t>
            </a:r>
            <a:r>
              <a:rPr lang="en-US" sz="2000" dirty="0" smtClean="0"/>
              <a:t>56,000</a:t>
            </a:r>
            <a:r>
              <a:rPr lang="en-US" sz="2000" dirty="0"/>
              <a:t>	</a:t>
            </a:r>
            <a:r>
              <a:rPr lang="en-US" sz="2000" dirty="0" smtClean="0"/>
              <a:t>70,000</a:t>
            </a:r>
            <a:endParaRPr lang="en-US" sz="2000" dirty="0"/>
          </a:p>
          <a:p>
            <a:pPr marL="0" indent="0">
              <a:lnSpc>
                <a:spcPct val="100000"/>
              </a:lnSpc>
              <a:spcBef>
                <a:spcPts val="0"/>
              </a:spcBef>
              <a:buNone/>
              <a:tabLst>
                <a:tab pos="5367338" algn="dec"/>
                <a:tab pos="7256463" algn="dec"/>
              </a:tabLst>
            </a:pPr>
            <a:r>
              <a:rPr lang="en-US" sz="2000" dirty="0"/>
              <a:t>Net sales	</a:t>
            </a:r>
            <a:r>
              <a:rPr lang="en-US" sz="2000" dirty="0" smtClean="0"/>
              <a:t>380,000</a:t>
            </a:r>
            <a:r>
              <a:rPr lang="en-US" sz="2000" dirty="0"/>
              <a:t>	</a:t>
            </a:r>
            <a:r>
              <a:rPr lang="en-US" sz="2000" dirty="0" smtClean="0"/>
              <a:t>372,000</a:t>
            </a:r>
            <a:endParaRPr lang="en-US" sz="2000" dirty="0"/>
          </a:p>
          <a:p>
            <a:pPr marL="0" indent="0">
              <a:lnSpc>
                <a:spcPct val="100000"/>
              </a:lnSpc>
              <a:spcBef>
                <a:spcPts val="0"/>
              </a:spcBef>
              <a:buNone/>
              <a:tabLst>
                <a:tab pos="5367338" algn="dec"/>
                <a:tab pos="7256463" algn="dec"/>
              </a:tabLst>
            </a:pPr>
            <a:r>
              <a:rPr lang="en-US" sz="2000" dirty="0"/>
              <a:t>Cost of goods sold	</a:t>
            </a:r>
            <a:r>
              <a:rPr lang="en-US" sz="2000" dirty="0" smtClean="0"/>
              <a:t>228,000</a:t>
            </a:r>
            <a:r>
              <a:rPr lang="en-US" sz="2000" dirty="0"/>
              <a:t>	</a:t>
            </a:r>
            <a:r>
              <a:rPr lang="en-US" sz="2000" dirty="0" smtClean="0"/>
              <a:t>216,000</a:t>
            </a:r>
            <a:endParaRPr lang="en-US" sz="2000" dirty="0"/>
          </a:p>
          <a:p>
            <a:pPr marL="0" indent="0">
              <a:lnSpc>
                <a:spcPct val="100000"/>
              </a:lnSpc>
              <a:spcBef>
                <a:spcPts val="0"/>
              </a:spcBef>
              <a:buNone/>
              <a:tabLst>
                <a:tab pos="5367338" algn="dec"/>
                <a:tab pos="7256463" algn="dec"/>
              </a:tabLst>
            </a:pPr>
            <a:r>
              <a:rPr lang="en-US" sz="2000" dirty="0"/>
              <a:t>Total assets	</a:t>
            </a:r>
            <a:r>
              <a:rPr lang="en-US" sz="2000" dirty="0" smtClean="0"/>
              <a:t>850,000</a:t>
            </a:r>
            <a:r>
              <a:rPr lang="en-US" sz="2000" dirty="0"/>
              <a:t>	</a:t>
            </a:r>
            <a:r>
              <a:rPr lang="en-US" sz="2000" dirty="0" smtClean="0"/>
              <a:t>810,000</a:t>
            </a:r>
            <a:endParaRPr lang="en-US" sz="2000" dirty="0"/>
          </a:p>
          <a:p>
            <a:pPr marL="0" indent="0">
              <a:lnSpc>
                <a:spcPct val="100000"/>
              </a:lnSpc>
              <a:spcBef>
                <a:spcPts val="0"/>
              </a:spcBef>
              <a:buNone/>
              <a:tabLst>
                <a:tab pos="5367338" algn="dec"/>
                <a:tab pos="7256463" algn="dec"/>
              </a:tabLst>
            </a:pPr>
            <a:r>
              <a:rPr lang="en-US" sz="2000" dirty="0"/>
              <a:t>Total shareholders' equity	</a:t>
            </a:r>
            <a:r>
              <a:rPr lang="en-US" sz="2000" dirty="0" smtClean="0"/>
              <a:t>480,000</a:t>
            </a:r>
            <a:r>
              <a:rPr lang="en-US" sz="2000" dirty="0"/>
              <a:t>	</a:t>
            </a:r>
            <a:r>
              <a:rPr lang="en-US" sz="2000" dirty="0" smtClean="0"/>
              <a:t>450,000</a:t>
            </a:r>
            <a:endParaRPr lang="en-US" sz="2000" dirty="0"/>
          </a:p>
          <a:p>
            <a:pPr marL="0" indent="0">
              <a:lnSpc>
                <a:spcPct val="100000"/>
              </a:lnSpc>
              <a:spcBef>
                <a:spcPts val="0"/>
              </a:spcBef>
              <a:buNone/>
              <a:tabLst>
                <a:tab pos="5367338" algn="dec"/>
                <a:tab pos="7256463" algn="dec"/>
              </a:tabLst>
            </a:pPr>
            <a:r>
              <a:rPr lang="en-US" sz="2000" dirty="0"/>
              <a:t>Net income	</a:t>
            </a:r>
            <a:r>
              <a:rPr lang="en-US" sz="2000" dirty="0" smtClean="0"/>
              <a:t>65,000</a:t>
            </a:r>
            <a:r>
              <a:rPr lang="en-US" sz="2000" dirty="0"/>
              <a:t>	</a:t>
            </a:r>
            <a:r>
              <a:rPr lang="en-US" sz="2000" dirty="0" smtClean="0"/>
              <a:t>56,000</a:t>
            </a:r>
            <a:endParaRPr lang="en-US" sz="2000" dirty="0"/>
          </a:p>
          <a:p>
            <a:pPr marL="0" indent="0">
              <a:buNone/>
            </a:pPr>
            <a:r>
              <a:rPr lang="en-US" sz="2000" dirty="0" smtClean="0"/>
              <a:t>Clayton's </a:t>
            </a:r>
            <a:r>
              <a:rPr lang="en-US" sz="2000" dirty="0"/>
              <a:t>2016 </a:t>
            </a:r>
            <a:r>
              <a:rPr lang="en-US" sz="2000" b="1" dirty="0">
                <a:solidFill>
                  <a:srgbClr val="C00000"/>
                </a:solidFill>
              </a:rPr>
              <a:t>a</a:t>
            </a:r>
            <a:r>
              <a:rPr lang="en-US" sz="2000" b="1" dirty="0" smtClean="0">
                <a:solidFill>
                  <a:srgbClr val="C00000"/>
                </a:solidFill>
              </a:rPr>
              <a:t>verage </a:t>
            </a:r>
            <a:r>
              <a:rPr lang="en-US" sz="2000" b="1" dirty="0">
                <a:solidFill>
                  <a:srgbClr val="C00000"/>
                </a:solidFill>
              </a:rPr>
              <a:t>collection period </a:t>
            </a:r>
            <a:r>
              <a:rPr lang="en-US" sz="2000" dirty="0" smtClean="0"/>
              <a:t>is</a:t>
            </a:r>
            <a:r>
              <a:rPr lang="en-US" sz="2000" dirty="0"/>
              <a:t>: </a:t>
            </a:r>
          </a:p>
          <a:p>
            <a:pPr marL="0" indent="0">
              <a:buNone/>
            </a:pPr>
            <a:r>
              <a:rPr lang="en-US" sz="2000" dirty="0"/>
              <a:t>a.	73 days. </a:t>
            </a:r>
          </a:p>
          <a:p>
            <a:pPr marL="0" indent="0">
              <a:buNone/>
            </a:pPr>
            <a:r>
              <a:rPr lang="en-US" sz="2000" dirty="0" smtClean="0"/>
              <a:t>b</a:t>
            </a:r>
            <a:r>
              <a:rPr lang="en-US" sz="2000" dirty="0"/>
              <a:t>.	104 days. </a:t>
            </a:r>
          </a:p>
          <a:p>
            <a:pPr marL="0" indent="0">
              <a:buNone/>
            </a:pPr>
            <a:r>
              <a:rPr lang="en-US" sz="2000" dirty="0" smtClean="0"/>
              <a:t>c</a:t>
            </a:r>
            <a:r>
              <a:rPr lang="en-US" sz="2000" dirty="0"/>
              <a:t>.	109 days. </a:t>
            </a:r>
          </a:p>
          <a:p>
            <a:pPr marL="0" indent="0">
              <a:buNone/>
            </a:pPr>
            <a:r>
              <a:rPr lang="en-US" sz="2000" dirty="0" smtClean="0"/>
              <a:t>d</a:t>
            </a:r>
            <a:r>
              <a:rPr lang="en-US" sz="2000" dirty="0"/>
              <a:t>.	128 days. </a:t>
            </a:r>
          </a:p>
          <a:p>
            <a:pPr marL="0" indent="0">
              <a:buNone/>
            </a:pPr>
            <a:endParaRPr lang="en-US" sz="2000" dirty="0"/>
          </a:p>
          <a:p>
            <a:pPr marL="0" indent="0">
              <a:buNone/>
            </a:pPr>
            <a:endParaRPr lang="en-US" sz="2000" dirty="0"/>
          </a:p>
        </p:txBody>
      </p:sp>
      <p:sp>
        <p:nvSpPr>
          <p:cNvPr id="2" name="Oval 1"/>
          <p:cNvSpPr/>
          <p:nvPr/>
        </p:nvSpPr>
        <p:spPr bwMode="auto">
          <a:xfrm>
            <a:off x="761999" y="4973852"/>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903623" y="4979568"/>
            <a:ext cx="6009524" cy="646331"/>
          </a:xfrm>
          <a:prstGeom prst="rect">
            <a:avLst/>
          </a:prstGeom>
          <a:solidFill>
            <a:srgbClr val="FFFFD1"/>
          </a:solidFill>
          <a:ln w="6350">
            <a:solidFill>
              <a:schemeClr val="tx1"/>
            </a:solidFill>
          </a:ln>
        </p:spPr>
        <p:txBody>
          <a:bodyPr wrap="square" rtlCol="0">
            <a:spAutoFit/>
          </a:bodyPr>
          <a:lstStyle/>
          <a:p>
            <a:endParaRPr lang="en-US" dirty="0" smtClean="0"/>
          </a:p>
          <a:p>
            <a:endParaRPr lang="en-US" b="1" dirty="0">
              <a:solidFill>
                <a:srgbClr val="C00000"/>
              </a:solidFill>
            </a:endParaRPr>
          </a:p>
        </p:txBody>
      </p:sp>
      <p:sp>
        <p:nvSpPr>
          <p:cNvPr id="6" name="Rectangle 5"/>
          <p:cNvSpPr/>
          <p:nvPr/>
        </p:nvSpPr>
        <p:spPr>
          <a:xfrm>
            <a:off x="2929207" y="5011335"/>
            <a:ext cx="6284620" cy="584775"/>
          </a:xfrm>
          <a:prstGeom prst="rect">
            <a:avLst/>
          </a:prstGeom>
        </p:spPr>
        <p:txBody>
          <a:bodyPr wrap="square">
            <a:spAutoFit/>
          </a:bodyPr>
          <a:lstStyle/>
          <a:p>
            <a:r>
              <a:rPr lang="en-US" sz="1600" dirty="0" smtClean="0"/>
              <a:t>Sales ÷ Average A/R = $380,000 ÷ ($80,000 + $72,000)/2 = 5.0</a:t>
            </a:r>
          </a:p>
          <a:p>
            <a:r>
              <a:rPr lang="en-US" sz="1600" dirty="0" smtClean="0"/>
              <a:t>Average </a:t>
            </a:r>
            <a:r>
              <a:rPr lang="en-US" sz="1600" dirty="0"/>
              <a:t>collection period = </a:t>
            </a:r>
            <a:r>
              <a:rPr lang="en-US" sz="1600" dirty="0" smtClean="0"/>
              <a:t>365 / 5.0 </a:t>
            </a:r>
            <a:r>
              <a:rPr lang="en-US" sz="1600" dirty="0"/>
              <a:t>= </a:t>
            </a:r>
            <a:r>
              <a:rPr lang="en-US" sz="1600" b="1" dirty="0" smtClean="0"/>
              <a:t>73 days</a:t>
            </a:r>
            <a:endParaRPr lang="en-US" sz="1600" b="1" dirty="0"/>
          </a:p>
        </p:txBody>
      </p:sp>
    </p:spTree>
    <p:extLst>
      <p:ext uri="{BB962C8B-B14F-4D97-AF65-F5344CB8AC3E}">
        <p14:creationId xmlns:p14="http://schemas.microsoft.com/office/powerpoint/2010/main" val="13915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smtClean="0"/>
              <a:t>TrueTech Industries sells one-year subscriptions to the Tri-Net multi-user platform of Internet-based games. TrueTech sells 1,000 subscriptions for $60 each on January 1, 2016.</a:t>
            </a:r>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LO5-3</a:t>
            </a:r>
          </a:p>
        </p:txBody>
      </p:sp>
      <p:sp>
        <p:nvSpPr>
          <p:cNvPr id="6" name="Rectangle 5"/>
          <p:cNvSpPr/>
          <p:nvPr/>
        </p:nvSpPr>
        <p:spPr>
          <a:xfrm>
            <a:off x="3972560" y="5354938"/>
            <a:ext cx="721360" cy="1173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268128" y="5258934"/>
            <a:ext cx="1519237" cy="106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0" name="Rectangle 9"/>
          <p:cNvSpPr/>
          <p:nvPr/>
        </p:nvSpPr>
        <p:spPr>
          <a:xfrm>
            <a:off x="3268127" y="6409646"/>
            <a:ext cx="1519237" cy="37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1" name="Rectangle 10"/>
          <p:cNvSpPr/>
          <p:nvPr/>
        </p:nvSpPr>
        <p:spPr>
          <a:xfrm>
            <a:off x="4907158" y="6395259"/>
            <a:ext cx="1519237" cy="38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2" name="Rectangle 11"/>
          <p:cNvSpPr/>
          <p:nvPr/>
        </p:nvSpPr>
        <p:spPr>
          <a:xfrm>
            <a:off x="876301" y="3017270"/>
            <a:ext cx="7921625" cy="1322082"/>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3" name="TextBox 12"/>
          <p:cNvSpPr txBox="1">
            <a:spLocks noChangeArrowheads="1"/>
          </p:cNvSpPr>
          <p:nvPr/>
        </p:nvSpPr>
        <p:spPr bwMode="auto">
          <a:xfrm>
            <a:off x="876300" y="3028384"/>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a:t>
            </a:r>
            <a:r>
              <a:rPr lang="en-US" sz="2400" b="1" dirty="0" smtClean="0">
                <a:latin typeface="Calibri" pitchFamily="34" charset="0"/>
              </a:rPr>
              <a:t>Entry at contract inception</a:t>
            </a:r>
            <a:endParaRPr lang="en-IN" sz="2400" b="1" baseline="30000" dirty="0">
              <a:latin typeface="Calibri" pitchFamily="34" charset="0"/>
            </a:endParaRPr>
          </a:p>
        </p:txBody>
      </p:sp>
      <p:sp>
        <p:nvSpPr>
          <p:cNvPr id="14" name="TextBox 13"/>
          <p:cNvSpPr txBox="1">
            <a:spLocks noChangeArrowheads="1"/>
          </p:cNvSpPr>
          <p:nvPr/>
        </p:nvSpPr>
        <p:spPr bwMode="auto">
          <a:xfrm>
            <a:off x="7269163" y="3022034"/>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5" name="TextBox 14"/>
          <p:cNvSpPr txBox="1">
            <a:spLocks noChangeArrowheads="1"/>
          </p:cNvSpPr>
          <p:nvPr/>
        </p:nvSpPr>
        <p:spPr bwMode="auto">
          <a:xfrm>
            <a:off x="5911850" y="3022034"/>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cxnSp>
        <p:nvCxnSpPr>
          <p:cNvPr id="16" name="Straight Connector 15"/>
          <p:cNvCxnSpPr/>
          <p:nvPr/>
        </p:nvCxnSpPr>
        <p:spPr>
          <a:xfrm>
            <a:off x="876302" y="3467310"/>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122363" y="3542670"/>
            <a:ext cx="3529012" cy="406400"/>
          </a:xfrm>
          <a:prstGeom prst="rect">
            <a:avLst/>
          </a:prstGeom>
          <a:noFill/>
          <a:ln w="9525">
            <a:noFill/>
            <a:miter lim="800000"/>
            <a:headEnd/>
            <a:tailEnd/>
          </a:ln>
        </p:spPr>
        <p:txBody>
          <a:bodyPr/>
          <a:lstStyle/>
          <a:p>
            <a:r>
              <a:rPr lang="en-IN" sz="2400" dirty="0">
                <a:latin typeface="Calibri" pitchFamily="34" charset="0"/>
              </a:rPr>
              <a:t>Cash ($60 × 1,000)</a:t>
            </a:r>
          </a:p>
        </p:txBody>
      </p:sp>
      <p:sp>
        <p:nvSpPr>
          <p:cNvPr id="18" name="TextBox 17"/>
          <p:cNvSpPr txBox="1">
            <a:spLocks noChangeArrowheads="1"/>
          </p:cNvSpPr>
          <p:nvPr/>
        </p:nvSpPr>
        <p:spPr bwMode="auto">
          <a:xfrm>
            <a:off x="1617665" y="3949072"/>
            <a:ext cx="2878137" cy="404813"/>
          </a:xfrm>
          <a:prstGeom prst="rect">
            <a:avLst/>
          </a:prstGeom>
          <a:noFill/>
          <a:ln w="9525">
            <a:noFill/>
            <a:miter lim="800000"/>
            <a:headEnd/>
            <a:tailEnd/>
          </a:ln>
        </p:spPr>
        <p:txBody>
          <a:bodyPr/>
          <a:lstStyle/>
          <a:p>
            <a:r>
              <a:rPr lang="en-IN" sz="2400" dirty="0">
                <a:latin typeface="Calibri" pitchFamily="34" charset="0"/>
              </a:rPr>
              <a:t>Deferred revenue</a:t>
            </a:r>
          </a:p>
        </p:txBody>
      </p:sp>
      <p:sp>
        <p:nvSpPr>
          <p:cNvPr id="19" name="TextBox 18"/>
          <p:cNvSpPr txBox="1">
            <a:spLocks noChangeArrowheads="1"/>
          </p:cNvSpPr>
          <p:nvPr/>
        </p:nvSpPr>
        <p:spPr bwMode="auto">
          <a:xfrm>
            <a:off x="6002338" y="3542670"/>
            <a:ext cx="1185862" cy="406400"/>
          </a:xfrm>
          <a:prstGeom prst="rect">
            <a:avLst/>
          </a:prstGeom>
          <a:noFill/>
          <a:ln w="9525">
            <a:noFill/>
            <a:miter lim="800000"/>
            <a:headEnd/>
            <a:tailEnd/>
          </a:ln>
        </p:spPr>
        <p:txBody>
          <a:bodyPr/>
          <a:lstStyle>
            <a:defPPr>
              <a:defRPr lang="en-US"/>
            </a:defPPr>
            <a:lvl1pPr algn="r">
              <a:defRPr sz="2600" b="1">
                <a:solidFill>
                  <a:srgbClr val="FF0066"/>
                </a:solidFill>
                <a:latin typeface="Calibri" pitchFamily="34" charset="0"/>
              </a:defRPr>
            </a:lvl1pPr>
          </a:lstStyle>
          <a:p>
            <a:r>
              <a:rPr lang="en-IN" sz="2400" b="0" dirty="0">
                <a:solidFill>
                  <a:schemeClr val="tx1"/>
                </a:solidFill>
              </a:rPr>
              <a:t>60,000</a:t>
            </a:r>
          </a:p>
        </p:txBody>
      </p:sp>
      <p:sp>
        <p:nvSpPr>
          <p:cNvPr id="20" name="TextBox 19"/>
          <p:cNvSpPr txBox="1">
            <a:spLocks noChangeArrowheads="1"/>
          </p:cNvSpPr>
          <p:nvPr/>
        </p:nvSpPr>
        <p:spPr bwMode="auto">
          <a:xfrm>
            <a:off x="7188200" y="3949072"/>
            <a:ext cx="1189038"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60,000</a:t>
            </a:r>
          </a:p>
        </p:txBody>
      </p:sp>
      <p:graphicFrame>
        <p:nvGraphicFramePr>
          <p:cNvPr id="2" name="Object 1"/>
          <p:cNvGraphicFramePr>
            <a:graphicFrameLocks noChangeAspect="1"/>
          </p:cNvGraphicFramePr>
          <p:nvPr>
            <p:extLst>
              <p:ext uri="{D42A27DB-BD31-4B8C-83A1-F6EECF244321}">
                <p14:modId xmlns:p14="http://schemas.microsoft.com/office/powerpoint/2010/main" val="2324275884"/>
              </p:ext>
            </p:extLst>
          </p:nvPr>
        </p:nvGraphicFramePr>
        <p:xfrm>
          <a:off x="3343275" y="4459288"/>
          <a:ext cx="3597275" cy="2292350"/>
        </p:xfrm>
        <a:graphic>
          <a:graphicData uri="http://schemas.openxmlformats.org/presentationml/2006/ole">
            <mc:AlternateContent xmlns:mc="http://schemas.openxmlformats.org/markup-compatibility/2006">
              <mc:Choice xmlns:v="urn:schemas-microsoft-com:vml" Requires="v">
                <p:oleObj spid="_x0000_s1097" name="Worksheet" r:id="rId5" imgW="3257550" imgH="2076540" progId="Excel.Sheet.12">
                  <p:embed/>
                </p:oleObj>
              </mc:Choice>
              <mc:Fallback>
                <p:oleObj name="Worksheet" r:id="rId5" imgW="3257550" imgH="2076540" progId="Excel.Sheet.12">
                  <p:embed/>
                  <p:pic>
                    <p:nvPicPr>
                      <p:cNvPr id="0" name=""/>
                      <p:cNvPicPr/>
                      <p:nvPr/>
                    </p:nvPicPr>
                    <p:blipFill>
                      <a:blip r:embed="rId6"/>
                      <a:stretch>
                        <a:fillRect/>
                      </a:stretch>
                    </p:blipFill>
                    <p:spPr>
                      <a:xfrm>
                        <a:off x="3343275" y="4459288"/>
                        <a:ext cx="3597275" cy="2292350"/>
                      </a:xfrm>
                      <a:prstGeom prst="rect">
                        <a:avLst/>
                      </a:prstGeom>
                    </p:spPr>
                  </p:pic>
                </p:oleObj>
              </mc:Fallback>
            </mc:AlternateContent>
          </a:graphicData>
        </a:graphic>
      </p:graphicFrame>
      <p:sp>
        <p:nvSpPr>
          <p:cNvPr id="21" name="Title 1"/>
          <p:cNvSpPr>
            <a:spLocks noGrp="1"/>
          </p:cNvSpPr>
          <p:nvPr>
            <p:ph type="title"/>
          </p:nvPr>
        </p:nvSpPr>
        <p:spPr>
          <a:xfrm>
            <a:off x="761999" y="0"/>
            <a:ext cx="8382000" cy="1444625"/>
          </a:xfrm>
        </p:spPr>
        <p:txBody>
          <a:bodyPr>
            <a:noAutofit/>
          </a:bodyPr>
          <a:lstStyle/>
          <a:p>
            <a:pPr>
              <a:lnSpc>
                <a:spcPct val="100000"/>
              </a:lnSpc>
            </a:pPr>
            <a:r>
              <a:rPr lang="en-IN" dirty="0"/>
              <a:t>Illustration:</a:t>
            </a:r>
            <a:r>
              <a:rPr lang="en-IN" dirty="0" smtClean="0">
                <a:ea typeface="Adobe Fan Heiti Std B"/>
                <a:cs typeface="Adobe Fan Heiti Std B"/>
              </a:rPr>
              <a:t/>
            </a:r>
            <a:br>
              <a:rPr lang="en-IN" dirty="0" smtClean="0">
                <a:ea typeface="Adobe Fan Heiti Std B"/>
                <a:cs typeface="Adobe Fan Heiti Std B"/>
              </a:rPr>
            </a:br>
            <a:r>
              <a:rPr lang="en-IN" dirty="0" smtClean="0">
                <a:ea typeface="Adobe Fan Heiti Std B"/>
                <a:cs typeface="Adobe Fan Heiti Std B"/>
              </a:rPr>
              <a:t>Recognizing Revenue over a Period of Time</a:t>
            </a:r>
          </a:p>
        </p:txBody>
      </p:sp>
    </p:spTree>
    <p:extLst>
      <p:ext uri="{BB962C8B-B14F-4D97-AF65-F5344CB8AC3E}">
        <p14:creationId xmlns:p14="http://schemas.microsoft.com/office/powerpoint/2010/main" val="3032703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
                            </p:stCondLst>
                            <p:childTnLst>
                              <p:par>
                                <p:cTn id="38" presetID="10" presetClass="entr" presetSubtype="0" fill="hold" nodeType="afterEffect">
                                  <p:stCondLst>
                                    <p:cond delay="10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p:bldP spid="14" grpId="0"/>
      <p:bldP spid="15" grpId="0"/>
      <p:bldP spid="17" grpId="0"/>
      <p:bldP spid="18" grpId="0"/>
      <p:bldP spid="19" grpId="0"/>
      <p:bldP spid="2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smtClean="0"/>
              <a:t>An increase </a:t>
            </a:r>
            <a:r>
              <a:rPr lang="en-US" sz="2000" dirty="0"/>
              <a:t>in the receivables turnover </a:t>
            </a:r>
            <a:r>
              <a:rPr lang="en-US" sz="2000" dirty="0" smtClean="0"/>
              <a:t>ratio: </a:t>
            </a:r>
            <a:endParaRPr lang="en-US" sz="2000" dirty="0"/>
          </a:p>
          <a:p>
            <a:pPr marL="463550" indent="-463550">
              <a:buNone/>
            </a:pPr>
            <a:r>
              <a:rPr lang="en-US" sz="2000" dirty="0"/>
              <a:t>a.	</a:t>
            </a:r>
            <a:r>
              <a:rPr lang="en-US" sz="2000" dirty="0" smtClean="0"/>
              <a:t>means the average collection period has increased. </a:t>
            </a:r>
            <a:endParaRPr lang="en-US" sz="2000" dirty="0"/>
          </a:p>
          <a:p>
            <a:pPr marL="463550" indent="-463550">
              <a:buAutoNum type="alphaLcPeriod" startAt="2"/>
            </a:pPr>
            <a:r>
              <a:rPr lang="en-US" sz="2000" dirty="0" smtClean="0"/>
              <a:t>indicates an increase </a:t>
            </a:r>
            <a:r>
              <a:rPr lang="en-US" sz="2000" dirty="0"/>
              <a:t>in the time between credit sales and cash collection. </a:t>
            </a:r>
            <a:endParaRPr lang="en-US" sz="2000" dirty="0" smtClean="0"/>
          </a:p>
          <a:p>
            <a:pPr marL="463550" indent="-463550">
              <a:buAutoNum type="alphaLcPeriod" startAt="2"/>
            </a:pPr>
            <a:r>
              <a:rPr lang="en-US" sz="2000" dirty="0" smtClean="0"/>
              <a:t>could be an indication of higher customer satisfaction with the company’s products. </a:t>
            </a:r>
          </a:p>
          <a:p>
            <a:pPr marL="463550" indent="-463550">
              <a:buNone/>
            </a:pPr>
            <a:r>
              <a:rPr lang="en-US" sz="2000" dirty="0" smtClean="0"/>
              <a:t>d</a:t>
            </a:r>
            <a:r>
              <a:rPr lang="en-US" sz="2000" dirty="0"/>
              <a:t>.	</a:t>
            </a:r>
            <a:r>
              <a:rPr lang="en-US" sz="2000" dirty="0" smtClean="0"/>
              <a:t>could </a:t>
            </a:r>
            <a:r>
              <a:rPr lang="en-US" sz="2000" dirty="0"/>
              <a:t>be an indication </a:t>
            </a:r>
            <a:r>
              <a:rPr lang="en-US" sz="2000" dirty="0" smtClean="0"/>
              <a:t>that </a:t>
            </a:r>
            <a:r>
              <a:rPr lang="en-US" sz="2000" dirty="0"/>
              <a:t>the company </a:t>
            </a:r>
            <a:r>
              <a:rPr lang="en-US" sz="2000" dirty="0" smtClean="0"/>
              <a:t>is </a:t>
            </a:r>
            <a:r>
              <a:rPr lang="en-US" sz="2000" dirty="0"/>
              <a:t>granting </a:t>
            </a:r>
            <a:r>
              <a:rPr lang="en-US" sz="2000" dirty="0" smtClean="0"/>
              <a:t>less lenient credit terms. </a:t>
            </a:r>
            <a:endParaRPr lang="en-US" sz="2000" dirty="0"/>
          </a:p>
          <a:p>
            <a:pPr marL="0" indent="0">
              <a:buNone/>
            </a:pPr>
            <a:endParaRPr lang="en-US" sz="2000" dirty="0"/>
          </a:p>
          <a:p>
            <a:pPr marL="0" indent="0">
              <a:buNone/>
            </a:pPr>
            <a:endParaRPr lang="en-US" sz="2000" dirty="0"/>
          </a:p>
        </p:txBody>
      </p:sp>
      <p:sp>
        <p:nvSpPr>
          <p:cNvPr id="2" name="Oval 1"/>
          <p:cNvSpPr/>
          <p:nvPr/>
        </p:nvSpPr>
        <p:spPr bwMode="auto">
          <a:xfrm>
            <a:off x="762049" y="359328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971468" y="4295844"/>
            <a:ext cx="6021556" cy="2031325"/>
          </a:xfrm>
          <a:prstGeom prst="rect">
            <a:avLst/>
          </a:prstGeom>
          <a:solidFill>
            <a:srgbClr val="FFFFD1"/>
          </a:solidFill>
          <a:ln w="6350">
            <a:solidFill>
              <a:schemeClr val="tx1"/>
            </a:solidFill>
          </a:ln>
        </p:spPr>
        <p:txBody>
          <a:bodyPr wrap="square" rtlCol="0">
            <a:spAutoFit/>
          </a:bodyPr>
          <a:lstStyle/>
          <a:p>
            <a:r>
              <a:rPr lang="en-US" dirty="0"/>
              <a:t>The higher the ratio, the shorter the average time between credit sales and cash </a:t>
            </a:r>
            <a:r>
              <a:rPr lang="en-US" dirty="0" smtClean="0"/>
              <a:t>collection. </a:t>
            </a:r>
            <a:r>
              <a:rPr lang="en-US" dirty="0"/>
              <a:t>A decline in the receivables turnover ratio (an increase in the average collection period) could be an indication of customer dissatisfaction with the company’s products, or that the company is granting extended credit terms in order to maintain customers</a:t>
            </a:r>
            <a:r>
              <a:rPr lang="en-US" dirty="0" smtClean="0"/>
              <a:t>.  </a:t>
            </a:r>
            <a:endParaRPr lang="en-US" b="1" dirty="0">
              <a:solidFill>
                <a:srgbClr val="C00000"/>
              </a:solidFill>
            </a:endParaRPr>
          </a:p>
        </p:txBody>
      </p:sp>
    </p:spTree>
    <p:extLst>
      <p:ext uri="{BB962C8B-B14F-4D97-AF65-F5344CB8AC3E}">
        <p14:creationId xmlns:p14="http://schemas.microsoft.com/office/powerpoint/2010/main" val="392339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a:t>
            </a:r>
            <a:r>
              <a:rPr lang="en-US" dirty="0" smtClean="0"/>
              <a:t>Turnover Ratio</a:t>
            </a:r>
            <a:endParaRPr lang="en-US" dirty="0"/>
          </a:p>
        </p:txBody>
      </p:sp>
      <p:sp>
        <p:nvSpPr>
          <p:cNvPr id="3" name="Content Placeholder 2"/>
          <p:cNvSpPr>
            <a:spLocks noGrp="1"/>
          </p:cNvSpPr>
          <p:nvPr>
            <p:ph idx="1"/>
          </p:nvPr>
        </p:nvSpPr>
        <p:spPr>
          <a:xfrm>
            <a:off x="761999" y="1261890"/>
            <a:ext cx="8013600" cy="5596110"/>
          </a:xfrm>
        </p:spPr>
        <p:txBody>
          <a:bodyPr>
            <a:noAutofit/>
          </a:bodyPr>
          <a:lstStyle/>
          <a:p>
            <a:pPr marL="0" indent="0">
              <a:buNone/>
            </a:pPr>
            <a:r>
              <a:rPr lang="en-US" sz="2000" dirty="0" smtClean="0"/>
              <a:t>The </a:t>
            </a:r>
            <a:r>
              <a:rPr lang="en-US" sz="2000" dirty="0"/>
              <a:t>more frequently a business is able </a:t>
            </a:r>
            <a:r>
              <a:rPr lang="en-US" sz="2000" dirty="0" smtClean="0"/>
              <a:t>to sell</a:t>
            </a:r>
            <a:r>
              <a:rPr lang="en-US" sz="2000" dirty="0"/>
              <a:t>, or turn over, its inventory, the lower its investment in inventory must be for a </a:t>
            </a:r>
            <a:r>
              <a:rPr lang="en-US" sz="2000" dirty="0" smtClean="0"/>
              <a:t>given level </a:t>
            </a:r>
            <a:r>
              <a:rPr lang="en-US" sz="2000" dirty="0"/>
              <a:t>of sales. </a:t>
            </a:r>
            <a:endParaRPr lang="en-US" sz="2000" dirty="0" smtClean="0"/>
          </a:p>
          <a:p>
            <a:pPr marL="0" indent="0">
              <a:buNone/>
            </a:pPr>
            <a:r>
              <a:rPr lang="en-US" sz="2000" dirty="0"/>
              <a:t> </a:t>
            </a:r>
            <a:r>
              <a:rPr lang="en-US" sz="2000" dirty="0" smtClean="0"/>
              <a:t> </a:t>
            </a:r>
            <a:r>
              <a:rPr lang="en-US" sz="2000" b="1" dirty="0" smtClean="0"/>
              <a:t>Inventory </a:t>
            </a:r>
            <a:r>
              <a:rPr lang="en-US" sz="2000" b="1" dirty="0"/>
              <a:t>turnover ratio</a:t>
            </a:r>
            <a:r>
              <a:rPr lang="en-US" sz="2000" dirty="0"/>
              <a:t>	</a:t>
            </a:r>
            <a:r>
              <a:rPr lang="en-US" sz="2000" dirty="0" smtClean="0"/>
              <a:t>=</a:t>
            </a:r>
            <a:r>
              <a:rPr lang="en-US" sz="2000" dirty="0"/>
              <a:t>	</a:t>
            </a:r>
            <a:r>
              <a:rPr lang="en-US" sz="2000" dirty="0" smtClean="0"/>
              <a:t>Cost </a:t>
            </a:r>
            <a:r>
              <a:rPr lang="en-US" sz="2000" dirty="0"/>
              <a:t>of goods sold	</a:t>
            </a:r>
            <a:br>
              <a:rPr lang="en-US" sz="2000" dirty="0"/>
            </a:br>
            <a:r>
              <a:rPr lang="en-US" sz="2000" dirty="0"/>
              <a:t>				</a:t>
            </a:r>
            <a:r>
              <a:rPr lang="en-US" sz="2000" dirty="0" smtClean="0"/>
              <a:t>Average </a:t>
            </a:r>
            <a:r>
              <a:rPr lang="en-US" sz="2000" dirty="0"/>
              <a:t>inventory</a:t>
            </a:r>
            <a:br>
              <a:rPr lang="en-US" sz="2000" dirty="0"/>
            </a:br>
            <a:endParaRPr lang="en-US" sz="600" dirty="0" smtClean="0"/>
          </a:p>
          <a:p>
            <a:pPr marL="0" indent="0">
              <a:buNone/>
            </a:pPr>
            <a:r>
              <a:rPr lang="en-US" sz="2000" dirty="0" smtClean="0"/>
              <a:t>A </a:t>
            </a:r>
            <a:r>
              <a:rPr lang="en-US" sz="2000" dirty="0"/>
              <a:t>high </a:t>
            </a:r>
            <a:r>
              <a:rPr lang="en-US" sz="2000" dirty="0" smtClean="0"/>
              <a:t>ratio might indicate a:</a:t>
            </a:r>
          </a:p>
          <a:p>
            <a:r>
              <a:rPr lang="en-US" sz="2000" b="1" dirty="0" smtClean="0">
                <a:solidFill>
                  <a:srgbClr val="C00000"/>
                </a:solidFill>
              </a:rPr>
              <a:t>superior </a:t>
            </a:r>
            <a:r>
              <a:rPr lang="en-US" sz="2000" b="1" dirty="0">
                <a:solidFill>
                  <a:srgbClr val="C00000"/>
                </a:solidFill>
              </a:rPr>
              <a:t>sales force </a:t>
            </a:r>
            <a:r>
              <a:rPr lang="en-US" sz="2000" dirty="0" smtClean="0"/>
              <a:t>or a </a:t>
            </a:r>
            <a:r>
              <a:rPr lang="en-US" sz="2000" b="1" dirty="0">
                <a:solidFill>
                  <a:srgbClr val="C00000"/>
                </a:solidFill>
              </a:rPr>
              <a:t>successful advertising </a:t>
            </a:r>
            <a:r>
              <a:rPr lang="en-US" sz="2000" dirty="0"/>
              <a:t>campaign. </a:t>
            </a:r>
            <a:endParaRPr lang="en-US" sz="2000" dirty="0" smtClean="0"/>
          </a:p>
          <a:p>
            <a:r>
              <a:rPr lang="en-US" sz="2000" dirty="0" smtClean="0"/>
              <a:t>relatively low </a:t>
            </a:r>
            <a:r>
              <a:rPr lang="en-US" sz="2000" dirty="0"/>
              <a:t>inventory level, which could mean either very </a:t>
            </a:r>
            <a:r>
              <a:rPr lang="en-US" sz="2000" b="1" dirty="0">
                <a:solidFill>
                  <a:srgbClr val="C00000"/>
                </a:solidFill>
              </a:rPr>
              <a:t>efficient inventory management </a:t>
            </a:r>
            <a:r>
              <a:rPr lang="en-US" sz="2400" b="1" dirty="0"/>
              <a:t>or</a:t>
            </a:r>
            <a:r>
              <a:rPr lang="en-US" sz="2400" dirty="0"/>
              <a:t> </a:t>
            </a:r>
            <a:r>
              <a:rPr lang="en-US" sz="2000" b="1" dirty="0" smtClean="0">
                <a:solidFill>
                  <a:srgbClr val="C00000"/>
                </a:solidFill>
              </a:rPr>
              <a:t>stockouts and </a:t>
            </a:r>
            <a:r>
              <a:rPr lang="en-US" sz="2000" b="1" dirty="0">
                <a:solidFill>
                  <a:srgbClr val="C00000"/>
                </a:solidFill>
              </a:rPr>
              <a:t>lost sales </a:t>
            </a:r>
            <a:r>
              <a:rPr lang="en-US" sz="2000" dirty="0"/>
              <a:t>in the future.</a:t>
            </a:r>
          </a:p>
          <a:p>
            <a:pPr marL="0" indent="0">
              <a:buNone/>
            </a:pPr>
            <a:r>
              <a:rPr lang="en-US" sz="2000" dirty="0"/>
              <a:t>A </a:t>
            </a:r>
            <a:r>
              <a:rPr lang="en-US" sz="2000" dirty="0" smtClean="0"/>
              <a:t>low or decreasing ratio </a:t>
            </a:r>
            <a:r>
              <a:rPr lang="en-US" sz="2000" dirty="0"/>
              <a:t>might </a:t>
            </a:r>
            <a:r>
              <a:rPr lang="en-US" sz="2000" dirty="0" smtClean="0"/>
              <a:t>indicate:</a:t>
            </a:r>
            <a:endParaRPr lang="en-US" sz="2000" dirty="0"/>
          </a:p>
          <a:p>
            <a:r>
              <a:rPr lang="en-US" sz="2000" dirty="0"/>
              <a:t>o</a:t>
            </a:r>
            <a:r>
              <a:rPr lang="en-US" sz="2000" dirty="0" smtClean="0"/>
              <a:t>verstocking</a:t>
            </a:r>
          </a:p>
          <a:p>
            <a:r>
              <a:rPr lang="en-US" sz="2000" dirty="0" smtClean="0"/>
              <a:t>the </a:t>
            </a:r>
            <a:r>
              <a:rPr lang="en-US" sz="2000" dirty="0"/>
              <a:t>presence of obsolete items, or </a:t>
            </a:r>
            <a:endParaRPr lang="en-US" sz="2000" dirty="0" smtClean="0"/>
          </a:p>
          <a:p>
            <a:r>
              <a:rPr lang="en-US" sz="2000" dirty="0" smtClean="0"/>
              <a:t>poor </a:t>
            </a:r>
            <a:r>
              <a:rPr lang="en-US" sz="2000" dirty="0"/>
              <a:t>marketing </a:t>
            </a:r>
            <a:r>
              <a:rPr lang="en-US" sz="2000" dirty="0" smtClean="0"/>
              <a:t>and sales </a:t>
            </a:r>
            <a:r>
              <a:rPr lang="en-US" sz="2000" dirty="0"/>
              <a:t>efforts.</a:t>
            </a:r>
          </a:p>
          <a:p>
            <a:pPr marL="0" indent="0">
              <a:buNone/>
            </a:pPr>
            <a:r>
              <a:rPr lang="en-US" sz="2000" dirty="0" smtClean="0"/>
              <a:t>Divide by 365 </a:t>
            </a:r>
            <a:r>
              <a:rPr lang="en-US" sz="2000" dirty="0"/>
              <a:t>days to compute the </a:t>
            </a:r>
            <a:r>
              <a:rPr lang="en-US" sz="2000" b="1" dirty="0"/>
              <a:t>average days in inventory </a:t>
            </a:r>
            <a:r>
              <a:rPr lang="en-US" sz="2000" dirty="0"/>
              <a:t>. This measure indicates the number </a:t>
            </a:r>
            <a:r>
              <a:rPr lang="en-US" sz="2000" dirty="0" smtClean="0"/>
              <a:t>of days </a:t>
            </a:r>
            <a:r>
              <a:rPr lang="en-US" sz="2000" dirty="0"/>
              <a:t>it normally takes to sell inventory</a:t>
            </a:r>
          </a:p>
        </p:txBody>
      </p:sp>
      <p:cxnSp>
        <p:nvCxnSpPr>
          <p:cNvPr id="4" name="Straight Connector 3"/>
          <p:cNvCxnSpPr/>
          <p:nvPr/>
        </p:nvCxnSpPr>
        <p:spPr>
          <a:xfrm>
            <a:off x="4367931" y="2251047"/>
            <a:ext cx="216711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27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a:t>Excerpts from </a:t>
            </a:r>
            <a:r>
              <a:rPr lang="en-US" sz="2000" dirty="0" smtClean="0"/>
              <a:t>Clayton </a:t>
            </a:r>
            <a:r>
              <a:rPr lang="en-US" sz="2000" dirty="0"/>
              <a:t>Company's December 31, 2016 and 2015, financial statements are presented below:</a:t>
            </a:r>
          </a:p>
          <a:p>
            <a:pPr marL="0" indent="0">
              <a:lnSpc>
                <a:spcPct val="100000"/>
              </a:lnSpc>
              <a:spcBef>
                <a:spcPts val="0"/>
              </a:spcBef>
              <a:buNone/>
              <a:tabLst>
                <a:tab pos="4857750" algn="ctr"/>
                <a:tab pos="6745288" algn="ctr"/>
              </a:tabLst>
            </a:pPr>
            <a:r>
              <a:rPr lang="en-US" sz="2000" dirty="0"/>
              <a:t>	    </a:t>
            </a:r>
            <a:r>
              <a:rPr lang="en-US" sz="2000" b="1" dirty="0"/>
              <a:t>2016	     2015</a:t>
            </a:r>
          </a:p>
          <a:p>
            <a:pPr marL="0" indent="0">
              <a:lnSpc>
                <a:spcPct val="100000"/>
              </a:lnSpc>
              <a:spcBef>
                <a:spcPts val="0"/>
              </a:spcBef>
              <a:buNone/>
              <a:tabLst>
                <a:tab pos="5367338" algn="dec"/>
                <a:tab pos="7256463" algn="dec"/>
              </a:tabLst>
            </a:pPr>
            <a:r>
              <a:rPr lang="en-US" sz="2000" dirty="0"/>
              <a:t>Accounts receivable	$ </a:t>
            </a:r>
            <a:r>
              <a:rPr lang="en-US" sz="2000" dirty="0" smtClean="0"/>
              <a:t>80,000</a:t>
            </a:r>
            <a:r>
              <a:rPr lang="en-US" sz="2000" dirty="0"/>
              <a:t>	$ </a:t>
            </a:r>
            <a:r>
              <a:rPr lang="en-US" sz="2000" dirty="0" smtClean="0"/>
              <a:t>72,000</a:t>
            </a:r>
            <a:endParaRPr lang="en-US" sz="2000" dirty="0"/>
          </a:p>
          <a:p>
            <a:pPr marL="0" indent="0">
              <a:lnSpc>
                <a:spcPct val="100000"/>
              </a:lnSpc>
              <a:spcBef>
                <a:spcPts val="0"/>
              </a:spcBef>
              <a:buNone/>
              <a:tabLst>
                <a:tab pos="5367338" algn="dec"/>
                <a:tab pos="7256463" algn="dec"/>
              </a:tabLst>
            </a:pPr>
            <a:r>
              <a:rPr lang="en-US" sz="2000" dirty="0"/>
              <a:t>Merchandise inventory	</a:t>
            </a:r>
            <a:r>
              <a:rPr lang="en-US" sz="2000" dirty="0" smtClean="0"/>
              <a:t>56,000</a:t>
            </a:r>
            <a:r>
              <a:rPr lang="en-US" sz="2000" dirty="0"/>
              <a:t>	</a:t>
            </a:r>
            <a:r>
              <a:rPr lang="en-US" sz="2000" dirty="0" smtClean="0"/>
              <a:t>70,000</a:t>
            </a:r>
            <a:endParaRPr lang="en-US" sz="2000" dirty="0"/>
          </a:p>
          <a:p>
            <a:pPr marL="0" indent="0">
              <a:lnSpc>
                <a:spcPct val="100000"/>
              </a:lnSpc>
              <a:spcBef>
                <a:spcPts val="0"/>
              </a:spcBef>
              <a:buNone/>
              <a:tabLst>
                <a:tab pos="5367338" algn="dec"/>
                <a:tab pos="7256463" algn="dec"/>
              </a:tabLst>
            </a:pPr>
            <a:r>
              <a:rPr lang="en-US" sz="2000" dirty="0"/>
              <a:t>Net sales	</a:t>
            </a:r>
            <a:r>
              <a:rPr lang="en-US" sz="2000" dirty="0" smtClean="0"/>
              <a:t>380,000</a:t>
            </a:r>
            <a:r>
              <a:rPr lang="en-US" sz="2000" dirty="0"/>
              <a:t>	</a:t>
            </a:r>
            <a:r>
              <a:rPr lang="en-US" sz="2000" dirty="0" smtClean="0"/>
              <a:t>372,000</a:t>
            </a:r>
            <a:endParaRPr lang="en-US" sz="2000" dirty="0"/>
          </a:p>
          <a:p>
            <a:pPr marL="0" indent="0">
              <a:lnSpc>
                <a:spcPct val="100000"/>
              </a:lnSpc>
              <a:spcBef>
                <a:spcPts val="0"/>
              </a:spcBef>
              <a:buNone/>
              <a:tabLst>
                <a:tab pos="5367338" algn="dec"/>
                <a:tab pos="7256463" algn="dec"/>
              </a:tabLst>
            </a:pPr>
            <a:r>
              <a:rPr lang="en-US" sz="2000" dirty="0"/>
              <a:t>Cost of goods sold	</a:t>
            </a:r>
            <a:r>
              <a:rPr lang="en-US" sz="2000" dirty="0" smtClean="0"/>
              <a:t>228,000</a:t>
            </a:r>
            <a:r>
              <a:rPr lang="en-US" sz="2000" dirty="0"/>
              <a:t>	</a:t>
            </a:r>
            <a:r>
              <a:rPr lang="en-US" sz="2000" dirty="0" smtClean="0"/>
              <a:t>216,000</a:t>
            </a:r>
            <a:endParaRPr lang="en-US" sz="2000" dirty="0"/>
          </a:p>
          <a:p>
            <a:pPr marL="0" indent="0">
              <a:lnSpc>
                <a:spcPct val="100000"/>
              </a:lnSpc>
              <a:spcBef>
                <a:spcPts val="0"/>
              </a:spcBef>
              <a:buNone/>
              <a:tabLst>
                <a:tab pos="5367338" algn="dec"/>
                <a:tab pos="7256463" algn="dec"/>
              </a:tabLst>
            </a:pPr>
            <a:r>
              <a:rPr lang="en-US" sz="2000" dirty="0"/>
              <a:t>Total assets	</a:t>
            </a:r>
            <a:r>
              <a:rPr lang="en-US" sz="2000" dirty="0" smtClean="0"/>
              <a:t>850,000</a:t>
            </a:r>
            <a:r>
              <a:rPr lang="en-US" sz="2000" dirty="0"/>
              <a:t>	</a:t>
            </a:r>
            <a:r>
              <a:rPr lang="en-US" sz="2000" dirty="0" smtClean="0"/>
              <a:t>810,000</a:t>
            </a:r>
            <a:endParaRPr lang="en-US" sz="2000" dirty="0"/>
          </a:p>
          <a:p>
            <a:pPr marL="0" indent="0">
              <a:lnSpc>
                <a:spcPct val="100000"/>
              </a:lnSpc>
              <a:spcBef>
                <a:spcPts val="0"/>
              </a:spcBef>
              <a:buNone/>
              <a:tabLst>
                <a:tab pos="5367338" algn="dec"/>
                <a:tab pos="7256463" algn="dec"/>
              </a:tabLst>
            </a:pPr>
            <a:r>
              <a:rPr lang="en-US" sz="2000" dirty="0"/>
              <a:t>Total shareholders' equity	</a:t>
            </a:r>
            <a:r>
              <a:rPr lang="en-US" sz="2000" dirty="0" smtClean="0"/>
              <a:t>480,000</a:t>
            </a:r>
            <a:r>
              <a:rPr lang="en-US" sz="2000" dirty="0"/>
              <a:t>	</a:t>
            </a:r>
            <a:r>
              <a:rPr lang="en-US" sz="2000" dirty="0" smtClean="0"/>
              <a:t>450,000</a:t>
            </a:r>
            <a:endParaRPr lang="en-US" sz="2000" dirty="0"/>
          </a:p>
          <a:p>
            <a:pPr marL="0" indent="0">
              <a:lnSpc>
                <a:spcPct val="100000"/>
              </a:lnSpc>
              <a:spcBef>
                <a:spcPts val="0"/>
              </a:spcBef>
              <a:buNone/>
              <a:tabLst>
                <a:tab pos="5367338" algn="dec"/>
                <a:tab pos="7256463" algn="dec"/>
              </a:tabLst>
            </a:pPr>
            <a:r>
              <a:rPr lang="en-US" sz="2000" dirty="0"/>
              <a:t>Net income	</a:t>
            </a:r>
            <a:r>
              <a:rPr lang="en-US" sz="2000" dirty="0" smtClean="0"/>
              <a:t>65,000</a:t>
            </a:r>
            <a:r>
              <a:rPr lang="en-US" sz="2000" dirty="0"/>
              <a:t>	</a:t>
            </a:r>
            <a:r>
              <a:rPr lang="en-US" sz="2000" dirty="0" smtClean="0"/>
              <a:t>56,000</a:t>
            </a:r>
            <a:endParaRPr lang="en-US" sz="2000" dirty="0"/>
          </a:p>
          <a:p>
            <a:pPr marL="0" lvl="0" indent="0">
              <a:buNone/>
            </a:pPr>
            <a:r>
              <a:rPr lang="en-US" sz="2000" dirty="0" smtClean="0"/>
              <a:t>Clayton's </a:t>
            </a:r>
            <a:r>
              <a:rPr lang="en-US" sz="2000" dirty="0"/>
              <a:t>2016 </a:t>
            </a:r>
            <a:r>
              <a:rPr lang="en-US" sz="2000" b="1" dirty="0">
                <a:solidFill>
                  <a:srgbClr val="C00000"/>
                </a:solidFill>
              </a:rPr>
              <a:t>inventory turnover </a:t>
            </a:r>
            <a:r>
              <a:rPr lang="en-US" sz="2000" dirty="0"/>
              <a:t>is (rounded): </a:t>
            </a:r>
          </a:p>
          <a:p>
            <a:pPr marL="0" indent="0">
              <a:buNone/>
            </a:pPr>
            <a:r>
              <a:rPr lang="en-US" sz="2000" dirty="0" smtClean="0"/>
              <a:t>a</a:t>
            </a:r>
            <a:r>
              <a:rPr lang="en-US" sz="2000" dirty="0"/>
              <a:t>.	3.62. </a:t>
            </a:r>
          </a:p>
          <a:p>
            <a:pPr marL="0" indent="0">
              <a:buNone/>
            </a:pPr>
            <a:r>
              <a:rPr lang="en-US" sz="2000" dirty="0" smtClean="0"/>
              <a:t>b</a:t>
            </a:r>
            <a:r>
              <a:rPr lang="en-US" sz="2000" dirty="0"/>
              <a:t>.	3.96. </a:t>
            </a:r>
          </a:p>
          <a:p>
            <a:pPr marL="0" indent="0">
              <a:buNone/>
            </a:pPr>
            <a:r>
              <a:rPr lang="en-US" sz="2000" dirty="0" smtClean="0"/>
              <a:t>c</a:t>
            </a:r>
            <a:r>
              <a:rPr lang="en-US" sz="2000" dirty="0"/>
              <a:t>.	4.07. </a:t>
            </a:r>
          </a:p>
          <a:p>
            <a:pPr marL="0" indent="0">
              <a:buNone/>
            </a:pPr>
            <a:r>
              <a:rPr lang="en-US" sz="2000" dirty="0" smtClean="0"/>
              <a:t>d</a:t>
            </a:r>
            <a:r>
              <a:rPr lang="en-US" sz="2000" dirty="0"/>
              <a:t>.	6.03. </a:t>
            </a:r>
          </a:p>
          <a:p>
            <a:pPr marL="0" indent="0">
              <a:buNone/>
            </a:pPr>
            <a:endParaRPr lang="en-US" sz="2000" dirty="0"/>
          </a:p>
        </p:txBody>
      </p:sp>
      <p:sp>
        <p:nvSpPr>
          <p:cNvPr id="2" name="Oval 1"/>
          <p:cNvSpPr/>
          <p:nvPr/>
        </p:nvSpPr>
        <p:spPr bwMode="auto">
          <a:xfrm>
            <a:off x="762049" y="498794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97092003"/>
              </p:ext>
            </p:extLst>
          </p:nvPr>
        </p:nvGraphicFramePr>
        <p:xfrm>
          <a:off x="3198243" y="5090451"/>
          <a:ext cx="3900798" cy="997177"/>
        </p:xfrm>
        <a:graphic>
          <a:graphicData uri="http://schemas.openxmlformats.org/presentationml/2006/ole">
            <mc:AlternateContent xmlns:mc="http://schemas.openxmlformats.org/markup-compatibility/2006">
              <mc:Choice xmlns:v="urn:schemas-microsoft-com:vml" Requires="v">
                <p:oleObj spid="_x0000_s13368" name="Equation" r:id="rId4" imgW="1612800" imgH="419040" progId="Equation.3">
                  <p:embed/>
                </p:oleObj>
              </mc:Choice>
              <mc:Fallback>
                <p:oleObj name="Equation" r:id="rId4" imgW="1612800" imgH="419040" progId="Equation.3">
                  <p:embed/>
                  <p:pic>
                    <p:nvPicPr>
                      <p:cNvPr id="0" name=""/>
                      <p:cNvPicPr>
                        <a:picLocks noChangeAspect="1" noChangeArrowheads="1"/>
                      </p:cNvPicPr>
                      <p:nvPr/>
                    </p:nvPicPr>
                    <p:blipFill>
                      <a:blip r:embed="rId5"/>
                      <a:srcRect/>
                      <a:stretch>
                        <a:fillRect/>
                      </a:stretch>
                    </p:blipFill>
                    <p:spPr bwMode="auto">
                      <a:xfrm>
                        <a:off x="3198243" y="5090451"/>
                        <a:ext cx="3900798" cy="997177"/>
                      </a:xfrm>
                      <a:prstGeom prst="rect">
                        <a:avLst/>
                      </a:prstGeom>
                      <a:solidFill>
                        <a:srgbClr val="FFFFCC"/>
                      </a:solidFill>
                      <a:ln w="3175">
                        <a:solidFill>
                          <a:schemeClr val="tx1"/>
                        </a:solidFill>
                      </a:ln>
                    </p:spPr>
                  </p:pic>
                </p:oleObj>
              </mc:Fallback>
            </mc:AlternateContent>
          </a:graphicData>
        </a:graphic>
      </p:graphicFrame>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1114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Profitability Ratios</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Profitability ratios attempt to measure a company’s </a:t>
            </a:r>
            <a:r>
              <a:rPr lang="en-US" sz="2000" b="1" dirty="0">
                <a:solidFill>
                  <a:srgbClr val="C00000"/>
                </a:solidFill>
              </a:rPr>
              <a:t>ability to earn an adequate </a:t>
            </a:r>
            <a:r>
              <a:rPr lang="en-US" sz="2000" b="1" dirty="0" smtClean="0">
                <a:solidFill>
                  <a:srgbClr val="C00000"/>
                </a:solidFill>
              </a:rPr>
              <a:t>return </a:t>
            </a:r>
            <a:r>
              <a:rPr lang="en-US" sz="2000" dirty="0" smtClean="0"/>
              <a:t>relative </a:t>
            </a:r>
            <a:r>
              <a:rPr lang="en-US" sz="2000" dirty="0"/>
              <a:t>to sales or resources devoted to operations. Resources devoted to operations can </a:t>
            </a:r>
            <a:r>
              <a:rPr lang="en-US" sz="2000" dirty="0" smtClean="0"/>
              <a:t>be defined </a:t>
            </a:r>
            <a:r>
              <a:rPr lang="en-US" sz="2000" dirty="0"/>
              <a:t>as </a:t>
            </a:r>
            <a:r>
              <a:rPr lang="en-US" sz="2000" b="1" dirty="0">
                <a:solidFill>
                  <a:srgbClr val="C00000"/>
                </a:solidFill>
              </a:rPr>
              <a:t>total assets </a:t>
            </a:r>
            <a:r>
              <a:rPr lang="en-US" sz="2000" dirty="0"/>
              <a:t>or only those </a:t>
            </a:r>
            <a:r>
              <a:rPr lang="en-US" sz="2000" b="1" dirty="0">
                <a:solidFill>
                  <a:srgbClr val="C00000"/>
                </a:solidFill>
              </a:rPr>
              <a:t>assets provided by owners</a:t>
            </a:r>
            <a:r>
              <a:rPr lang="en-US" sz="2000" dirty="0"/>
              <a:t>, depending on the </a:t>
            </a:r>
            <a:r>
              <a:rPr lang="en-US" sz="2000" dirty="0" smtClean="0"/>
              <a:t>evaluation objective.</a:t>
            </a:r>
            <a:endParaRPr lang="en-US" sz="2000" dirty="0"/>
          </a:p>
          <a:p>
            <a:pPr marL="0" indent="0">
              <a:buNone/>
            </a:pPr>
            <a:r>
              <a:rPr lang="en-US" sz="2000" dirty="0"/>
              <a:t> </a:t>
            </a:r>
          </a:p>
          <a:p>
            <a:pPr marL="0" indent="0">
              <a:buNone/>
              <a:tabLst>
                <a:tab pos="4857750" algn="ctr"/>
              </a:tabLst>
            </a:pPr>
            <a:r>
              <a:rPr lang="en-US" sz="2000" b="1" dirty="0"/>
              <a:t> Profit margin on sales </a:t>
            </a:r>
            <a:r>
              <a:rPr lang="en-US" sz="2000" dirty="0"/>
              <a:t>=	</a:t>
            </a:r>
            <a:r>
              <a:rPr lang="en-US" sz="2000" dirty="0" smtClean="0"/>
              <a:t>        Net </a:t>
            </a:r>
            <a:r>
              <a:rPr lang="en-US" sz="2000" dirty="0"/>
              <a:t>income	</a:t>
            </a:r>
            <a:br>
              <a:rPr lang="en-US" sz="2000" dirty="0"/>
            </a:br>
            <a:r>
              <a:rPr lang="en-US" sz="2000" dirty="0"/>
              <a:t>	 </a:t>
            </a:r>
            <a:r>
              <a:rPr lang="en-US" sz="2000" dirty="0" smtClean="0"/>
              <a:t>   Net </a:t>
            </a:r>
            <a:r>
              <a:rPr lang="en-US" sz="2000" dirty="0"/>
              <a:t>sales 		</a:t>
            </a:r>
          </a:p>
          <a:p>
            <a:pPr marL="0" indent="0">
              <a:buNone/>
              <a:tabLst>
                <a:tab pos="3716338" algn="ctr"/>
              </a:tabLst>
            </a:pPr>
            <a:r>
              <a:rPr lang="en-US" sz="2000" b="1" dirty="0" smtClean="0"/>
              <a:t> </a:t>
            </a:r>
          </a:p>
          <a:p>
            <a:pPr marL="0" indent="0">
              <a:buNone/>
              <a:tabLst>
                <a:tab pos="3716338" algn="ctr"/>
              </a:tabLst>
            </a:pPr>
            <a:r>
              <a:rPr lang="en-US" sz="2000" b="1" dirty="0" smtClean="0"/>
              <a:t>Return on assets  </a:t>
            </a:r>
            <a:r>
              <a:rPr lang="en-US" sz="2000" dirty="0" smtClean="0"/>
              <a:t>= </a:t>
            </a:r>
            <a:r>
              <a:rPr lang="en-US" sz="2000" b="1" dirty="0" smtClean="0"/>
              <a:t>  	     </a:t>
            </a:r>
            <a:r>
              <a:rPr lang="en-US" sz="2000" dirty="0"/>
              <a:t>	Net income	</a:t>
            </a:r>
            <a:r>
              <a:rPr lang="en-US" sz="2000" u="sng" dirty="0"/>
              <a:t/>
            </a:r>
            <a:br>
              <a:rPr lang="en-US" sz="2000" u="sng" dirty="0"/>
            </a:br>
            <a:r>
              <a:rPr lang="en-US" sz="2000" dirty="0"/>
              <a:t>	 </a:t>
            </a:r>
            <a:r>
              <a:rPr lang="en-US" sz="2000" dirty="0" smtClean="0"/>
              <a:t>                                               Average total assets</a:t>
            </a:r>
            <a:r>
              <a:rPr lang="en-US" sz="2000" dirty="0"/>
              <a:t/>
            </a:r>
            <a:br>
              <a:rPr lang="en-US" sz="2000" dirty="0"/>
            </a:br>
            <a:endParaRPr lang="en-US" sz="2000" dirty="0" smtClean="0"/>
          </a:p>
          <a:p>
            <a:pPr marL="0" indent="0">
              <a:buNone/>
              <a:tabLst>
                <a:tab pos="3716338" algn="ctr"/>
              </a:tabLst>
            </a:pPr>
            <a:r>
              <a:rPr lang="en-US" sz="2000" b="1" dirty="0" smtClean="0"/>
              <a:t>Return </a:t>
            </a:r>
            <a:r>
              <a:rPr lang="en-US" sz="2000" b="1" dirty="0"/>
              <a:t>on shareholders’ equity </a:t>
            </a:r>
            <a:r>
              <a:rPr lang="en-US" sz="2000" dirty="0" smtClean="0"/>
              <a:t>= </a:t>
            </a:r>
            <a:r>
              <a:rPr lang="en-US" sz="2000" b="1" dirty="0" smtClean="0"/>
              <a:t>  </a:t>
            </a:r>
            <a:r>
              <a:rPr lang="en-US" sz="2000" b="1" dirty="0"/>
              <a:t>	     </a:t>
            </a:r>
            <a:r>
              <a:rPr lang="en-US" sz="2000" dirty="0"/>
              <a:t>	Net income	</a:t>
            </a:r>
            <a:r>
              <a:rPr lang="en-US" sz="2000" u="sng" dirty="0"/>
              <a:t/>
            </a:r>
            <a:br>
              <a:rPr lang="en-US" sz="2000" u="sng" dirty="0"/>
            </a:br>
            <a:r>
              <a:rPr lang="en-US" sz="2000" dirty="0"/>
              <a:t>	                                                Average shareholders’ equity </a:t>
            </a:r>
            <a:br>
              <a:rPr lang="en-US" sz="2000" dirty="0"/>
            </a:br>
            <a:r>
              <a:rPr lang="en-US" sz="2000" dirty="0"/>
              <a:t/>
            </a:r>
            <a:br>
              <a:rPr lang="en-US" sz="2000" dirty="0"/>
            </a:br>
            <a:r>
              <a:rPr lang="en-US" sz="2000" dirty="0"/>
              <a:t> </a:t>
            </a:r>
            <a:br>
              <a:rPr lang="en-US" sz="2000" dirty="0"/>
            </a:br>
            <a:endParaRPr lang="en-US" sz="2000" dirty="0"/>
          </a:p>
        </p:txBody>
      </p:sp>
      <p:cxnSp>
        <p:nvCxnSpPr>
          <p:cNvPr id="4" name="Straight Connector 3"/>
          <p:cNvCxnSpPr/>
          <p:nvPr/>
        </p:nvCxnSpPr>
        <p:spPr>
          <a:xfrm>
            <a:off x="5102582" y="3356763"/>
            <a:ext cx="162818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5308" y="4454190"/>
            <a:ext cx="238382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08061" y="5379399"/>
            <a:ext cx="317286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66964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ea typeface="+mj-ea"/>
              </a:rPr>
              <a:t>P</a:t>
            </a:r>
            <a:r>
              <a:rPr lang="en-US" dirty="0" smtClean="0">
                <a:solidFill>
                  <a:srgbClr val="0070C0"/>
                </a:solidFill>
                <a:ea typeface="+mj-ea"/>
              </a:rPr>
              <a:t>rofit </a:t>
            </a:r>
            <a:r>
              <a:rPr lang="en-US" dirty="0">
                <a:solidFill>
                  <a:srgbClr val="0070C0"/>
                </a:solidFill>
                <a:ea typeface="+mj-ea"/>
              </a:rPr>
              <a:t>M</a:t>
            </a:r>
            <a:r>
              <a:rPr lang="en-US" dirty="0" smtClean="0">
                <a:solidFill>
                  <a:srgbClr val="0070C0"/>
                </a:solidFill>
                <a:ea typeface="+mj-ea"/>
              </a:rPr>
              <a:t>argin </a:t>
            </a:r>
            <a:r>
              <a:rPr lang="en-US" dirty="0">
                <a:solidFill>
                  <a:srgbClr val="0070C0"/>
                </a:solidFill>
                <a:ea typeface="+mj-ea"/>
              </a:rPr>
              <a:t>on </a:t>
            </a:r>
            <a:r>
              <a:rPr lang="en-US" dirty="0" smtClean="0">
                <a:solidFill>
                  <a:srgbClr val="0070C0"/>
                </a:solidFill>
                <a:ea typeface="+mj-ea"/>
              </a:rPr>
              <a:t>Sales</a:t>
            </a:r>
            <a:endParaRPr lang="en-US" dirty="0">
              <a:solidFill>
                <a:srgbClr val="0070C0"/>
              </a:solidFill>
              <a:ea typeface="+mj-ea"/>
            </a:endParaRPr>
          </a:p>
        </p:txBody>
      </p:sp>
      <p:sp>
        <p:nvSpPr>
          <p:cNvPr id="3" name="Content Placeholder 2"/>
          <p:cNvSpPr>
            <a:spLocks noGrp="1"/>
          </p:cNvSpPr>
          <p:nvPr>
            <p:ph idx="1"/>
          </p:nvPr>
        </p:nvSpPr>
        <p:spPr/>
        <p:txBody>
          <a:bodyPr>
            <a:noAutofit/>
          </a:bodyPr>
          <a:lstStyle/>
          <a:p>
            <a:pPr marL="0" indent="0">
              <a:buNone/>
            </a:pPr>
            <a:r>
              <a:rPr lang="en-US" sz="2000" dirty="0" smtClean="0"/>
              <a:t> </a:t>
            </a:r>
          </a:p>
          <a:p>
            <a:pPr marL="0" indent="0">
              <a:buNone/>
            </a:pPr>
            <a:r>
              <a:rPr lang="en-US" sz="2400" dirty="0" smtClean="0"/>
              <a:t>Measures the amount </a:t>
            </a:r>
            <a:r>
              <a:rPr lang="en-US" sz="2400" dirty="0"/>
              <a:t>of net </a:t>
            </a:r>
            <a:r>
              <a:rPr lang="en-US" sz="2400" dirty="0" smtClean="0"/>
              <a:t>income achieved </a:t>
            </a:r>
            <a:r>
              <a:rPr lang="en-US" sz="2400" dirty="0"/>
              <a:t>per sales dollar</a:t>
            </a:r>
            <a:r>
              <a:rPr lang="en-US" sz="2400" dirty="0" smtClean="0"/>
              <a:t>.</a:t>
            </a:r>
            <a:endParaRPr lang="en-US" sz="2400" dirty="0"/>
          </a:p>
          <a:p>
            <a:pPr marL="0" indent="0">
              <a:buNone/>
            </a:pPr>
            <a:r>
              <a:rPr lang="en-US" sz="2400" dirty="0"/>
              <a:t> </a:t>
            </a:r>
          </a:p>
          <a:p>
            <a:pPr marL="0" indent="0">
              <a:buNone/>
            </a:pPr>
            <a:r>
              <a:rPr lang="en-US" sz="2400" b="1" dirty="0"/>
              <a:t> </a:t>
            </a:r>
            <a:r>
              <a:rPr lang="en-US" sz="2400" b="1" dirty="0" smtClean="0"/>
              <a:t>       </a:t>
            </a:r>
            <a:r>
              <a:rPr lang="en-US" sz="2400" b="1" dirty="0" smtClean="0">
                <a:solidFill>
                  <a:srgbClr val="C00000"/>
                </a:solidFill>
              </a:rPr>
              <a:t>Profit </a:t>
            </a:r>
            <a:r>
              <a:rPr lang="en-US" sz="2400" b="1" dirty="0">
                <a:solidFill>
                  <a:srgbClr val="C00000"/>
                </a:solidFill>
              </a:rPr>
              <a:t>margin on sales </a:t>
            </a:r>
            <a:r>
              <a:rPr lang="en-US" sz="2400" dirty="0" smtClean="0"/>
              <a:t>=	</a:t>
            </a:r>
            <a:r>
              <a:rPr lang="en-US" sz="2400" dirty="0"/>
              <a:t>	Net </a:t>
            </a:r>
            <a:r>
              <a:rPr lang="en-US" sz="2400" dirty="0" smtClean="0"/>
              <a:t>income</a:t>
            </a:r>
            <a:r>
              <a:rPr lang="en-US" sz="2400" dirty="0"/>
              <a:t>	</a:t>
            </a:r>
            <a:r>
              <a:rPr lang="en-US" sz="2400" u="sng" dirty="0"/>
              <a:t/>
            </a:r>
            <a:br>
              <a:rPr lang="en-US" sz="2400" u="sng" dirty="0"/>
            </a:br>
            <a:r>
              <a:rPr lang="en-US" sz="2400" dirty="0"/>
              <a:t>				</a:t>
            </a:r>
            <a:r>
              <a:rPr lang="en-US" sz="2400" dirty="0" smtClean="0"/>
              <a:t>               Net sales</a:t>
            </a:r>
          </a:p>
        </p:txBody>
      </p:sp>
      <p:cxnSp>
        <p:nvCxnSpPr>
          <p:cNvPr id="4" name="Straight Connector 3"/>
          <p:cNvCxnSpPr/>
          <p:nvPr/>
        </p:nvCxnSpPr>
        <p:spPr>
          <a:xfrm>
            <a:off x="5201588" y="3087270"/>
            <a:ext cx="1791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a:t>Excerpts from </a:t>
            </a:r>
            <a:r>
              <a:rPr lang="en-US" sz="2000" dirty="0" smtClean="0"/>
              <a:t>Clayton </a:t>
            </a:r>
            <a:r>
              <a:rPr lang="en-US" sz="2000" dirty="0"/>
              <a:t>Company's December 31, 2016 and 2015, financial statements are presented below:</a:t>
            </a:r>
          </a:p>
          <a:p>
            <a:pPr marL="0" indent="0">
              <a:lnSpc>
                <a:spcPct val="100000"/>
              </a:lnSpc>
              <a:spcBef>
                <a:spcPts val="0"/>
              </a:spcBef>
              <a:buNone/>
              <a:tabLst>
                <a:tab pos="4857750" algn="ctr"/>
                <a:tab pos="6745288" algn="ctr"/>
              </a:tabLst>
            </a:pPr>
            <a:r>
              <a:rPr lang="en-US" sz="2000" dirty="0"/>
              <a:t>	    </a:t>
            </a:r>
            <a:r>
              <a:rPr lang="en-US" sz="2000" b="1" dirty="0"/>
              <a:t>2016	     2015</a:t>
            </a:r>
          </a:p>
          <a:p>
            <a:pPr marL="0" indent="0">
              <a:lnSpc>
                <a:spcPct val="100000"/>
              </a:lnSpc>
              <a:spcBef>
                <a:spcPts val="0"/>
              </a:spcBef>
              <a:buNone/>
              <a:tabLst>
                <a:tab pos="5367338" algn="dec"/>
                <a:tab pos="7256463" algn="dec"/>
              </a:tabLst>
            </a:pPr>
            <a:r>
              <a:rPr lang="en-US" sz="2000" dirty="0"/>
              <a:t>Accounts receivable	$ </a:t>
            </a:r>
            <a:r>
              <a:rPr lang="en-US" sz="2000" dirty="0" smtClean="0"/>
              <a:t>80,000</a:t>
            </a:r>
            <a:r>
              <a:rPr lang="en-US" sz="2000" dirty="0"/>
              <a:t>	$ </a:t>
            </a:r>
            <a:r>
              <a:rPr lang="en-US" sz="2000" dirty="0" smtClean="0"/>
              <a:t>72,000</a:t>
            </a:r>
            <a:endParaRPr lang="en-US" sz="2000" dirty="0"/>
          </a:p>
          <a:p>
            <a:pPr marL="0" indent="0">
              <a:lnSpc>
                <a:spcPct val="100000"/>
              </a:lnSpc>
              <a:spcBef>
                <a:spcPts val="0"/>
              </a:spcBef>
              <a:buNone/>
              <a:tabLst>
                <a:tab pos="5367338" algn="dec"/>
                <a:tab pos="7256463" algn="dec"/>
              </a:tabLst>
            </a:pPr>
            <a:r>
              <a:rPr lang="en-US" sz="2000" dirty="0"/>
              <a:t>Merchandise inventory	</a:t>
            </a:r>
            <a:r>
              <a:rPr lang="en-US" sz="2000" dirty="0" smtClean="0"/>
              <a:t>56,000</a:t>
            </a:r>
            <a:r>
              <a:rPr lang="en-US" sz="2000" dirty="0"/>
              <a:t>	</a:t>
            </a:r>
            <a:r>
              <a:rPr lang="en-US" sz="2000" dirty="0" smtClean="0"/>
              <a:t>70,000</a:t>
            </a:r>
            <a:endParaRPr lang="en-US" sz="2000" dirty="0"/>
          </a:p>
          <a:p>
            <a:pPr marL="0" indent="0">
              <a:lnSpc>
                <a:spcPct val="100000"/>
              </a:lnSpc>
              <a:spcBef>
                <a:spcPts val="0"/>
              </a:spcBef>
              <a:buNone/>
              <a:tabLst>
                <a:tab pos="5367338" algn="dec"/>
                <a:tab pos="7256463" algn="dec"/>
              </a:tabLst>
            </a:pPr>
            <a:r>
              <a:rPr lang="en-US" sz="2000" dirty="0"/>
              <a:t>Net sales	</a:t>
            </a:r>
            <a:r>
              <a:rPr lang="en-US" sz="2000" dirty="0" smtClean="0"/>
              <a:t>380,000</a:t>
            </a:r>
            <a:r>
              <a:rPr lang="en-US" sz="2000" dirty="0"/>
              <a:t>	</a:t>
            </a:r>
            <a:r>
              <a:rPr lang="en-US" sz="2000" dirty="0" smtClean="0"/>
              <a:t>372,000</a:t>
            </a:r>
            <a:endParaRPr lang="en-US" sz="2000" dirty="0"/>
          </a:p>
          <a:p>
            <a:pPr marL="0" indent="0">
              <a:lnSpc>
                <a:spcPct val="100000"/>
              </a:lnSpc>
              <a:spcBef>
                <a:spcPts val="0"/>
              </a:spcBef>
              <a:buNone/>
              <a:tabLst>
                <a:tab pos="5367338" algn="dec"/>
                <a:tab pos="7256463" algn="dec"/>
              </a:tabLst>
            </a:pPr>
            <a:r>
              <a:rPr lang="en-US" sz="2000" dirty="0"/>
              <a:t>Cost of goods sold	</a:t>
            </a:r>
            <a:r>
              <a:rPr lang="en-US" sz="2000" dirty="0" smtClean="0"/>
              <a:t>228,000</a:t>
            </a:r>
            <a:r>
              <a:rPr lang="en-US" sz="2000" dirty="0"/>
              <a:t>	</a:t>
            </a:r>
            <a:r>
              <a:rPr lang="en-US" sz="2000" dirty="0" smtClean="0"/>
              <a:t>216,000</a:t>
            </a:r>
            <a:endParaRPr lang="en-US" sz="2000" dirty="0"/>
          </a:p>
          <a:p>
            <a:pPr marL="0" indent="0">
              <a:lnSpc>
                <a:spcPct val="100000"/>
              </a:lnSpc>
              <a:spcBef>
                <a:spcPts val="0"/>
              </a:spcBef>
              <a:buNone/>
              <a:tabLst>
                <a:tab pos="5367338" algn="dec"/>
                <a:tab pos="7256463" algn="dec"/>
              </a:tabLst>
            </a:pPr>
            <a:r>
              <a:rPr lang="en-US" sz="2000" dirty="0"/>
              <a:t>Total assets	</a:t>
            </a:r>
            <a:r>
              <a:rPr lang="en-US" sz="2000" dirty="0" smtClean="0"/>
              <a:t>850,000</a:t>
            </a:r>
            <a:r>
              <a:rPr lang="en-US" sz="2000" dirty="0"/>
              <a:t>	</a:t>
            </a:r>
            <a:r>
              <a:rPr lang="en-US" sz="2000" dirty="0" smtClean="0"/>
              <a:t>810,000</a:t>
            </a:r>
            <a:endParaRPr lang="en-US" sz="2000" dirty="0"/>
          </a:p>
          <a:p>
            <a:pPr marL="0" indent="0">
              <a:lnSpc>
                <a:spcPct val="100000"/>
              </a:lnSpc>
              <a:spcBef>
                <a:spcPts val="0"/>
              </a:spcBef>
              <a:buNone/>
              <a:tabLst>
                <a:tab pos="5367338" algn="dec"/>
                <a:tab pos="7256463" algn="dec"/>
              </a:tabLst>
            </a:pPr>
            <a:r>
              <a:rPr lang="en-US" sz="2000" dirty="0"/>
              <a:t>Total shareholders' equity	</a:t>
            </a:r>
            <a:r>
              <a:rPr lang="en-US" sz="2000" dirty="0" smtClean="0"/>
              <a:t>480,000</a:t>
            </a:r>
            <a:r>
              <a:rPr lang="en-US" sz="2000" dirty="0"/>
              <a:t>	</a:t>
            </a:r>
            <a:r>
              <a:rPr lang="en-US" sz="2000" dirty="0" smtClean="0"/>
              <a:t>450,000</a:t>
            </a:r>
            <a:endParaRPr lang="en-US" sz="2000" dirty="0"/>
          </a:p>
          <a:p>
            <a:pPr marL="0" indent="0">
              <a:lnSpc>
                <a:spcPct val="100000"/>
              </a:lnSpc>
              <a:spcBef>
                <a:spcPts val="0"/>
              </a:spcBef>
              <a:buNone/>
              <a:tabLst>
                <a:tab pos="5367338" algn="dec"/>
                <a:tab pos="7256463" algn="dec"/>
              </a:tabLst>
            </a:pPr>
            <a:r>
              <a:rPr lang="en-US" sz="2000" dirty="0"/>
              <a:t>Net income	</a:t>
            </a:r>
            <a:r>
              <a:rPr lang="en-US" sz="2000" dirty="0" smtClean="0"/>
              <a:t>65,000</a:t>
            </a:r>
            <a:r>
              <a:rPr lang="en-US" sz="2000" dirty="0"/>
              <a:t>	</a:t>
            </a:r>
            <a:r>
              <a:rPr lang="en-US" sz="2000" dirty="0" smtClean="0"/>
              <a:t>56,000</a:t>
            </a:r>
            <a:endParaRPr lang="en-US" sz="2000" dirty="0"/>
          </a:p>
          <a:p>
            <a:pPr marL="0" lvl="0" indent="0">
              <a:buNone/>
            </a:pPr>
            <a:r>
              <a:rPr lang="en-US" sz="2000" dirty="0" smtClean="0"/>
              <a:t>Clayton's </a:t>
            </a:r>
            <a:r>
              <a:rPr lang="en-US" sz="2000" dirty="0"/>
              <a:t>2016 </a:t>
            </a:r>
            <a:r>
              <a:rPr lang="en-US" sz="2000" b="1" dirty="0">
                <a:solidFill>
                  <a:srgbClr val="C00000"/>
                </a:solidFill>
              </a:rPr>
              <a:t>profit margin </a:t>
            </a:r>
            <a:r>
              <a:rPr lang="en-US" sz="2000" dirty="0"/>
              <a:t>is (rounded): </a:t>
            </a:r>
          </a:p>
          <a:p>
            <a:pPr marL="0" indent="0">
              <a:buNone/>
            </a:pPr>
            <a:r>
              <a:rPr lang="en-US" sz="2000" dirty="0"/>
              <a:t>a.	4.5%. </a:t>
            </a:r>
          </a:p>
          <a:p>
            <a:pPr marL="0" indent="0">
              <a:buNone/>
            </a:pPr>
            <a:r>
              <a:rPr lang="en-US" sz="2000" dirty="0"/>
              <a:t>b.	7.6%. </a:t>
            </a:r>
          </a:p>
          <a:p>
            <a:pPr marL="0" indent="0">
              <a:buNone/>
            </a:pPr>
            <a:r>
              <a:rPr lang="en-US" sz="2000" dirty="0"/>
              <a:t>c.	13.5%. </a:t>
            </a:r>
          </a:p>
          <a:p>
            <a:pPr marL="0" indent="0">
              <a:buNone/>
            </a:pPr>
            <a:r>
              <a:rPr lang="en-US" sz="2000" dirty="0" smtClean="0"/>
              <a:t>d.</a:t>
            </a:r>
            <a:r>
              <a:rPr lang="en-US" sz="2000" dirty="0"/>
              <a:t>	17.1%. </a:t>
            </a:r>
          </a:p>
          <a:p>
            <a:pPr marL="0" indent="0">
              <a:buNone/>
            </a:pPr>
            <a:endParaRPr lang="en-US" sz="2000" dirty="0"/>
          </a:p>
          <a:p>
            <a:pPr marL="0" indent="0">
              <a:buNone/>
            </a:pPr>
            <a:endParaRPr lang="en-US" sz="2000" dirty="0"/>
          </a:p>
        </p:txBody>
      </p:sp>
      <p:sp>
        <p:nvSpPr>
          <p:cNvPr id="2" name="Oval 1"/>
          <p:cNvSpPr/>
          <p:nvPr/>
        </p:nvSpPr>
        <p:spPr bwMode="auto">
          <a:xfrm>
            <a:off x="762049" y="6183362"/>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795271" y="5142567"/>
            <a:ext cx="3749040" cy="1097280"/>
          </a:xfrm>
          <a:prstGeom prst="rect">
            <a:avLst/>
          </a:prstGeom>
          <a:solidFill>
            <a:srgbClr val="FFFFD1"/>
          </a:solidFill>
          <a:ln w="6350">
            <a:solidFill>
              <a:schemeClr val="tx1"/>
            </a:solidFill>
          </a:ln>
        </p:spPr>
        <p:txBody>
          <a:bodyPr wrap="square" rtlCol="0">
            <a:spAutoFit/>
          </a:bodyPr>
          <a:lstStyle/>
          <a:p>
            <a:endParaRPr lang="en-US" dirty="0" smtClean="0"/>
          </a:p>
          <a:p>
            <a:endParaRPr lang="en-US" b="1" dirty="0">
              <a:solidFill>
                <a:srgbClr val="C00000"/>
              </a:solidFill>
            </a:endParaRPr>
          </a:p>
        </p:txBody>
      </p:sp>
      <p:sp>
        <p:nvSpPr>
          <p:cNvPr id="21" name="Rectangle 20"/>
          <p:cNvSpPr/>
          <p:nvPr/>
        </p:nvSpPr>
        <p:spPr>
          <a:xfrm>
            <a:off x="3125137" y="5457866"/>
            <a:ext cx="3089307" cy="369332"/>
          </a:xfrm>
          <a:prstGeom prst="rect">
            <a:avLst/>
          </a:prstGeom>
        </p:spPr>
        <p:txBody>
          <a:bodyPr wrap="none">
            <a:spAutoFit/>
          </a:bodyPr>
          <a:lstStyle/>
          <a:p>
            <a:r>
              <a:rPr lang="en-US" dirty="0" smtClean="0"/>
              <a:t>$65,000 / $380,000 </a:t>
            </a:r>
            <a:r>
              <a:rPr lang="en-US" dirty="0"/>
              <a:t>= 17.1%</a:t>
            </a:r>
          </a:p>
        </p:txBody>
      </p:sp>
    </p:spTree>
    <p:extLst>
      <p:ext uri="{BB962C8B-B14F-4D97-AF65-F5344CB8AC3E}">
        <p14:creationId xmlns:p14="http://schemas.microsoft.com/office/powerpoint/2010/main" val="59192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1" grpId="0"/>
        </p:bldLst>
      </p:timing>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ea typeface="+mj-ea"/>
              </a:rPr>
              <a:t>Return on Assets</a:t>
            </a:r>
            <a:endParaRPr lang="en-US" dirty="0">
              <a:solidFill>
                <a:srgbClr val="0070C0"/>
              </a:solidFill>
              <a:ea typeface="+mj-ea"/>
            </a:endParaRPr>
          </a:p>
        </p:txBody>
      </p:sp>
      <p:sp>
        <p:nvSpPr>
          <p:cNvPr id="3" name="Content Placeholder 2"/>
          <p:cNvSpPr>
            <a:spLocks noGrp="1"/>
          </p:cNvSpPr>
          <p:nvPr>
            <p:ph idx="1"/>
          </p:nvPr>
        </p:nvSpPr>
        <p:spPr/>
        <p:txBody>
          <a:bodyPr>
            <a:noAutofit/>
          </a:bodyPr>
          <a:lstStyle/>
          <a:p>
            <a:pPr marL="0" indent="0">
              <a:buNone/>
            </a:pPr>
            <a:r>
              <a:rPr lang="en-US" sz="2000" dirty="0"/>
              <a:t>E</a:t>
            </a:r>
            <a:r>
              <a:rPr lang="en-US" sz="2000" dirty="0" smtClean="0"/>
              <a:t>xpresses </a:t>
            </a:r>
            <a:r>
              <a:rPr lang="en-US" sz="2000" dirty="0"/>
              <a:t>income as </a:t>
            </a:r>
            <a:r>
              <a:rPr lang="en-US" sz="2000" dirty="0" smtClean="0"/>
              <a:t>a percentage </a:t>
            </a:r>
            <a:r>
              <a:rPr lang="en-US" sz="2000" dirty="0"/>
              <a:t>of the average total assets available to generate that income. </a:t>
            </a:r>
            <a:endParaRPr lang="en-US" sz="2000" dirty="0" smtClean="0"/>
          </a:p>
          <a:p>
            <a:pPr marL="0" indent="0">
              <a:buNone/>
            </a:pPr>
            <a:r>
              <a:rPr lang="en-US" sz="2000" dirty="0"/>
              <a:t>R</a:t>
            </a:r>
            <a:r>
              <a:rPr lang="en-US" sz="2000" dirty="0" smtClean="0"/>
              <a:t>elated </a:t>
            </a:r>
            <a:r>
              <a:rPr lang="en-US" sz="2000" dirty="0"/>
              <a:t>to both profit margin and asset </a:t>
            </a:r>
            <a:r>
              <a:rPr lang="en-US" sz="2000" dirty="0" smtClean="0"/>
              <a:t>turnover</a:t>
            </a:r>
            <a:r>
              <a:rPr lang="en-US" sz="2000" dirty="0"/>
              <a:t>:</a:t>
            </a:r>
            <a:endParaRPr lang="en-US" sz="2000" dirty="0" smtClean="0"/>
          </a:p>
          <a:p>
            <a:pPr marL="0" indent="0">
              <a:buNone/>
            </a:pPr>
            <a:endParaRPr lang="en-US" sz="2000" dirty="0" smtClean="0"/>
          </a:p>
          <a:p>
            <a:pPr marL="0" indent="0">
              <a:buNone/>
            </a:pPr>
            <a:r>
              <a:rPr lang="en-US" sz="2000" b="1" dirty="0" smtClean="0">
                <a:solidFill>
                  <a:srgbClr val="C00000"/>
                </a:solidFill>
              </a:rPr>
              <a:t>     Return </a:t>
            </a:r>
            <a:r>
              <a:rPr lang="en-US" sz="2000" b="1" dirty="0">
                <a:solidFill>
                  <a:srgbClr val="C00000"/>
                </a:solidFill>
              </a:rPr>
              <a:t>on </a:t>
            </a:r>
            <a:r>
              <a:rPr lang="en-US" sz="2000" b="1" dirty="0" smtClean="0">
                <a:solidFill>
                  <a:srgbClr val="C00000"/>
                </a:solidFill>
              </a:rPr>
              <a:t>assets         </a:t>
            </a:r>
            <a:r>
              <a:rPr lang="en-US" sz="2000" dirty="0">
                <a:solidFill>
                  <a:srgbClr val="C00000"/>
                </a:solidFill>
              </a:rPr>
              <a:t>=</a:t>
            </a:r>
            <a:r>
              <a:rPr lang="en-US" sz="2000" dirty="0" smtClean="0">
                <a:solidFill>
                  <a:srgbClr val="C00000"/>
                </a:solidFill>
              </a:rPr>
              <a:t>      </a:t>
            </a:r>
            <a:r>
              <a:rPr lang="en-US" sz="2000" b="1" dirty="0" smtClean="0">
                <a:solidFill>
                  <a:srgbClr val="C00000"/>
                </a:solidFill>
              </a:rPr>
              <a:t>Profit margin      </a:t>
            </a:r>
            <a:r>
              <a:rPr lang="en-US" sz="2000" dirty="0" smtClean="0">
                <a:solidFill>
                  <a:srgbClr val="C00000"/>
                </a:solidFill>
              </a:rPr>
              <a:t>x        </a:t>
            </a:r>
            <a:r>
              <a:rPr lang="en-US" sz="2000" b="1" dirty="0">
                <a:solidFill>
                  <a:srgbClr val="C00000"/>
                </a:solidFill>
              </a:rPr>
              <a:t>Asset turnover</a:t>
            </a:r>
          </a:p>
          <a:p>
            <a:pPr marL="0" indent="0">
              <a:buNone/>
              <a:tabLst>
                <a:tab pos="1317625" algn="ctr"/>
                <a:tab pos="3598863" algn="ctr"/>
                <a:tab pos="5949950" algn="ctr"/>
              </a:tabLst>
            </a:pPr>
            <a:r>
              <a:rPr lang="en-US" sz="2000" u="sng" dirty="0" smtClean="0"/>
              <a:t>	Net income    </a:t>
            </a:r>
            <a:r>
              <a:rPr lang="en-US" sz="2000" dirty="0" smtClean="0"/>
              <a:t>	</a:t>
            </a:r>
            <a:r>
              <a:rPr lang="en-US" sz="2000" u="sng" dirty="0"/>
              <a:t> Net </a:t>
            </a:r>
            <a:r>
              <a:rPr lang="en-US" sz="2000" u="sng" dirty="0" smtClean="0"/>
              <a:t>income</a:t>
            </a:r>
            <a:r>
              <a:rPr lang="en-US" sz="2000" dirty="0" smtClean="0"/>
              <a:t>	</a:t>
            </a:r>
            <a:r>
              <a:rPr lang="en-US" sz="2000" u="sng" dirty="0"/>
              <a:t> </a:t>
            </a:r>
            <a:r>
              <a:rPr lang="en-US" sz="2000" u="sng" dirty="0" smtClean="0"/>
              <a:t>   Net income   </a:t>
            </a:r>
            <a:br>
              <a:rPr lang="en-US" sz="2000" u="sng" dirty="0" smtClean="0"/>
            </a:br>
            <a:r>
              <a:rPr lang="en-US" sz="2000" dirty="0" smtClean="0"/>
              <a:t>	Average </a:t>
            </a:r>
            <a:r>
              <a:rPr lang="en-US" sz="2000" dirty="0"/>
              <a:t>total </a:t>
            </a:r>
            <a:r>
              <a:rPr lang="en-US" sz="2000" dirty="0" smtClean="0"/>
              <a:t>assets	Net sales	</a:t>
            </a:r>
            <a:r>
              <a:rPr lang="en-US" sz="2000" dirty="0"/>
              <a:t> Average total assets</a:t>
            </a:r>
            <a:br>
              <a:rPr lang="en-US" sz="2000" dirty="0"/>
            </a:br>
            <a:endParaRPr lang="en-US" sz="2000" dirty="0"/>
          </a:p>
          <a:p>
            <a:pPr marL="0" indent="0">
              <a:buNone/>
            </a:pPr>
            <a:endParaRPr lang="en-US" sz="2000" dirty="0" smtClean="0"/>
          </a:p>
          <a:p>
            <a:pPr marL="0" indent="0">
              <a:buNone/>
            </a:pPr>
            <a:r>
              <a:rPr lang="en-US" sz="2000" dirty="0"/>
              <a:t>P</a:t>
            </a:r>
            <a:r>
              <a:rPr lang="en-US" sz="2000" dirty="0" smtClean="0"/>
              <a:t>rofitability </a:t>
            </a:r>
            <a:r>
              <a:rPr lang="en-US" sz="2000" dirty="0"/>
              <a:t>can be achieved by either a </a:t>
            </a:r>
            <a:r>
              <a:rPr lang="en-US" sz="2000" b="1" dirty="0">
                <a:solidFill>
                  <a:srgbClr val="C00000"/>
                </a:solidFill>
              </a:rPr>
              <a:t>high profit margin</a:t>
            </a:r>
            <a:r>
              <a:rPr lang="en-US" sz="2000" dirty="0"/>
              <a:t>, </a:t>
            </a:r>
            <a:r>
              <a:rPr lang="en-US" sz="2000" b="1" dirty="0">
                <a:solidFill>
                  <a:srgbClr val="C00000"/>
                </a:solidFill>
              </a:rPr>
              <a:t>high turnover</a:t>
            </a:r>
            <a:r>
              <a:rPr lang="en-US" sz="2000" dirty="0"/>
              <a:t>, or a </a:t>
            </a:r>
            <a:r>
              <a:rPr lang="en-US" sz="2000" b="1" dirty="0" smtClean="0">
                <a:solidFill>
                  <a:srgbClr val="C00000"/>
                </a:solidFill>
              </a:rPr>
              <a:t>combination</a:t>
            </a:r>
            <a:r>
              <a:rPr lang="en-US" sz="2000" dirty="0" smtClean="0">
                <a:solidFill>
                  <a:srgbClr val="C00000"/>
                </a:solidFill>
              </a:rPr>
              <a:t> </a:t>
            </a:r>
            <a:r>
              <a:rPr lang="en-US" sz="2000" dirty="0" smtClean="0"/>
              <a:t>of </a:t>
            </a:r>
            <a:r>
              <a:rPr lang="en-US" sz="2000" dirty="0"/>
              <a:t>the two. </a:t>
            </a:r>
          </a:p>
        </p:txBody>
      </p:sp>
      <p:sp>
        <p:nvSpPr>
          <p:cNvPr id="4" name="Equal 3"/>
          <p:cNvSpPr/>
          <p:nvPr/>
        </p:nvSpPr>
        <p:spPr>
          <a:xfrm>
            <a:off x="3343971" y="3501237"/>
            <a:ext cx="288948" cy="2889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Multiply 4"/>
          <p:cNvSpPr/>
          <p:nvPr/>
        </p:nvSpPr>
        <p:spPr>
          <a:xfrm>
            <a:off x="5366606" y="3465118"/>
            <a:ext cx="361185" cy="3611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81699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a:t>Excerpts from </a:t>
            </a:r>
            <a:r>
              <a:rPr lang="en-US" sz="2000" dirty="0" smtClean="0"/>
              <a:t>Clayton </a:t>
            </a:r>
            <a:r>
              <a:rPr lang="en-US" sz="2000" dirty="0"/>
              <a:t>Company's December 31, 2016 and 2015, financial statements are presented below:</a:t>
            </a:r>
          </a:p>
          <a:p>
            <a:pPr marL="0" indent="0">
              <a:lnSpc>
                <a:spcPct val="100000"/>
              </a:lnSpc>
              <a:spcBef>
                <a:spcPts val="0"/>
              </a:spcBef>
              <a:buNone/>
              <a:tabLst>
                <a:tab pos="4857750" algn="ctr"/>
                <a:tab pos="6745288" algn="ctr"/>
              </a:tabLst>
            </a:pPr>
            <a:r>
              <a:rPr lang="en-US" sz="2000" dirty="0"/>
              <a:t>	    </a:t>
            </a:r>
            <a:r>
              <a:rPr lang="en-US" sz="2000" b="1" dirty="0"/>
              <a:t>2016	     2015</a:t>
            </a:r>
          </a:p>
          <a:p>
            <a:pPr marL="0" indent="0">
              <a:lnSpc>
                <a:spcPct val="100000"/>
              </a:lnSpc>
              <a:spcBef>
                <a:spcPts val="0"/>
              </a:spcBef>
              <a:buNone/>
              <a:tabLst>
                <a:tab pos="5367338" algn="dec"/>
                <a:tab pos="7256463" algn="dec"/>
              </a:tabLst>
            </a:pPr>
            <a:r>
              <a:rPr lang="en-US" sz="2000" dirty="0"/>
              <a:t>Accounts receivable	$ </a:t>
            </a:r>
            <a:r>
              <a:rPr lang="en-US" sz="2000" dirty="0" smtClean="0"/>
              <a:t>80,000</a:t>
            </a:r>
            <a:r>
              <a:rPr lang="en-US" sz="2000" dirty="0"/>
              <a:t>	$ </a:t>
            </a:r>
            <a:r>
              <a:rPr lang="en-US" sz="2000" dirty="0" smtClean="0"/>
              <a:t>72,000</a:t>
            </a:r>
            <a:endParaRPr lang="en-US" sz="2000" dirty="0"/>
          </a:p>
          <a:p>
            <a:pPr marL="0" indent="0">
              <a:lnSpc>
                <a:spcPct val="100000"/>
              </a:lnSpc>
              <a:spcBef>
                <a:spcPts val="0"/>
              </a:spcBef>
              <a:buNone/>
              <a:tabLst>
                <a:tab pos="5367338" algn="dec"/>
                <a:tab pos="7256463" algn="dec"/>
              </a:tabLst>
            </a:pPr>
            <a:r>
              <a:rPr lang="en-US" sz="2000" dirty="0"/>
              <a:t>Merchandise inventory	</a:t>
            </a:r>
            <a:r>
              <a:rPr lang="en-US" sz="2000" dirty="0" smtClean="0"/>
              <a:t>56,000</a:t>
            </a:r>
            <a:r>
              <a:rPr lang="en-US" sz="2000" dirty="0"/>
              <a:t>	</a:t>
            </a:r>
            <a:r>
              <a:rPr lang="en-US" sz="2000" dirty="0" smtClean="0"/>
              <a:t>70,000</a:t>
            </a:r>
            <a:endParaRPr lang="en-US" sz="2000" dirty="0"/>
          </a:p>
          <a:p>
            <a:pPr marL="0" indent="0">
              <a:lnSpc>
                <a:spcPct val="100000"/>
              </a:lnSpc>
              <a:spcBef>
                <a:spcPts val="0"/>
              </a:spcBef>
              <a:buNone/>
              <a:tabLst>
                <a:tab pos="5367338" algn="dec"/>
                <a:tab pos="7256463" algn="dec"/>
              </a:tabLst>
            </a:pPr>
            <a:r>
              <a:rPr lang="en-US" sz="2000" dirty="0"/>
              <a:t>Net sales	</a:t>
            </a:r>
            <a:r>
              <a:rPr lang="en-US" sz="2000" dirty="0" smtClean="0"/>
              <a:t>380,000</a:t>
            </a:r>
            <a:r>
              <a:rPr lang="en-US" sz="2000" dirty="0"/>
              <a:t>	</a:t>
            </a:r>
            <a:r>
              <a:rPr lang="en-US" sz="2000" dirty="0" smtClean="0"/>
              <a:t>372,000</a:t>
            </a:r>
            <a:endParaRPr lang="en-US" sz="2000" dirty="0"/>
          </a:p>
          <a:p>
            <a:pPr marL="0" indent="0">
              <a:lnSpc>
                <a:spcPct val="100000"/>
              </a:lnSpc>
              <a:spcBef>
                <a:spcPts val="0"/>
              </a:spcBef>
              <a:buNone/>
              <a:tabLst>
                <a:tab pos="5367338" algn="dec"/>
                <a:tab pos="7256463" algn="dec"/>
              </a:tabLst>
            </a:pPr>
            <a:r>
              <a:rPr lang="en-US" sz="2000" dirty="0"/>
              <a:t>Cost of goods sold	</a:t>
            </a:r>
            <a:r>
              <a:rPr lang="en-US" sz="2000" dirty="0" smtClean="0"/>
              <a:t>228,000</a:t>
            </a:r>
            <a:r>
              <a:rPr lang="en-US" sz="2000" dirty="0"/>
              <a:t>	</a:t>
            </a:r>
            <a:r>
              <a:rPr lang="en-US" sz="2000" dirty="0" smtClean="0"/>
              <a:t>216,000</a:t>
            </a:r>
            <a:endParaRPr lang="en-US" sz="2000" dirty="0"/>
          </a:p>
          <a:p>
            <a:pPr marL="0" indent="0">
              <a:lnSpc>
                <a:spcPct val="100000"/>
              </a:lnSpc>
              <a:spcBef>
                <a:spcPts val="0"/>
              </a:spcBef>
              <a:buNone/>
              <a:tabLst>
                <a:tab pos="5367338" algn="dec"/>
                <a:tab pos="7256463" algn="dec"/>
              </a:tabLst>
            </a:pPr>
            <a:r>
              <a:rPr lang="en-US" sz="2000" dirty="0"/>
              <a:t>Total assets	</a:t>
            </a:r>
            <a:r>
              <a:rPr lang="en-US" sz="2000" dirty="0" smtClean="0"/>
              <a:t>850,000</a:t>
            </a:r>
            <a:r>
              <a:rPr lang="en-US" sz="2000" dirty="0"/>
              <a:t>	</a:t>
            </a:r>
            <a:r>
              <a:rPr lang="en-US" sz="2000" dirty="0" smtClean="0"/>
              <a:t>810,000</a:t>
            </a:r>
            <a:endParaRPr lang="en-US" sz="2000" dirty="0"/>
          </a:p>
          <a:p>
            <a:pPr marL="0" indent="0">
              <a:lnSpc>
                <a:spcPct val="100000"/>
              </a:lnSpc>
              <a:spcBef>
                <a:spcPts val="0"/>
              </a:spcBef>
              <a:buNone/>
              <a:tabLst>
                <a:tab pos="5367338" algn="dec"/>
                <a:tab pos="7256463" algn="dec"/>
              </a:tabLst>
            </a:pPr>
            <a:r>
              <a:rPr lang="en-US" sz="2000" dirty="0"/>
              <a:t>Total shareholders' equity	</a:t>
            </a:r>
            <a:r>
              <a:rPr lang="en-US" sz="2000" dirty="0" smtClean="0"/>
              <a:t>480,000</a:t>
            </a:r>
            <a:r>
              <a:rPr lang="en-US" sz="2000" dirty="0"/>
              <a:t>	</a:t>
            </a:r>
            <a:r>
              <a:rPr lang="en-US" sz="2000" dirty="0" smtClean="0"/>
              <a:t>450,000</a:t>
            </a:r>
            <a:endParaRPr lang="en-US" sz="2000" dirty="0"/>
          </a:p>
          <a:p>
            <a:pPr marL="0" indent="0">
              <a:lnSpc>
                <a:spcPct val="100000"/>
              </a:lnSpc>
              <a:spcBef>
                <a:spcPts val="0"/>
              </a:spcBef>
              <a:buNone/>
              <a:tabLst>
                <a:tab pos="5367338" algn="dec"/>
                <a:tab pos="7256463" algn="dec"/>
              </a:tabLst>
            </a:pPr>
            <a:r>
              <a:rPr lang="en-US" sz="2000" dirty="0"/>
              <a:t>Net income	</a:t>
            </a:r>
            <a:r>
              <a:rPr lang="en-US" sz="2000" dirty="0" smtClean="0"/>
              <a:t>65,000</a:t>
            </a:r>
            <a:r>
              <a:rPr lang="en-US" sz="2000" dirty="0"/>
              <a:t>	</a:t>
            </a:r>
            <a:r>
              <a:rPr lang="en-US" sz="2000" dirty="0" smtClean="0"/>
              <a:t>56,000</a:t>
            </a:r>
            <a:endParaRPr lang="en-US" sz="2000" dirty="0"/>
          </a:p>
          <a:p>
            <a:pPr marL="0" lvl="0" indent="0">
              <a:buNone/>
            </a:pPr>
            <a:r>
              <a:rPr lang="en-US" sz="2000" dirty="0" smtClean="0"/>
              <a:t>Clayton's </a:t>
            </a:r>
            <a:r>
              <a:rPr lang="en-US" sz="2000" dirty="0"/>
              <a:t>2016 </a:t>
            </a:r>
            <a:r>
              <a:rPr lang="en-US" sz="2000" b="1" dirty="0">
                <a:solidFill>
                  <a:srgbClr val="C00000"/>
                </a:solidFill>
              </a:rPr>
              <a:t>return on assets </a:t>
            </a:r>
            <a:r>
              <a:rPr lang="en-US" sz="2000" dirty="0"/>
              <a:t>is (rounded): </a:t>
            </a:r>
          </a:p>
          <a:p>
            <a:pPr marL="0" indent="0">
              <a:buNone/>
            </a:pPr>
            <a:r>
              <a:rPr lang="en-US" sz="2000" dirty="0" smtClean="0"/>
              <a:t>a</a:t>
            </a:r>
            <a:r>
              <a:rPr lang="en-US" sz="2000" dirty="0"/>
              <a:t>.	7.1%. </a:t>
            </a:r>
          </a:p>
          <a:p>
            <a:pPr marL="0" indent="0">
              <a:buNone/>
            </a:pPr>
            <a:r>
              <a:rPr lang="en-US" sz="2000" dirty="0" smtClean="0"/>
              <a:t>b</a:t>
            </a:r>
            <a:r>
              <a:rPr lang="en-US" sz="2000" dirty="0"/>
              <a:t>.	7.8%. </a:t>
            </a:r>
          </a:p>
          <a:p>
            <a:pPr marL="0" indent="0">
              <a:buNone/>
            </a:pPr>
            <a:r>
              <a:rPr lang="en-US" sz="2000" dirty="0" smtClean="0"/>
              <a:t>c</a:t>
            </a:r>
            <a:r>
              <a:rPr lang="en-US" sz="2000" dirty="0"/>
              <a:t>.	13.5%. </a:t>
            </a:r>
          </a:p>
          <a:p>
            <a:pPr marL="0" indent="0">
              <a:buNone/>
            </a:pPr>
            <a:r>
              <a:rPr lang="en-US" sz="2000" dirty="0" smtClean="0"/>
              <a:t>d</a:t>
            </a:r>
            <a:r>
              <a:rPr lang="en-US" sz="2000" dirty="0"/>
              <a:t>.	44.7%. </a:t>
            </a:r>
          </a:p>
          <a:p>
            <a:pPr marL="0" indent="0">
              <a:buNone/>
            </a:pPr>
            <a:endParaRPr lang="en-US" sz="2000" dirty="0"/>
          </a:p>
          <a:p>
            <a:pPr marL="0" indent="0">
              <a:buNone/>
            </a:pPr>
            <a:endParaRPr lang="en-US" sz="2000" dirty="0"/>
          </a:p>
        </p:txBody>
      </p:sp>
      <p:sp>
        <p:nvSpPr>
          <p:cNvPr id="2" name="Oval 1"/>
          <p:cNvSpPr/>
          <p:nvPr/>
        </p:nvSpPr>
        <p:spPr bwMode="auto">
          <a:xfrm>
            <a:off x="762049" y="5310335"/>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549364" y="5106595"/>
            <a:ext cx="3749040" cy="1097280"/>
          </a:xfrm>
          <a:prstGeom prst="rect">
            <a:avLst/>
          </a:prstGeom>
          <a:solidFill>
            <a:srgbClr val="FFFFD1"/>
          </a:solidFill>
          <a:ln w="6350">
            <a:solidFill>
              <a:schemeClr val="tx1"/>
            </a:solidFill>
          </a:ln>
        </p:spPr>
        <p:txBody>
          <a:bodyPr wrap="square" rtlCol="0">
            <a:spAutoFit/>
          </a:bodyPr>
          <a:lstStyle/>
          <a:p>
            <a:endParaRPr lang="en-US" dirty="0" smtClean="0"/>
          </a:p>
          <a:p>
            <a:endParaRPr lang="en-US" b="1" dirty="0">
              <a:solidFill>
                <a:srgbClr val="C00000"/>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31311768"/>
              </p:ext>
            </p:extLst>
          </p:nvPr>
        </p:nvGraphicFramePr>
        <p:xfrm>
          <a:off x="2693838" y="5244396"/>
          <a:ext cx="3304490" cy="745805"/>
        </p:xfrm>
        <a:graphic>
          <a:graphicData uri="http://schemas.openxmlformats.org/presentationml/2006/ole">
            <mc:AlternateContent xmlns:mc="http://schemas.openxmlformats.org/markup-compatibility/2006">
              <mc:Choice xmlns:v="urn:schemas-microsoft-com:vml" Requires="v">
                <p:oleObj spid="_x0000_s14384" name="Equation" r:id="rId4" imgW="1828800" imgH="419040" progId="Equation.3">
                  <p:embed/>
                </p:oleObj>
              </mc:Choice>
              <mc:Fallback>
                <p:oleObj name="Equation" r:id="rId4" imgW="1828800" imgH="419040" progId="Equation.3">
                  <p:embed/>
                  <p:pic>
                    <p:nvPicPr>
                      <p:cNvPr id="0" name=""/>
                      <p:cNvPicPr>
                        <a:picLocks noChangeAspect="1" noChangeArrowheads="1"/>
                      </p:cNvPicPr>
                      <p:nvPr/>
                    </p:nvPicPr>
                    <p:blipFill>
                      <a:blip r:embed="rId5"/>
                      <a:srcRect/>
                      <a:stretch>
                        <a:fillRect/>
                      </a:stretch>
                    </p:blipFill>
                    <p:spPr bwMode="auto">
                      <a:xfrm>
                        <a:off x="2693838" y="5244396"/>
                        <a:ext cx="3304490" cy="745805"/>
                      </a:xfrm>
                      <a:prstGeom prst="rect">
                        <a:avLst/>
                      </a:prstGeom>
                      <a:noFill/>
                    </p:spPr>
                  </p:pic>
                </p:oleObj>
              </mc:Fallback>
            </mc:AlternateContent>
          </a:graphicData>
        </a:graphic>
      </p:graphicFrame>
    </p:spTree>
    <p:extLst>
      <p:ext uri="{BB962C8B-B14F-4D97-AF65-F5344CB8AC3E}">
        <p14:creationId xmlns:p14="http://schemas.microsoft.com/office/powerpoint/2010/main" val="251944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Return on Shareholders’ Equity</a:t>
            </a:r>
            <a:endParaRPr lang="en-US" dirty="0"/>
          </a:p>
        </p:txBody>
      </p:sp>
      <p:sp>
        <p:nvSpPr>
          <p:cNvPr id="3" name="Content Placeholder 2"/>
          <p:cNvSpPr>
            <a:spLocks noGrp="1"/>
          </p:cNvSpPr>
          <p:nvPr>
            <p:ph idx="1"/>
          </p:nvPr>
        </p:nvSpPr>
        <p:spPr>
          <a:xfrm>
            <a:off x="761998" y="1444626"/>
            <a:ext cx="8288695" cy="5057775"/>
          </a:xfrm>
        </p:spPr>
        <p:txBody>
          <a:bodyPr>
            <a:noAutofit/>
          </a:bodyPr>
          <a:lstStyle/>
          <a:p>
            <a:pPr marL="0" indent="0">
              <a:buNone/>
            </a:pPr>
            <a:endParaRPr lang="en-US" sz="2000" dirty="0" smtClean="0"/>
          </a:p>
          <a:p>
            <a:pPr marL="0" indent="0">
              <a:buNone/>
            </a:pPr>
            <a:r>
              <a:rPr lang="en-US" sz="2400" dirty="0" smtClean="0"/>
              <a:t>The </a:t>
            </a:r>
            <a:r>
              <a:rPr lang="en-US" sz="2400" dirty="0"/>
              <a:t>return </a:t>
            </a:r>
            <a:r>
              <a:rPr lang="en-US" sz="2400" dirty="0" smtClean="0"/>
              <a:t>on shareholders</a:t>
            </a:r>
            <a:r>
              <a:rPr lang="en-US" sz="2400" dirty="0"/>
              <a:t>’ </a:t>
            </a:r>
            <a:r>
              <a:rPr lang="en-US" sz="2400" dirty="0" smtClean="0"/>
              <a:t>equity measures </a:t>
            </a:r>
            <a:r>
              <a:rPr lang="en-US" sz="2400" dirty="0"/>
              <a:t>the </a:t>
            </a:r>
            <a:r>
              <a:rPr lang="en-US" sz="2400" dirty="0" smtClean="0"/>
              <a:t>return to </a:t>
            </a:r>
            <a:r>
              <a:rPr lang="en-US" sz="2400" dirty="0"/>
              <a:t>suppliers </a:t>
            </a:r>
            <a:r>
              <a:rPr lang="en-US" sz="2400" dirty="0" smtClean="0"/>
              <a:t>of equity</a:t>
            </a:r>
            <a:r>
              <a:rPr lang="en-US" sz="2400" dirty="0"/>
              <a:t> </a:t>
            </a:r>
            <a:r>
              <a:rPr lang="en-US" sz="2400" dirty="0" smtClean="0"/>
              <a:t>capital (owners of the corporation).</a:t>
            </a:r>
            <a:endParaRPr lang="en-US" sz="2400" dirty="0"/>
          </a:p>
          <a:p>
            <a:pPr marL="0" indent="0">
              <a:buNone/>
            </a:pPr>
            <a:r>
              <a:rPr lang="en-US" sz="2400" dirty="0"/>
              <a:t> </a:t>
            </a:r>
          </a:p>
          <a:p>
            <a:pPr marL="0" indent="0">
              <a:buNone/>
              <a:tabLst>
                <a:tab pos="4857750" algn="ctr"/>
              </a:tabLst>
            </a:pPr>
            <a:r>
              <a:rPr lang="en-US" sz="2400" b="1" dirty="0"/>
              <a:t> </a:t>
            </a:r>
            <a:r>
              <a:rPr lang="en-US" sz="2400" dirty="0"/>
              <a:t/>
            </a:r>
            <a:br>
              <a:rPr lang="en-US" sz="2400" dirty="0"/>
            </a:br>
            <a:endParaRPr lang="en-US" sz="2400" dirty="0" smtClean="0"/>
          </a:p>
          <a:p>
            <a:pPr marL="0" indent="0">
              <a:buNone/>
              <a:tabLst>
                <a:tab pos="3716338" algn="ctr"/>
              </a:tabLst>
            </a:pPr>
            <a:r>
              <a:rPr lang="en-US" sz="2400" b="1" dirty="0" smtClean="0">
                <a:solidFill>
                  <a:srgbClr val="C00000"/>
                </a:solidFill>
              </a:rPr>
              <a:t>Return </a:t>
            </a:r>
            <a:r>
              <a:rPr lang="en-US" sz="2400" b="1" dirty="0">
                <a:solidFill>
                  <a:srgbClr val="C00000"/>
                </a:solidFill>
              </a:rPr>
              <a:t>on shareholders’ equity </a:t>
            </a:r>
            <a:r>
              <a:rPr lang="en-US" sz="2400" dirty="0" smtClean="0"/>
              <a:t>= </a:t>
            </a:r>
            <a:r>
              <a:rPr lang="en-US" sz="2400" b="1" dirty="0" smtClean="0"/>
              <a:t>  </a:t>
            </a:r>
            <a:r>
              <a:rPr lang="en-US" sz="2400" b="1" dirty="0"/>
              <a:t>	     </a:t>
            </a:r>
            <a:r>
              <a:rPr lang="en-US" sz="2400" dirty="0"/>
              <a:t>	Net income	</a:t>
            </a:r>
            <a:r>
              <a:rPr lang="en-US" sz="2400" u="sng" dirty="0"/>
              <a:t/>
            </a:r>
            <a:br>
              <a:rPr lang="en-US" sz="2400" u="sng" dirty="0"/>
            </a:br>
            <a:r>
              <a:rPr lang="en-US" sz="2400" dirty="0"/>
              <a:t>	                                               </a:t>
            </a:r>
            <a:r>
              <a:rPr lang="en-US" sz="2400" dirty="0" smtClean="0"/>
              <a:t>                   </a:t>
            </a:r>
            <a:r>
              <a:rPr lang="en-US" sz="2400" dirty="0"/>
              <a:t>Average shareholders’ equity </a:t>
            </a:r>
            <a:br>
              <a:rPr lang="en-US" sz="2400" dirty="0"/>
            </a:br>
            <a:r>
              <a:rPr lang="en-US" sz="2400" dirty="0"/>
              <a:t/>
            </a:r>
            <a:br>
              <a:rPr lang="en-US" sz="2400" dirty="0"/>
            </a:br>
            <a:r>
              <a:rPr lang="en-US" sz="2400" dirty="0"/>
              <a:t> </a:t>
            </a:r>
            <a:br>
              <a:rPr lang="en-US" sz="2400" dirty="0"/>
            </a:br>
            <a:endParaRPr lang="en-US" sz="2400" dirty="0"/>
          </a:p>
        </p:txBody>
      </p:sp>
      <p:cxnSp>
        <p:nvCxnSpPr>
          <p:cNvPr id="4" name="Straight Connector 3"/>
          <p:cNvCxnSpPr/>
          <p:nvPr/>
        </p:nvCxnSpPr>
        <p:spPr>
          <a:xfrm>
            <a:off x="5429984" y="4237479"/>
            <a:ext cx="349015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5461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r>
              <a:rPr lang="en-US" sz="2000" dirty="0"/>
              <a:t>Excerpts from </a:t>
            </a:r>
            <a:r>
              <a:rPr lang="en-US" sz="2000" dirty="0" smtClean="0"/>
              <a:t>Clayton </a:t>
            </a:r>
            <a:r>
              <a:rPr lang="en-US" sz="2000" dirty="0"/>
              <a:t>Company's December 31, 2016 and 2015, financial statements are presented below:</a:t>
            </a:r>
          </a:p>
          <a:p>
            <a:pPr marL="0" indent="0">
              <a:lnSpc>
                <a:spcPct val="100000"/>
              </a:lnSpc>
              <a:spcBef>
                <a:spcPts val="0"/>
              </a:spcBef>
              <a:buNone/>
              <a:tabLst>
                <a:tab pos="4857750" algn="ctr"/>
                <a:tab pos="6745288" algn="ctr"/>
              </a:tabLst>
            </a:pPr>
            <a:r>
              <a:rPr lang="en-US" sz="2000" dirty="0"/>
              <a:t>	    </a:t>
            </a:r>
            <a:r>
              <a:rPr lang="en-US" sz="2000" b="1" dirty="0"/>
              <a:t>2016	     2015</a:t>
            </a:r>
          </a:p>
          <a:p>
            <a:pPr marL="0" indent="0">
              <a:lnSpc>
                <a:spcPct val="100000"/>
              </a:lnSpc>
              <a:spcBef>
                <a:spcPts val="0"/>
              </a:spcBef>
              <a:buNone/>
              <a:tabLst>
                <a:tab pos="5367338" algn="dec"/>
                <a:tab pos="7256463" algn="dec"/>
              </a:tabLst>
            </a:pPr>
            <a:r>
              <a:rPr lang="en-US" sz="2000" dirty="0"/>
              <a:t>Accounts receivable	$ </a:t>
            </a:r>
            <a:r>
              <a:rPr lang="en-US" sz="2000" dirty="0" smtClean="0"/>
              <a:t>80,000</a:t>
            </a:r>
            <a:r>
              <a:rPr lang="en-US" sz="2000" dirty="0"/>
              <a:t>	$ </a:t>
            </a:r>
            <a:r>
              <a:rPr lang="en-US" sz="2000" dirty="0" smtClean="0"/>
              <a:t>72,000</a:t>
            </a:r>
            <a:endParaRPr lang="en-US" sz="2000" dirty="0"/>
          </a:p>
          <a:p>
            <a:pPr marL="0" indent="0">
              <a:lnSpc>
                <a:spcPct val="100000"/>
              </a:lnSpc>
              <a:spcBef>
                <a:spcPts val="0"/>
              </a:spcBef>
              <a:buNone/>
              <a:tabLst>
                <a:tab pos="5367338" algn="dec"/>
                <a:tab pos="7256463" algn="dec"/>
              </a:tabLst>
            </a:pPr>
            <a:r>
              <a:rPr lang="en-US" sz="2000" dirty="0"/>
              <a:t>Merchandise inventory	</a:t>
            </a:r>
            <a:r>
              <a:rPr lang="en-US" sz="2000" dirty="0" smtClean="0"/>
              <a:t>56,000</a:t>
            </a:r>
            <a:r>
              <a:rPr lang="en-US" sz="2000" dirty="0"/>
              <a:t>	</a:t>
            </a:r>
            <a:r>
              <a:rPr lang="en-US" sz="2000" dirty="0" smtClean="0"/>
              <a:t>70,000</a:t>
            </a:r>
            <a:endParaRPr lang="en-US" sz="2000" dirty="0"/>
          </a:p>
          <a:p>
            <a:pPr marL="0" indent="0">
              <a:lnSpc>
                <a:spcPct val="100000"/>
              </a:lnSpc>
              <a:spcBef>
                <a:spcPts val="0"/>
              </a:spcBef>
              <a:buNone/>
              <a:tabLst>
                <a:tab pos="5367338" algn="dec"/>
                <a:tab pos="7256463" algn="dec"/>
              </a:tabLst>
            </a:pPr>
            <a:r>
              <a:rPr lang="en-US" sz="2000" dirty="0"/>
              <a:t>Net sales	</a:t>
            </a:r>
            <a:r>
              <a:rPr lang="en-US" sz="2000" dirty="0" smtClean="0"/>
              <a:t>380,000</a:t>
            </a:r>
            <a:r>
              <a:rPr lang="en-US" sz="2000" dirty="0"/>
              <a:t>	</a:t>
            </a:r>
            <a:r>
              <a:rPr lang="en-US" sz="2000" dirty="0" smtClean="0"/>
              <a:t>372,000</a:t>
            </a:r>
            <a:endParaRPr lang="en-US" sz="2000" dirty="0"/>
          </a:p>
          <a:p>
            <a:pPr marL="0" indent="0">
              <a:lnSpc>
                <a:spcPct val="100000"/>
              </a:lnSpc>
              <a:spcBef>
                <a:spcPts val="0"/>
              </a:spcBef>
              <a:buNone/>
              <a:tabLst>
                <a:tab pos="5367338" algn="dec"/>
                <a:tab pos="7256463" algn="dec"/>
              </a:tabLst>
            </a:pPr>
            <a:r>
              <a:rPr lang="en-US" sz="2000" dirty="0"/>
              <a:t>Cost of goods sold	</a:t>
            </a:r>
            <a:r>
              <a:rPr lang="en-US" sz="2000" dirty="0" smtClean="0"/>
              <a:t>228,000</a:t>
            </a:r>
            <a:r>
              <a:rPr lang="en-US" sz="2000" dirty="0"/>
              <a:t>	</a:t>
            </a:r>
            <a:r>
              <a:rPr lang="en-US" sz="2000" dirty="0" smtClean="0"/>
              <a:t>216,000</a:t>
            </a:r>
            <a:endParaRPr lang="en-US" sz="2000" dirty="0"/>
          </a:p>
          <a:p>
            <a:pPr marL="0" indent="0">
              <a:lnSpc>
                <a:spcPct val="100000"/>
              </a:lnSpc>
              <a:spcBef>
                <a:spcPts val="0"/>
              </a:spcBef>
              <a:buNone/>
              <a:tabLst>
                <a:tab pos="5367338" algn="dec"/>
                <a:tab pos="7256463" algn="dec"/>
              </a:tabLst>
            </a:pPr>
            <a:r>
              <a:rPr lang="en-US" sz="2000" dirty="0"/>
              <a:t>Total assets	</a:t>
            </a:r>
            <a:r>
              <a:rPr lang="en-US" sz="2000" dirty="0" smtClean="0"/>
              <a:t>850,000</a:t>
            </a:r>
            <a:r>
              <a:rPr lang="en-US" sz="2000" dirty="0"/>
              <a:t>	</a:t>
            </a:r>
            <a:r>
              <a:rPr lang="en-US" sz="2000" dirty="0" smtClean="0"/>
              <a:t>810,000</a:t>
            </a:r>
            <a:endParaRPr lang="en-US" sz="2000" dirty="0"/>
          </a:p>
          <a:p>
            <a:pPr marL="0" indent="0">
              <a:lnSpc>
                <a:spcPct val="100000"/>
              </a:lnSpc>
              <a:spcBef>
                <a:spcPts val="0"/>
              </a:spcBef>
              <a:buNone/>
              <a:tabLst>
                <a:tab pos="5367338" algn="dec"/>
                <a:tab pos="7256463" algn="dec"/>
              </a:tabLst>
            </a:pPr>
            <a:r>
              <a:rPr lang="en-US" sz="2000" dirty="0"/>
              <a:t>Total shareholders' equity	</a:t>
            </a:r>
            <a:r>
              <a:rPr lang="en-US" sz="2000" dirty="0" smtClean="0"/>
              <a:t>480,000</a:t>
            </a:r>
            <a:r>
              <a:rPr lang="en-US" sz="2000" dirty="0"/>
              <a:t>	</a:t>
            </a:r>
            <a:r>
              <a:rPr lang="en-US" sz="2000" dirty="0" smtClean="0"/>
              <a:t>450,000</a:t>
            </a:r>
            <a:endParaRPr lang="en-US" sz="2000" dirty="0"/>
          </a:p>
          <a:p>
            <a:pPr marL="0" indent="0">
              <a:lnSpc>
                <a:spcPct val="100000"/>
              </a:lnSpc>
              <a:spcBef>
                <a:spcPts val="0"/>
              </a:spcBef>
              <a:buNone/>
              <a:tabLst>
                <a:tab pos="5367338" algn="dec"/>
                <a:tab pos="7256463" algn="dec"/>
              </a:tabLst>
            </a:pPr>
            <a:r>
              <a:rPr lang="en-US" sz="2000" dirty="0"/>
              <a:t>Net income	</a:t>
            </a:r>
            <a:r>
              <a:rPr lang="en-US" sz="2000" dirty="0" smtClean="0"/>
              <a:t>65,000</a:t>
            </a:r>
            <a:r>
              <a:rPr lang="en-US" sz="2000" dirty="0"/>
              <a:t>	</a:t>
            </a:r>
            <a:r>
              <a:rPr lang="en-US" sz="2000" dirty="0" smtClean="0"/>
              <a:t>56,000</a:t>
            </a:r>
            <a:endParaRPr lang="en-US" sz="2000" dirty="0"/>
          </a:p>
          <a:p>
            <a:pPr marL="0" lvl="0" indent="0">
              <a:buNone/>
            </a:pPr>
            <a:r>
              <a:rPr lang="en-US" sz="2000" dirty="0" smtClean="0"/>
              <a:t>Clayton's </a:t>
            </a:r>
            <a:r>
              <a:rPr lang="en-US" sz="2000" dirty="0"/>
              <a:t>2016 </a:t>
            </a:r>
            <a:r>
              <a:rPr lang="en-US" sz="2000" b="1" dirty="0">
                <a:solidFill>
                  <a:srgbClr val="C00000"/>
                </a:solidFill>
              </a:rPr>
              <a:t>return on </a:t>
            </a:r>
            <a:r>
              <a:rPr lang="en-US" sz="2000" b="1" dirty="0" smtClean="0">
                <a:solidFill>
                  <a:srgbClr val="C00000"/>
                </a:solidFill>
              </a:rPr>
              <a:t>shareholders’ equity </a:t>
            </a:r>
            <a:r>
              <a:rPr lang="en-US" sz="2000" dirty="0" smtClean="0"/>
              <a:t>(rounded</a:t>
            </a:r>
            <a:r>
              <a:rPr lang="en-US" sz="2000" dirty="0"/>
              <a:t>): </a:t>
            </a:r>
          </a:p>
          <a:p>
            <a:pPr marL="0" indent="0">
              <a:buNone/>
              <a:tabLst>
                <a:tab pos="688975" algn="dec"/>
              </a:tabLst>
            </a:pPr>
            <a:r>
              <a:rPr lang="en-US" sz="2000" dirty="0"/>
              <a:t>a.	7.1%. </a:t>
            </a:r>
          </a:p>
          <a:p>
            <a:pPr marL="0" indent="0">
              <a:buNone/>
              <a:tabLst>
                <a:tab pos="688975" algn="dec"/>
              </a:tabLst>
            </a:pPr>
            <a:r>
              <a:rPr lang="en-US" sz="2000" dirty="0"/>
              <a:t>b.	12.6%. </a:t>
            </a:r>
          </a:p>
          <a:p>
            <a:pPr marL="0" indent="0">
              <a:buNone/>
              <a:tabLst>
                <a:tab pos="688975" algn="dec"/>
              </a:tabLst>
            </a:pPr>
            <a:r>
              <a:rPr lang="en-US" sz="2000" dirty="0"/>
              <a:t>c.	14.0%. </a:t>
            </a:r>
          </a:p>
          <a:p>
            <a:pPr marL="0" indent="0">
              <a:buNone/>
              <a:tabLst>
                <a:tab pos="688975" algn="dec"/>
              </a:tabLst>
            </a:pPr>
            <a:r>
              <a:rPr lang="en-US" sz="2000" dirty="0" smtClean="0"/>
              <a:t>d.</a:t>
            </a:r>
            <a:r>
              <a:rPr lang="en-US" sz="2000" dirty="0"/>
              <a:t>	17.1%. </a:t>
            </a:r>
          </a:p>
          <a:p>
            <a:pPr marL="0" indent="0">
              <a:buNone/>
            </a:pPr>
            <a:endParaRPr lang="en-US" sz="2000" dirty="0"/>
          </a:p>
          <a:p>
            <a:pPr marL="0" indent="0">
              <a:buNone/>
            </a:pPr>
            <a:endParaRPr lang="en-US" sz="2000" dirty="0"/>
          </a:p>
        </p:txBody>
      </p:sp>
      <p:sp>
        <p:nvSpPr>
          <p:cNvPr id="2" name="Oval 1"/>
          <p:cNvSpPr/>
          <p:nvPr/>
        </p:nvSpPr>
        <p:spPr bwMode="auto">
          <a:xfrm>
            <a:off x="761999" y="572985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549364" y="5106595"/>
            <a:ext cx="3749040" cy="1097280"/>
          </a:xfrm>
          <a:prstGeom prst="rect">
            <a:avLst/>
          </a:prstGeom>
          <a:solidFill>
            <a:srgbClr val="FFFFD1"/>
          </a:solidFill>
          <a:ln w="6350">
            <a:solidFill>
              <a:schemeClr val="tx1"/>
            </a:solidFill>
          </a:ln>
        </p:spPr>
        <p:txBody>
          <a:bodyPr wrap="square" rtlCol="0">
            <a:spAutoFit/>
          </a:bodyPr>
          <a:lstStyle/>
          <a:p>
            <a:endParaRPr lang="en-US" dirty="0" smtClean="0"/>
          </a:p>
          <a:p>
            <a:endParaRPr lang="en-US" b="1" dirty="0">
              <a:solidFill>
                <a:srgbClr val="C00000"/>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65049076"/>
              </p:ext>
            </p:extLst>
          </p:nvPr>
        </p:nvGraphicFramePr>
        <p:xfrm>
          <a:off x="2708439" y="5274235"/>
          <a:ext cx="3430889" cy="802974"/>
        </p:xfrm>
        <a:graphic>
          <a:graphicData uri="http://schemas.openxmlformats.org/presentationml/2006/ole">
            <mc:AlternateContent xmlns:mc="http://schemas.openxmlformats.org/markup-compatibility/2006">
              <mc:Choice xmlns:v="urn:schemas-microsoft-com:vml" Requires="v">
                <p:oleObj spid="_x0000_s15408" name="Equation" r:id="rId4" imgW="1790640" imgH="419040" progId="Equation.3">
                  <p:embed/>
                </p:oleObj>
              </mc:Choice>
              <mc:Fallback>
                <p:oleObj name="Equation" r:id="rId4" imgW="1790640" imgH="419040" progId="Equation.3">
                  <p:embed/>
                  <p:pic>
                    <p:nvPicPr>
                      <p:cNvPr id="0" name=""/>
                      <p:cNvPicPr/>
                      <p:nvPr/>
                    </p:nvPicPr>
                    <p:blipFill>
                      <a:blip r:embed="rId5"/>
                      <a:stretch>
                        <a:fillRect/>
                      </a:stretch>
                    </p:blipFill>
                    <p:spPr>
                      <a:xfrm>
                        <a:off x="2708439" y="5274235"/>
                        <a:ext cx="3430889" cy="802974"/>
                      </a:xfrm>
                      <a:prstGeom prst="rect">
                        <a:avLst/>
                      </a:prstGeom>
                    </p:spPr>
                  </p:pic>
                </p:oleObj>
              </mc:Fallback>
            </mc:AlternateContent>
          </a:graphicData>
        </a:graphic>
      </p:graphicFrame>
    </p:spTree>
    <p:extLst>
      <p:ext uri="{BB962C8B-B14F-4D97-AF65-F5344CB8AC3E}">
        <p14:creationId xmlns:p14="http://schemas.microsoft.com/office/powerpoint/2010/main" val="261104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76301" y="2756017"/>
            <a:ext cx="7921625" cy="1398811"/>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3" name="TextBox 12"/>
          <p:cNvSpPr txBox="1">
            <a:spLocks noChangeArrowheads="1"/>
          </p:cNvSpPr>
          <p:nvPr/>
        </p:nvSpPr>
        <p:spPr bwMode="auto">
          <a:xfrm>
            <a:off x="876300" y="2767130"/>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a:t>
            </a:r>
            <a:r>
              <a:rPr lang="en-US" sz="2400" b="1" dirty="0" smtClean="0">
                <a:latin typeface="Calibri" pitchFamily="34" charset="0"/>
              </a:rPr>
              <a:t>Entry each month</a:t>
            </a:r>
            <a:endParaRPr lang="en-IN" sz="2400" b="1" baseline="30000" dirty="0">
              <a:latin typeface="Calibri" pitchFamily="34" charset="0"/>
            </a:endParaRPr>
          </a:p>
        </p:txBody>
      </p:sp>
      <p:sp>
        <p:nvSpPr>
          <p:cNvPr id="14" name="TextBox 13"/>
          <p:cNvSpPr txBox="1">
            <a:spLocks noChangeArrowheads="1"/>
          </p:cNvSpPr>
          <p:nvPr/>
        </p:nvSpPr>
        <p:spPr bwMode="auto">
          <a:xfrm>
            <a:off x="7269163" y="2760780"/>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5" name="TextBox 14"/>
          <p:cNvSpPr txBox="1">
            <a:spLocks noChangeArrowheads="1"/>
          </p:cNvSpPr>
          <p:nvPr/>
        </p:nvSpPr>
        <p:spPr bwMode="auto">
          <a:xfrm>
            <a:off x="5911850" y="2760780"/>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cxnSp>
        <p:nvCxnSpPr>
          <p:cNvPr id="16" name="Straight Connector 15"/>
          <p:cNvCxnSpPr/>
          <p:nvPr/>
        </p:nvCxnSpPr>
        <p:spPr>
          <a:xfrm>
            <a:off x="876302" y="3206056"/>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Content Placeholder 2"/>
          <p:cNvSpPr>
            <a:spLocks noGrp="1"/>
          </p:cNvSpPr>
          <p:nvPr>
            <p:ph idx="1"/>
          </p:nvPr>
        </p:nvSpPr>
        <p:spPr/>
        <p:txBody>
          <a:bodyPr/>
          <a:lstStyle/>
          <a:p>
            <a:pPr marL="0" indent="0">
              <a:buNone/>
            </a:pPr>
            <a:r>
              <a:rPr lang="en-IN" dirty="0" smtClean="0"/>
              <a:t>At the end of each of the 12 months following the sale, TrueTech would record the following entry to recognize Tri-Net subscription revenue:</a:t>
            </a:r>
          </a:p>
        </p:txBody>
      </p:sp>
      <p:sp>
        <p:nvSpPr>
          <p:cNvPr id="8" name="TextBox 7"/>
          <p:cNvSpPr txBox="1">
            <a:spLocks noChangeArrowheads="1"/>
          </p:cNvSpPr>
          <p:nvPr/>
        </p:nvSpPr>
        <p:spPr bwMode="auto">
          <a:xfrm>
            <a:off x="1122365" y="3262755"/>
            <a:ext cx="4821237" cy="406400"/>
          </a:xfrm>
          <a:prstGeom prst="rect">
            <a:avLst/>
          </a:prstGeom>
          <a:noFill/>
          <a:ln w="9525">
            <a:noFill/>
            <a:miter lim="800000"/>
            <a:headEnd/>
            <a:tailEnd/>
          </a:ln>
        </p:spPr>
        <p:txBody>
          <a:bodyPr/>
          <a:lstStyle/>
          <a:p>
            <a:r>
              <a:rPr lang="en-IN" sz="2600" dirty="0">
                <a:latin typeface="Calibri" pitchFamily="34" charset="0"/>
              </a:rPr>
              <a:t>Deferred revenue ($60,000 ÷ 12)</a:t>
            </a:r>
          </a:p>
        </p:txBody>
      </p:sp>
      <p:sp>
        <p:nvSpPr>
          <p:cNvPr id="9" name="TextBox 8"/>
          <p:cNvSpPr txBox="1">
            <a:spLocks noChangeArrowheads="1"/>
          </p:cNvSpPr>
          <p:nvPr/>
        </p:nvSpPr>
        <p:spPr bwMode="auto">
          <a:xfrm>
            <a:off x="1617665" y="3669157"/>
            <a:ext cx="2878137" cy="404813"/>
          </a:xfrm>
          <a:prstGeom prst="rect">
            <a:avLst/>
          </a:prstGeom>
          <a:noFill/>
          <a:ln w="9525">
            <a:noFill/>
            <a:miter lim="800000"/>
            <a:headEnd/>
            <a:tailEnd/>
          </a:ln>
        </p:spPr>
        <p:txBody>
          <a:bodyPr/>
          <a:lstStyle/>
          <a:p>
            <a:r>
              <a:rPr lang="en-US" sz="2600" dirty="0">
                <a:latin typeface="Calibri" pitchFamily="34" charset="0"/>
              </a:rPr>
              <a:t>Service revenue</a:t>
            </a:r>
            <a:endParaRPr lang="en-IN" sz="2600" dirty="0">
              <a:latin typeface="Calibri" pitchFamily="34" charset="0"/>
            </a:endParaRPr>
          </a:p>
        </p:txBody>
      </p:sp>
      <p:sp>
        <p:nvSpPr>
          <p:cNvPr id="10" name="TextBox 9"/>
          <p:cNvSpPr txBox="1">
            <a:spLocks noChangeArrowheads="1"/>
          </p:cNvSpPr>
          <p:nvPr/>
        </p:nvSpPr>
        <p:spPr bwMode="auto">
          <a:xfrm>
            <a:off x="6002338" y="3262755"/>
            <a:ext cx="1185862" cy="406400"/>
          </a:xfrm>
          <a:prstGeom prst="rect">
            <a:avLst/>
          </a:prstGeom>
          <a:noFill/>
          <a:ln w="9525">
            <a:noFill/>
            <a:miter lim="800000"/>
            <a:headEnd/>
            <a:tailEnd/>
          </a:ln>
        </p:spPr>
        <p:txBody>
          <a:bodyPr/>
          <a:lstStyle/>
          <a:p>
            <a:pPr algn="r"/>
            <a:r>
              <a:rPr lang="en-IN" sz="2600" b="1" dirty="0">
                <a:solidFill>
                  <a:srgbClr val="EC008C"/>
                </a:solidFill>
                <a:latin typeface="Calibri" pitchFamily="34" charset="0"/>
              </a:rPr>
              <a:t>5,000</a:t>
            </a:r>
          </a:p>
        </p:txBody>
      </p:sp>
      <p:sp>
        <p:nvSpPr>
          <p:cNvPr id="11" name="TextBox 10"/>
          <p:cNvSpPr txBox="1">
            <a:spLocks noChangeArrowheads="1"/>
          </p:cNvSpPr>
          <p:nvPr/>
        </p:nvSpPr>
        <p:spPr bwMode="auto">
          <a:xfrm>
            <a:off x="7188200" y="3669157"/>
            <a:ext cx="1189038" cy="404813"/>
          </a:xfrm>
          <a:prstGeom prst="rect">
            <a:avLst/>
          </a:prstGeom>
          <a:noFill/>
          <a:ln w="9525">
            <a:noFill/>
            <a:miter lim="800000"/>
            <a:headEnd/>
            <a:tailEnd/>
          </a:ln>
        </p:spPr>
        <p:txBody>
          <a:bodyPr/>
          <a:lstStyle/>
          <a:p>
            <a:pPr algn="r"/>
            <a:r>
              <a:rPr lang="en-IN" sz="2600" b="1" dirty="0">
                <a:solidFill>
                  <a:srgbClr val="00B0F0"/>
                </a:solidFill>
                <a:latin typeface="Calibri" pitchFamily="34" charset="0"/>
              </a:rPr>
              <a:t>5,000</a:t>
            </a:r>
          </a:p>
        </p:txBody>
      </p:sp>
      <p:sp>
        <p:nvSpPr>
          <p:cNvPr id="3" name="Rectangle 2"/>
          <p:cNvSpPr/>
          <p:nvPr/>
        </p:nvSpPr>
        <p:spPr>
          <a:xfrm>
            <a:off x="2971800" y="4887063"/>
            <a:ext cx="838200" cy="281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LO5-3</a:t>
            </a:r>
          </a:p>
        </p:txBody>
      </p:sp>
      <p:graphicFrame>
        <p:nvGraphicFramePr>
          <p:cNvPr id="19" name="Object 18"/>
          <p:cNvGraphicFramePr>
            <a:graphicFrameLocks noChangeAspect="1"/>
          </p:cNvGraphicFramePr>
          <p:nvPr>
            <p:extLst>
              <p:ext uri="{D42A27DB-BD31-4B8C-83A1-F6EECF244321}">
                <p14:modId xmlns:p14="http://schemas.microsoft.com/office/powerpoint/2010/main" val="541518282"/>
              </p:ext>
            </p:extLst>
          </p:nvPr>
        </p:nvGraphicFramePr>
        <p:xfrm>
          <a:off x="1104900" y="4368800"/>
          <a:ext cx="3438525" cy="2292350"/>
        </p:xfrm>
        <a:graphic>
          <a:graphicData uri="http://schemas.openxmlformats.org/presentationml/2006/ole">
            <mc:AlternateContent xmlns:mc="http://schemas.openxmlformats.org/markup-compatibility/2006">
              <mc:Choice xmlns:v="urn:schemas-microsoft-com:vml" Requires="v">
                <p:oleObj spid="_x0000_s2195" name="Worksheet" r:id="rId5" imgW="3114720" imgH="2076540" progId="Excel.Sheet.12">
                  <p:embed/>
                </p:oleObj>
              </mc:Choice>
              <mc:Fallback>
                <p:oleObj name="Worksheet" r:id="rId5" imgW="3114720" imgH="2076540" progId="Excel.Sheet.12">
                  <p:embed/>
                  <p:pic>
                    <p:nvPicPr>
                      <p:cNvPr id="0" name=""/>
                      <p:cNvPicPr/>
                      <p:nvPr/>
                    </p:nvPicPr>
                    <p:blipFill>
                      <a:blip r:embed="rId6"/>
                      <a:stretch>
                        <a:fillRect/>
                      </a:stretch>
                    </p:blipFill>
                    <p:spPr>
                      <a:xfrm>
                        <a:off x="1104900" y="4368800"/>
                        <a:ext cx="3438525" cy="22923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4536625"/>
              </p:ext>
            </p:extLst>
          </p:nvPr>
        </p:nvGraphicFramePr>
        <p:xfrm>
          <a:off x="5029200" y="4368800"/>
          <a:ext cx="3187700" cy="2292350"/>
        </p:xfrm>
        <a:graphic>
          <a:graphicData uri="http://schemas.openxmlformats.org/presentationml/2006/ole">
            <mc:AlternateContent xmlns:mc="http://schemas.openxmlformats.org/markup-compatibility/2006">
              <mc:Choice xmlns:v="urn:schemas-microsoft-com:vml" Requires="v">
                <p:oleObj spid="_x0000_s2196" name="Worksheet" r:id="rId8" imgW="2886030" imgH="2076540" progId="Excel.Sheet.12">
                  <p:embed/>
                </p:oleObj>
              </mc:Choice>
              <mc:Fallback>
                <p:oleObj name="Worksheet" r:id="rId8" imgW="2886030" imgH="2076540" progId="Excel.Sheet.12">
                  <p:embed/>
                  <p:pic>
                    <p:nvPicPr>
                      <p:cNvPr id="0" name=""/>
                      <p:cNvPicPr/>
                      <p:nvPr/>
                    </p:nvPicPr>
                    <p:blipFill>
                      <a:blip r:embed="rId9"/>
                      <a:stretch>
                        <a:fillRect/>
                      </a:stretch>
                    </p:blipFill>
                    <p:spPr>
                      <a:xfrm>
                        <a:off x="5029200" y="4368800"/>
                        <a:ext cx="3187700" cy="2292350"/>
                      </a:xfrm>
                      <a:prstGeom prst="rect">
                        <a:avLst/>
                      </a:prstGeom>
                    </p:spPr>
                  </p:pic>
                </p:oleObj>
              </mc:Fallback>
            </mc:AlternateContent>
          </a:graphicData>
        </a:graphic>
      </p:graphicFrame>
      <p:sp>
        <p:nvSpPr>
          <p:cNvPr id="21" name="Title 1"/>
          <p:cNvSpPr>
            <a:spLocks noGrp="1" noChangeAspect="1"/>
          </p:cNvSpPr>
          <p:nvPr>
            <p:ph type="title"/>
          </p:nvPr>
        </p:nvSpPr>
        <p:spPr>
          <a:xfrm>
            <a:off x="761999" y="0"/>
            <a:ext cx="8382000" cy="1444625"/>
          </a:xfrm>
        </p:spPr>
        <p:txBody>
          <a:bodyPr>
            <a:noAutofit/>
          </a:bodyPr>
          <a:lstStyle/>
          <a:p>
            <a:pPr>
              <a:lnSpc>
                <a:spcPct val="100000"/>
              </a:lnSpc>
              <a:tabLst>
                <a:tab pos="5538788" algn="l"/>
              </a:tabLst>
            </a:pPr>
            <a:r>
              <a:rPr lang="en-IN" dirty="0" smtClean="0">
                <a:ea typeface="Adobe Fan Heiti Std B"/>
                <a:cs typeface="Adobe Fan Heiti Std B"/>
              </a:rPr>
              <a:t>Recognizing Revenue over a Period of Time </a:t>
            </a:r>
            <a:br>
              <a:rPr lang="en-IN" dirty="0" smtClean="0">
                <a:ea typeface="Adobe Fan Heiti Std B"/>
                <a:cs typeface="Adobe Fan Heiti Std B"/>
              </a:rPr>
            </a:br>
            <a:r>
              <a:rPr lang="en-IN" sz="1400" dirty="0"/>
              <a:t>	</a:t>
            </a:r>
            <a:r>
              <a:rPr lang="en-IN" sz="1400" b="0" dirty="0">
                <a:solidFill>
                  <a:srgbClr val="C00000"/>
                </a:solidFill>
              </a:rPr>
              <a:t> </a:t>
            </a:r>
            <a:r>
              <a:rPr lang="en-IN" sz="1400" dirty="0"/>
              <a:t>(Illustration continued) </a:t>
            </a:r>
            <a:endParaRPr lang="en-IN" sz="1400" dirty="0" smtClean="0">
              <a:ea typeface="Adobe Fan Heiti Std B"/>
              <a:cs typeface="Adobe Fan Heiti Std B"/>
            </a:endParaRPr>
          </a:p>
        </p:txBody>
      </p:sp>
    </p:spTree>
    <p:extLst>
      <p:ext uri="{BB962C8B-B14F-4D97-AF65-F5344CB8AC3E}">
        <p14:creationId xmlns:p14="http://schemas.microsoft.com/office/powerpoint/2010/main" val="1984959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30" grpId="0" build="p"/>
      <p:bldP spid="8" grpId="0"/>
      <p:bldP spid="9" grpId="0"/>
      <p:bldP spid="10" grpId="0"/>
      <p:bldP spid="1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endParaRPr lang="en-US" sz="2000" dirty="0" smtClean="0"/>
          </a:p>
          <a:p>
            <a:pPr marL="0" indent="0">
              <a:buNone/>
            </a:pPr>
            <a:r>
              <a:rPr lang="en-US" sz="2000" dirty="0"/>
              <a:t>The rate of return on shareholders’ equity indicates: </a:t>
            </a:r>
          </a:p>
          <a:p>
            <a:pPr marL="0" indent="0">
              <a:buNone/>
            </a:pPr>
            <a:r>
              <a:rPr lang="en-US" sz="2000" dirty="0"/>
              <a:t>a.  The margin of safety provided to creditors.</a:t>
            </a:r>
          </a:p>
          <a:p>
            <a:pPr marL="0" indent="0">
              <a:buNone/>
            </a:pPr>
            <a:r>
              <a:rPr lang="en-US" sz="2000" dirty="0"/>
              <a:t>b.  The extent of “trading on the equity” or financial leverage.</a:t>
            </a:r>
          </a:p>
          <a:p>
            <a:pPr marL="0" indent="0">
              <a:buNone/>
            </a:pPr>
            <a:r>
              <a:rPr lang="en-US" sz="2000" dirty="0"/>
              <a:t>c.  Profitability without regard to how resources are financed .</a:t>
            </a:r>
          </a:p>
          <a:p>
            <a:pPr marL="0" indent="0">
              <a:buNone/>
            </a:pPr>
            <a:r>
              <a:rPr lang="en-US" sz="2000" dirty="0"/>
              <a:t>d.  The effectiveness of employing resources provided by owners.</a:t>
            </a:r>
          </a:p>
          <a:p>
            <a:pPr marL="0" indent="0">
              <a:buNone/>
            </a:pPr>
            <a:endParaRPr lang="en-US" sz="2000" dirty="0"/>
          </a:p>
          <a:p>
            <a:pPr marL="0" indent="0">
              <a:buNone/>
            </a:pPr>
            <a:endParaRPr lang="en-US" sz="2000" dirty="0"/>
          </a:p>
        </p:txBody>
      </p:sp>
      <p:sp>
        <p:nvSpPr>
          <p:cNvPr id="2" name="Oval 1"/>
          <p:cNvSpPr/>
          <p:nvPr/>
        </p:nvSpPr>
        <p:spPr bwMode="auto">
          <a:xfrm>
            <a:off x="761999" y="340742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404890" y="4368081"/>
            <a:ext cx="3749040" cy="1200329"/>
          </a:xfrm>
          <a:prstGeom prst="rect">
            <a:avLst/>
          </a:prstGeom>
          <a:solidFill>
            <a:srgbClr val="FFFFD1"/>
          </a:solidFill>
          <a:ln w="6350">
            <a:solidFill>
              <a:schemeClr val="tx1"/>
            </a:solidFill>
          </a:ln>
        </p:spPr>
        <p:txBody>
          <a:bodyPr wrap="square" rtlCol="0">
            <a:spAutoFit/>
          </a:bodyPr>
          <a:lstStyle/>
          <a:p>
            <a:r>
              <a:rPr lang="en-US" dirty="0"/>
              <a:t>The return on shareholders’ equity measures the return to suppliers of equity capital </a:t>
            </a:r>
            <a:r>
              <a:rPr lang="en-US" dirty="0" smtClean="0"/>
              <a:t>(in other words, the owners </a:t>
            </a:r>
            <a:r>
              <a:rPr lang="en-US" dirty="0"/>
              <a:t>of the corporation</a:t>
            </a:r>
            <a:r>
              <a:rPr lang="en-US" dirty="0" smtClean="0"/>
              <a:t>)</a:t>
            </a:r>
            <a:r>
              <a:rPr lang="en-US" altLang="en-US" dirty="0" smtClean="0"/>
              <a:t>.</a:t>
            </a:r>
            <a:endParaRPr lang="en-US" b="1" dirty="0">
              <a:solidFill>
                <a:srgbClr val="C00000"/>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0031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en-US" b="1" dirty="0" smtClean="0"/>
              <a:t>Debt to Equity Ratio</a:t>
            </a:r>
          </a:p>
        </p:txBody>
      </p:sp>
      <p:sp>
        <p:nvSpPr>
          <p:cNvPr id="5" name="Content Placeholder 4"/>
          <p:cNvSpPr>
            <a:spLocks noGrp="1"/>
          </p:cNvSpPr>
          <p:nvPr>
            <p:ph idx="1"/>
          </p:nvPr>
        </p:nvSpPr>
        <p:spPr/>
        <p:txBody>
          <a:bodyPr/>
          <a:lstStyle/>
          <a:p>
            <a:pPr>
              <a:buFont typeface="Wingdings" pitchFamily="2" charset="2"/>
              <a:buNone/>
            </a:pPr>
            <a:r>
              <a:rPr lang="en-US" altLang="en-US" sz="2400" dirty="0" smtClean="0">
                <a:solidFill>
                  <a:srgbClr val="C00000"/>
                </a:solidFill>
                <a:sym typeface="Wingdings 3" pitchFamily="18" charset="2"/>
              </a:rPr>
              <a:t> </a:t>
            </a:r>
            <a:r>
              <a:rPr lang="en-US" altLang="en-US" sz="2400" dirty="0" smtClean="0"/>
              <a:t>The debt to equity ratio often is calculated to measure the degree of </a:t>
            </a:r>
            <a:r>
              <a:rPr lang="en-US" altLang="en-US" sz="2400" b="1" dirty="0" smtClean="0">
                <a:solidFill>
                  <a:srgbClr val="009900"/>
                </a:solidFill>
              </a:rPr>
              <a:t>risk</a:t>
            </a:r>
            <a:r>
              <a:rPr lang="en-US" altLang="en-US" sz="2400" dirty="0" smtClean="0"/>
              <a:t>. </a:t>
            </a:r>
          </a:p>
          <a:p>
            <a:pPr>
              <a:buFont typeface="Wingdings" pitchFamily="2" charset="2"/>
              <a:buNone/>
            </a:pPr>
            <a:endParaRPr lang="en-US" altLang="en-US" sz="2400" dirty="0" smtClean="0"/>
          </a:p>
          <a:p>
            <a:pPr algn="ctr">
              <a:buFont typeface="Wingdings" pitchFamily="2" charset="2"/>
              <a:buNone/>
            </a:pPr>
            <a:r>
              <a:rPr lang="en-US" altLang="en-US" sz="2400" dirty="0" smtClean="0">
                <a:solidFill>
                  <a:srgbClr val="C00000"/>
                </a:solidFill>
              </a:rPr>
              <a:t>Debt to equity ratio =     </a:t>
            </a:r>
            <a:r>
              <a:rPr lang="en-US" altLang="en-US" sz="2400" u="sng" dirty="0" smtClean="0">
                <a:solidFill>
                  <a:srgbClr val="C00000"/>
                </a:solidFill>
              </a:rPr>
              <a:t>Total liabilities</a:t>
            </a:r>
            <a:endParaRPr lang="en-US" altLang="en-US" sz="2400" dirty="0" smtClean="0">
              <a:solidFill>
                <a:srgbClr val="C00000"/>
              </a:solidFill>
            </a:endParaRPr>
          </a:p>
          <a:p>
            <a:pPr>
              <a:buFont typeface="Wingdings" pitchFamily="2" charset="2"/>
              <a:buNone/>
            </a:pPr>
            <a:r>
              <a:rPr lang="en-US" altLang="en-US" sz="2400" dirty="0" smtClean="0">
                <a:solidFill>
                  <a:srgbClr val="C00000"/>
                </a:solidFill>
              </a:rPr>
              <a:t>                                                            Shareholders’ equity</a:t>
            </a:r>
          </a:p>
          <a:p>
            <a:pPr>
              <a:buFont typeface="Wingdings" pitchFamily="2" charset="2"/>
              <a:buNone/>
            </a:pPr>
            <a:endParaRPr lang="en-US" altLang="en-US" sz="2400" dirty="0" smtClean="0">
              <a:solidFill>
                <a:srgbClr val="FF0000"/>
              </a:solidFill>
            </a:endParaRPr>
          </a:p>
          <a:p>
            <a:pPr>
              <a:buFont typeface="Wingdings" pitchFamily="2" charset="2"/>
              <a:buNone/>
            </a:pPr>
            <a:r>
              <a:rPr lang="en-US" altLang="en-US" sz="2400" dirty="0" smtClean="0">
                <a:solidFill>
                  <a:srgbClr val="C00000"/>
                </a:solidFill>
                <a:sym typeface="Wingdings 3" pitchFamily="18" charset="2"/>
              </a:rPr>
              <a:t> </a:t>
            </a:r>
            <a:r>
              <a:rPr lang="en-US" altLang="en-US" sz="2400" dirty="0" smtClean="0"/>
              <a:t>Other things being equal, the higher the debt to equity ratio, the higher the risk. The type of risk this ratio measures is called </a:t>
            </a:r>
            <a:r>
              <a:rPr lang="en-US" altLang="en-US" sz="2400" i="1" dirty="0" smtClean="0">
                <a:solidFill>
                  <a:srgbClr val="009900"/>
                </a:solidFill>
              </a:rPr>
              <a:t>default risk</a:t>
            </a:r>
            <a:r>
              <a:rPr lang="en-US" altLang="en-US" sz="2400" dirty="0" smtClean="0">
                <a:solidFill>
                  <a:srgbClr val="009900"/>
                </a:solidFill>
              </a:rPr>
              <a:t> </a:t>
            </a:r>
            <a:r>
              <a:rPr lang="en-US" altLang="en-US" sz="2400" dirty="0" smtClean="0"/>
              <a:t>because it presumably indicates the likelihood a company will default on its obligations.</a:t>
            </a:r>
          </a:p>
          <a:p>
            <a:pPr>
              <a:buFont typeface="Wingdings" pitchFamily="2" charset="2"/>
              <a:buNone/>
            </a:pPr>
            <a:endParaRPr lang="en-US" altLang="en-US" sz="2400" dirty="0" smtClean="0">
              <a:solidFill>
                <a:srgbClr val="FF0000"/>
              </a:solidFill>
            </a:endParaRPr>
          </a:p>
          <a:p>
            <a:endParaRPr lang="en-US" altLang="en-US" dirty="0" smtClean="0"/>
          </a:p>
        </p:txBody>
      </p:sp>
    </p:spTree>
    <p:extLst>
      <p:ext uri="{BB962C8B-B14F-4D97-AF65-F5344CB8AC3E}">
        <p14:creationId xmlns:p14="http://schemas.microsoft.com/office/powerpoint/2010/main" val="77970624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3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endParaRPr lang="en-US" sz="2000" dirty="0" smtClean="0"/>
          </a:p>
          <a:p>
            <a:pPr marL="0" indent="0">
              <a:buNone/>
            </a:pPr>
            <a:r>
              <a:rPr lang="en-US" sz="2000" dirty="0"/>
              <a:t>The debt to equity ratio indicates: </a:t>
            </a:r>
          </a:p>
          <a:p>
            <a:pPr marL="0" indent="0">
              <a:buNone/>
            </a:pPr>
            <a:r>
              <a:rPr lang="en-US" sz="2000" dirty="0"/>
              <a:t>a.  The margin of safety provided to creditors.</a:t>
            </a:r>
          </a:p>
          <a:p>
            <a:pPr marL="0" indent="0">
              <a:buNone/>
            </a:pPr>
            <a:r>
              <a:rPr lang="en-US" sz="2000" dirty="0"/>
              <a:t>b.  The extent of “trading on the equity” or financial leverage.</a:t>
            </a:r>
          </a:p>
          <a:p>
            <a:pPr marL="0" indent="0">
              <a:buNone/>
            </a:pPr>
            <a:r>
              <a:rPr lang="en-US" sz="2000" dirty="0"/>
              <a:t>c.  Profitability without regard to how resources are financed. </a:t>
            </a:r>
          </a:p>
          <a:p>
            <a:pPr marL="0" indent="0">
              <a:buNone/>
            </a:pPr>
            <a:r>
              <a:rPr lang="en-US" sz="2000" dirty="0"/>
              <a:t>d.  The effectiveness of employing resources provided by owners</a:t>
            </a:r>
            <a:r>
              <a:rPr lang="en-US" sz="2000" dirty="0" smtClean="0"/>
              <a:t>.</a:t>
            </a:r>
            <a:endParaRPr lang="en-US" sz="2000" dirty="0"/>
          </a:p>
          <a:p>
            <a:pPr marL="0" indent="0">
              <a:buNone/>
            </a:pPr>
            <a:endParaRPr lang="en-US" sz="2000" dirty="0"/>
          </a:p>
          <a:p>
            <a:pPr marL="0" indent="0">
              <a:buNone/>
            </a:pPr>
            <a:endParaRPr lang="en-US" sz="2000" dirty="0"/>
          </a:p>
        </p:txBody>
      </p:sp>
      <p:sp>
        <p:nvSpPr>
          <p:cNvPr id="2" name="Oval 1"/>
          <p:cNvSpPr/>
          <p:nvPr/>
        </p:nvSpPr>
        <p:spPr bwMode="auto">
          <a:xfrm>
            <a:off x="733149" y="263439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404890" y="4368081"/>
            <a:ext cx="3749040" cy="1200329"/>
          </a:xfrm>
          <a:prstGeom prst="rect">
            <a:avLst/>
          </a:prstGeom>
          <a:solidFill>
            <a:srgbClr val="FFFFD1"/>
          </a:solidFill>
          <a:ln w="6350">
            <a:solidFill>
              <a:schemeClr val="tx1"/>
            </a:solidFill>
          </a:ln>
        </p:spPr>
        <p:txBody>
          <a:bodyPr wrap="square" rtlCol="0">
            <a:spAutoFit/>
          </a:bodyPr>
          <a:lstStyle/>
          <a:p>
            <a:r>
              <a:rPr lang="en-US" altLang="en-US" dirty="0"/>
              <a:t>Debt can be used to enhance the return to </a:t>
            </a:r>
            <a:r>
              <a:rPr lang="en-US" altLang="en-US" dirty="0" smtClean="0"/>
              <a:t>shareholders. </a:t>
            </a:r>
            <a:r>
              <a:rPr lang="en-US" dirty="0" smtClean="0"/>
              <a:t>The debt </a:t>
            </a:r>
            <a:r>
              <a:rPr lang="en-US" dirty="0"/>
              <a:t>to equity ratio </a:t>
            </a:r>
            <a:r>
              <a:rPr lang="en-US" dirty="0" smtClean="0"/>
              <a:t>indicates the extent to which debt is employed.</a:t>
            </a:r>
            <a:endParaRPr lang="en-US" b="1" dirty="0">
              <a:solidFill>
                <a:srgbClr val="C00000"/>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67986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normAutofit/>
          </a:bodyPr>
          <a:lstStyle/>
          <a:p>
            <a:r>
              <a:rPr lang="en-US" altLang="en-US" b="1" dirty="0" smtClean="0"/>
              <a:t>Times Interest Earned Ratio</a:t>
            </a:r>
          </a:p>
        </p:txBody>
      </p:sp>
      <p:sp>
        <p:nvSpPr>
          <p:cNvPr id="5" name="Content Placeholder 4"/>
          <p:cNvSpPr>
            <a:spLocks noGrp="1"/>
          </p:cNvSpPr>
          <p:nvPr>
            <p:ph idx="1"/>
          </p:nvPr>
        </p:nvSpPr>
        <p:spPr/>
        <p:txBody>
          <a:bodyPr/>
          <a:lstStyle/>
          <a:p>
            <a:pPr>
              <a:buFont typeface="Wingdings" pitchFamily="2" charset="2"/>
              <a:buNone/>
            </a:pPr>
            <a:r>
              <a:rPr lang="en-US" altLang="en-US" sz="2400" dirty="0" smtClean="0">
                <a:solidFill>
                  <a:srgbClr val="C00000"/>
                </a:solidFill>
                <a:sym typeface="Wingdings 3" pitchFamily="18" charset="2"/>
              </a:rPr>
              <a:t> </a:t>
            </a:r>
            <a:r>
              <a:rPr lang="en-US" altLang="en-US" sz="2400" dirty="0" smtClean="0"/>
              <a:t>The times interest earned ratio compares interest payments with income available to pay those charges.</a:t>
            </a:r>
          </a:p>
          <a:p>
            <a:pPr>
              <a:buFont typeface="Wingdings" pitchFamily="2" charset="2"/>
              <a:buNone/>
            </a:pPr>
            <a:r>
              <a:rPr lang="en-US" altLang="en-US" sz="2400" dirty="0" smtClean="0"/>
              <a:t> </a:t>
            </a:r>
          </a:p>
          <a:p>
            <a:pPr>
              <a:buFont typeface="Wingdings" pitchFamily="2" charset="2"/>
              <a:buNone/>
            </a:pPr>
            <a:r>
              <a:rPr lang="en-US" altLang="en-US" sz="2400" dirty="0" smtClean="0">
                <a:solidFill>
                  <a:srgbClr val="C00000"/>
                </a:solidFill>
              </a:rPr>
              <a:t>Times interest earned = </a:t>
            </a:r>
            <a:r>
              <a:rPr lang="en-US" altLang="en-US" sz="2400" u="sng" dirty="0" smtClean="0">
                <a:solidFill>
                  <a:srgbClr val="C00000"/>
                </a:solidFill>
              </a:rPr>
              <a:t>Net income plus interest plus taxes</a:t>
            </a:r>
          </a:p>
          <a:p>
            <a:pPr>
              <a:buFont typeface="Wingdings" pitchFamily="2" charset="2"/>
              <a:buNone/>
            </a:pPr>
            <a:r>
              <a:rPr lang="en-US" altLang="en-US" sz="2400" dirty="0" smtClean="0">
                <a:solidFill>
                  <a:srgbClr val="C00000"/>
                </a:solidFill>
              </a:rPr>
              <a:t>                                                              Interest</a:t>
            </a:r>
          </a:p>
          <a:p>
            <a:pPr>
              <a:buFont typeface="Wingdings" pitchFamily="2" charset="2"/>
              <a:buNone/>
            </a:pPr>
            <a:endParaRPr lang="en-US" altLang="en-US" sz="2200" dirty="0" smtClean="0">
              <a:solidFill>
                <a:srgbClr val="FF0000"/>
              </a:solidFill>
            </a:endParaRPr>
          </a:p>
          <a:p>
            <a:pPr>
              <a:buFont typeface="Wingdings" pitchFamily="2" charset="2"/>
              <a:buNone/>
            </a:pPr>
            <a:r>
              <a:rPr lang="en-US" altLang="en-US" sz="2400" dirty="0" smtClean="0">
                <a:solidFill>
                  <a:srgbClr val="C00000"/>
                </a:solidFill>
                <a:sym typeface="Wingdings 3" pitchFamily="18" charset="2"/>
              </a:rPr>
              <a:t></a:t>
            </a:r>
            <a:r>
              <a:rPr lang="en-US" altLang="en-US" sz="2400" dirty="0" smtClean="0">
                <a:sym typeface="Wingdings 3" pitchFamily="18" charset="2"/>
              </a:rPr>
              <a:t>Because </a:t>
            </a:r>
            <a:r>
              <a:rPr lang="en-US" altLang="en-US" sz="2400" dirty="0" smtClean="0"/>
              <a:t>interest is deductible for income tax purposes, income before interest and taxes is a better indication of a company’s ability to pay interest than is income after interest and taxes (i.e., net income). </a:t>
            </a:r>
          </a:p>
          <a:p>
            <a:pPr>
              <a:buFont typeface="Wingdings" pitchFamily="2" charset="2"/>
              <a:buNone/>
            </a:pPr>
            <a:endParaRPr lang="en-US" altLang="en-US" sz="2400" dirty="0" smtClean="0">
              <a:solidFill>
                <a:srgbClr val="FF0000"/>
              </a:solidFill>
            </a:endParaRPr>
          </a:p>
          <a:p>
            <a:endParaRPr lang="en-US" altLang="en-US" dirty="0" smtClean="0"/>
          </a:p>
        </p:txBody>
      </p:sp>
    </p:spTree>
    <p:extLst>
      <p:ext uri="{BB962C8B-B14F-4D97-AF65-F5344CB8AC3E}">
        <p14:creationId xmlns:p14="http://schemas.microsoft.com/office/powerpoint/2010/main" val="402740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400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endParaRPr lang="en-US" sz="2000" dirty="0" smtClean="0"/>
          </a:p>
          <a:p>
            <a:pPr marL="0" indent="0">
              <a:buNone/>
            </a:pPr>
            <a:r>
              <a:rPr lang="en-US" sz="2000" dirty="0" smtClean="0"/>
              <a:t>The </a:t>
            </a:r>
            <a:r>
              <a:rPr lang="en-US" sz="2000" dirty="0"/>
              <a:t>times interest earned ratio indicates: </a:t>
            </a:r>
          </a:p>
          <a:p>
            <a:pPr marL="0" indent="0">
              <a:buNone/>
            </a:pPr>
            <a:r>
              <a:rPr lang="en-US" sz="2000" dirty="0"/>
              <a:t>a.  The margin of safety provided to creditors.</a:t>
            </a:r>
          </a:p>
          <a:p>
            <a:pPr marL="0" indent="0">
              <a:buNone/>
            </a:pPr>
            <a:r>
              <a:rPr lang="en-US" sz="2000" dirty="0"/>
              <a:t>b.  The extent of “trading on the equity” or financial leverage.</a:t>
            </a:r>
          </a:p>
          <a:p>
            <a:pPr marL="0" indent="0">
              <a:buNone/>
            </a:pPr>
            <a:r>
              <a:rPr lang="en-US" sz="2000" dirty="0"/>
              <a:t>c.  Profitability without regard to how resources are financed. </a:t>
            </a:r>
          </a:p>
          <a:p>
            <a:pPr marL="0" indent="0">
              <a:buNone/>
            </a:pPr>
            <a:r>
              <a:rPr lang="en-US" sz="2000" dirty="0"/>
              <a:t>d.  The effectiveness of employing resources provided by owners.</a:t>
            </a:r>
          </a:p>
          <a:p>
            <a:pPr marL="0" indent="0">
              <a:buNone/>
            </a:pPr>
            <a:endParaRPr lang="en-US" sz="2000" dirty="0"/>
          </a:p>
          <a:p>
            <a:pPr marL="0" indent="0">
              <a:buNone/>
            </a:pPr>
            <a:endParaRPr lang="en-US" sz="2000" dirty="0"/>
          </a:p>
        </p:txBody>
      </p:sp>
      <p:sp>
        <p:nvSpPr>
          <p:cNvPr id="2" name="Oval 1"/>
          <p:cNvSpPr/>
          <p:nvPr/>
        </p:nvSpPr>
        <p:spPr bwMode="auto">
          <a:xfrm>
            <a:off x="743439" y="225339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404890" y="4368081"/>
            <a:ext cx="3749040" cy="1200329"/>
          </a:xfrm>
          <a:prstGeom prst="rect">
            <a:avLst/>
          </a:prstGeom>
          <a:solidFill>
            <a:srgbClr val="FFFFD1"/>
          </a:solidFill>
          <a:ln w="6350">
            <a:solidFill>
              <a:schemeClr val="tx1"/>
            </a:solidFill>
          </a:ln>
        </p:spPr>
        <p:txBody>
          <a:bodyPr wrap="square" rtlCol="0">
            <a:spAutoFit/>
          </a:bodyPr>
          <a:lstStyle/>
          <a:p>
            <a:r>
              <a:rPr lang="en-US" altLang="en-US" dirty="0"/>
              <a:t>The times interest earned ratio compares interest payments with income available to pay those </a:t>
            </a:r>
            <a:r>
              <a:rPr lang="en-US" altLang="en-US" dirty="0" smtClean="0"/>
              <a:t>charges.</a:t>
            </a:r>
            <a:endParaRPr lang="en-US" b="1" dirty="0">
              <a:solidFill>
                <a:srgbClr val="C00000"/>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4122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ormAutofit/>
          </a:bodyPr>
          <a:lstStyle/>
          <a:p>
            <a:r>
              <a:rPr lang="en-US" altLang="en-US" b="1" dirty="0" smtClean="0"/>
              <a:t>Financial Leverage</a:t>
            </a:r>
          </a:p>
        </p:txBody>
      </p:sp>
      <p:sp>
        <p:nvSpPr>
          <p:cNvPr id="5" name="Content Placeholder 4"/>
          <p:cNvSpPr>
            <a:spLocks noGrp="1"/>
          </p:cNvSpPr>
          <p:nvPr>
            <p:ph idx="1"/>
          </p:nvPr>
        </p:nvSpPr>
        <p:spPr/>
        <p:txBody>
          <a:bodyPr/>
          <a:lstStyle/>
          <a:p>
            <a:pPr>
              <a:buFont typeface="Wingdings" pitchFamily="2" charset="2"/>
              <a:buNone/>
            </a:pPr>
            <a:r>
              <a:rPr lang="en-US" altLang="en-US" sz="2400" dirty="0" smtClean="0">
                <a:solidFill>
                  <a:srgbClr val="C00000"/>
                </a:solidFill>
                <a:sym typeface="Wingdings 3" pitchFamily="18" charset="2"/>
              </a:rPr>
              <a:t> </a:t>
            </a:r>
            <a:r>
              <a:rPr lang="en-US" altLang="en-US" sz="2400" dirty="0" smtClean="0"/>
              <a:t>Debt can be used to enhance the return to shareholders.</a:t>
            </a:r>
          </a:p>
          <a:p>
            <a:pPr>
              <a:buFont typeface="Wingdings" pitchFamily="2" charset="2"/>
              <a:buNone/>
            </a:pPr>
            <a:r>
              <a:rPr lang="en-US" altLang="en-US" sz="800" dirty="0" smtClean="0"/>
              <a:t> </a:t>
            </a:r>
          </a:p>
          <a:p>
            <a:pPr>
              <a:buFont typeface="Wingdings" pitchFamily="2" charset="2"/>
              <a:buNone/>
            </a:pPr>
            <a:r>
              <a:rPr lang="en-US" altLang="en-US" sz="2400" dirty="0" smtClean="0">
                <a:solidFill>
                  <a:srgbClr val="C00000"/>
                </a:solidFill>
              </a:rPr>
              <a:t>Rate of return on assets     =     </a:t>
            </a:r>
            <a:r>
              <a:rPr lang="en-US" altLang="en-US" sz="2400" u="sng" dirty="0" smtClean="0">
                <a:solidFill>
                  <a:srgbClr val="C00000"/>
                </a:solidFill>
              </a:rPr>
              <a:t>Net income</a:t>
            </a:r>
            <a:endParaRPr lang="en-US" altLang="en-US" sz="2400" dirty="0" smtClean="0">
              <a:solidFill>
                <a:srgbClr val="C00000"/>
              </a:solidFill>
            </a:endParaRPr>
          </a:p>
          <a:p>
            <a:pPr>
              <a:buFont typeface="Wingdings" pitchFamily="2" charset="2"/>
              <a:buNone/>
            </a:pPr>
            <a:r>
              <a:rPr lang="en-US" altLang="en-US" sz="2400" dirty="0" smtClean="0">
                <a:solidFill>
                  <a:srgbClr val="C00000"/>
                </a:solidFill>
              </a:rPr>
              <a:t>                                                        Total assets</a:t>
            </a:r>
            <a:endParaRPr lang="en-US" altLang="en-US" sz="2400" dirty="0" smtClean="0"/>
          </a:p>
          <a:p>
            <a:pPr>
              <a:buFont typeface="Wingdings" pitchFamily="2" charset="2"/>
              <a:buNone/>
            </a:pPr>
            <a:r>
              <a:rPr lang="en-US" altLang="en-US" sz="2400" dirty="0" smtClean="0">
                <a:solidFill>
                  <a:srgbClr val="C00000"/>
                </a:solidFill>
                <a:sym typeface="Wingdings 3" pitchFamily="18" charset="2"/>
              </a:rPr>
              <a:t> </a:t>
            </a:r>
            <a:r>
              <a:rPr lang="en-US" altLang="en-US" sz="2400" dirty="0" smtClean="0"/>
              <a:t>If a company earns a return on borrowed funds in excess of the cost of borrowing the funds, shareholders are provided with a total return greater than what could have been earned with equity funds alone. This desirable situation is called </a:t>
            </a:r>
            <a:r>
              <a:rPr lang="en-US" altLang="en-US" sz="2400" b="1" i="1" dirty="0" smtClean="0">
                <a:solidFill>
                  <a:srgbClr val="009900"/>
                </a:solidFill>
              </a:rPr>
              <a:t>favorable financial leverage.</a:t>
            </a:r>
            <a:r>
              <a:rPr lang="en-US" altLang="en-US" sz="2400" b="1" dirty="0" smtClean="0">
                <a:solidFill>
                  <a:srgbClr val="009900"/>
                </a:solidFill>
              </a:rPr>
              <a:t> </a:t>
            </a:r>
          </a:p>
          <a:p>
            <a:pPr>
              <a:buFont typeface="Wingdings" pitchFamily="2" charset="2"/>
              <a:buNone/>
            </a:pPr>
            <a:r>
              <a:rPr lang="en-US" altLang="en-US" sz="2400" dirty="0" smtClean="0"/>
              <a:t> </a:t>
            </a:r>
          </a:p>
          <a:p>
            <a:pPr>
              <a:buFont typeface="Wingdings" pitchFamily="2" charset="2"/>
              <a:buNone/>
            </a:pPr>
            <a:r>
              <a:rPr lang="en-US" altLang="en-US" sz="2400" dirty="0" smtClean="0">
                <a:solidFill>
                  <a:srgbClr val="C00000"/>
                </a:solidFill>
              </a:rPr>
              <a:t>Rate of return on shareholders’ equity     =     </a:t>
            </a:r>
            <a:r>
              <a:rPr lang="en-US" altLang="en-US" sz="2400" u="sng" dirty="0" smtClean="0">
                <a:solidFill>
                  <a:srgbClr val="C00000"/>
                </a:solidFill>
              </a:rPr>
              <a:t>Net income</a:t>
            </a:r>
            <a:endParaRPr lang="en-US" altLang="en-US" sz="2400" dirty="0" smtClean="0">
              <a:solidFill>
                <a:srgbClr val="C00000"/>
              </a:solidFill>
            </a:endParaRPr>
          </a:p>
          <a:p>
            <a:pPr>
              <a:buFont typeface="Wingdings" pitchFamily="2" charset="2"/>
              <a:buNone/>
            </a:pPr>
            <a:r>
              <a:rPr lang="en-US" altLang="en-US" sz="2400" dirty="0" smtClean="0">
                <a:solidFill>
                  <a:srgbClr val="C00000"/>
                </a:solidFill>
              </a:rPr>
              <a:t>                                                                         Shareholders’ equity</a:t>
            </a:r>
          </a:p>
          <a:p>
            <a:pPr>
              <a:buFont typeface="Wingdings" pitchFamily="2" charset="2"/>
              <a:buNone/>
            </a:pPr>
            <a:endParaRPr lang="en-US" altLang="en-US" dirty="0" smtClean="0"/>
          </a:p>
        </p:txBody>
      </p:sp>
    </p:spTree>
    <p:extLst>
      <p:ext uri="{BB962C8B-B14F-4D97-AF65-F5344CB8AC3E}">
        <p14:creationId xmlns:p14="http://schemas.microsoft.com/office/powerpoint/2010/main" val="331598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indent="0">
              <a:buNone/>
            </a:pPr>
            <a:endParaRPr lang="en-US" sz="2000" dirty="0" smtClean="0"/>
          </a:p>
          <a:p>
            <a:pPr marL="0" lvl="0" indent="0">
              <a:buNone/>
            </a:pPr>
            <a:r>
              <a:rPr lang="en-US" sz="2000" dirty="0"/>
              <a:t>A company is effectively leveraging when: </a:t>
            </a:r>
          </a:p>
          <a:p>
            <a:pPr marL="0" indent="0">
              <a:buNone/>
            </a:pPr>
            <a:r>
              <a:rPr lang="en-US" sz="2000" dirty="0"/>
              <a:t>a.	The return on assets is increasing. </a:t>
            </a:r>
          </a:p>
          <a:p>
            <a:pPr marL="0" indent="0">
              <a:buNone/>
            </a:pPr>
            <a:r>
              <a:rPr lang="en-US" sz="2000" dirty="0" smtClean="0"/>
              <a:t>b</a:t>
            </a:r>
            <a:r>
              <a:rPr lang="en-US" sz="2000" dirty="0"/>
              <a:t>.	The return on shareholders' equity exceeds the return on assets. </a:t>
            </a:r>
          </a:p>
          <a:p>
            <a:pPr marL="0" indent="0">
              <a:buNone/>
            </a:pPr>
            <a:r>
              <a:rPr lang="en-US" sz="2000" dirty="0" smtClean="0"/>
              <a:t>c</a:t>
            </a:r>
            <a:r>
              <a:rPr lang="en-US" sz="2000" dirty="0"/>
              <a:t>.	The return on shareholders' equity is increasing. </a:t>
            </a:r>
          </a:p>
          <a:p>
            <a:pPr marL="0" indent="0">
              <a:buNone/>
            </a:pPr>
            <a:r>
              <a:rPr lang="en-US" sz="2000" dirty="0" smtClean="0"/>
              <a:t>d</a:t>
            </a:r>
            <a:r>
              <a:rPr lang="en-US" sz="2000" dirty="0"/>
              <a:t>.	The return on assets exceeds the return on shareholders' equity. </a:t>
            </a:r>
          </a:p>
          <a:p>
            <a:pPr marL="0" indent="0">
              <a:buNone/>
            </a:pPr>
            <a:endParaRPr lang="en-US" sz="2000" dirty="0"/>
          </a:p>
        </p:txBody>
      </p:sp>
      <p:sp>
        <p:nvSpPr>
          <p:cNvPr id="2" name="Oval 1"/>
          <p:cNvSpPr/>
          <p:nvPr/>
        </p:nvSpPr>
        <p:spPr bwMode="auto">
          <a:xfrm>
            <a:off x="733149" y="263439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104624" y="4368081"/>
            <a:ext cx="7410726" cy="1477328"/>
          </a:xfrm>
          <a:prstGeom prst="rect">
            <a:avLst/>
          </a:prstGeom>
          <a:solidFill>
            <a:srgbClr val="FFFFD1"/>
          </a:solidFill>
          <a:ln w="6350">
            <a:solidFill>
              <a:schemeClr val="tx1"/>
            </a:solidFill>
          </a:ln>
        </p:spPr>
        <p:txBody>
          <a:bodyPr wrap="square" rtlCol="0">
            <a:spAutoFit/>
          </a:bodyPr>
          <a:lstStyle/>
          <a:p>
            <a:r>
              <a:rPr lang="en-US" altLang="en-US" dirty="0" smtClean="0"/>
              <a:t>If </a:t>
            </a:r>
            <a:r>
              <a:rPr lang="en-US" altLang="en-US" dirty="0"/>
              <a:t>a company earns a return on borrowed funds in excess of the cost of borrowing the funds, shareholders are provided with a total return greater than what could have been earned with equity funds alone. This desirable situation is called </a:t>
            </a:r>
            <a:r>
              <a:rPr lang="en-US" altLang="en-US" dirty="0">
                <a:solidFill>
                  <a:srgbClr val="C00000"/>
                </a:solidFill>
              </a:rPr>
              <a:t>favorable financial leverage</a:t>
            </a:r>
            <a:r>
              <a:rPr lang="en-US" altLang="en-US" b="1" i="1" dirty="0" smtClean="0">
                <a:solidFill>
                  <a:srgbClr val="009900"/>
                </a:solidFill>
              </a:rPr>
              <a:t>.</a:t>
            </a:r>
          </a:p>
          <a:p>
            <a:endParaRPr lang="en-US" b="1" dirty="0">
              <a:solidFill>
                <a:srgbClr val="C00000"/>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90101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normAutofit/>
          </a:bodyPr>
          <a:lstStyle/>
          <a:p>
            <a:r>
              <a:rPr lang="en-US" b="1" dirty="0"/>
              <a:t>Equity Multiplier</a:t>
            </a:r>
            <a:endParaRPr lang="en-US" altLang="en-US" b="1" dirty="0"/>
          </a:p>
        </p:txBody>
      </p:sp>
      <p:sp>
        <p:nvSpPr>
          <p:cNvPr id="5" name="Content Placeholder 4"/>
          <p:cNvSpPr>
            <a:spLocks noGrp="1"/>
          </p:cNvSpPr>
          <p:nvPr>
            <p:ph idx="1"/>
          </p:nvPr>
        </p:nvSpPr>
        <p:spPr/>
        <p:txBody>
          <a:bodyPr/>
          <a:lstStyle/>
          <a:p>
            <a:pPr marL="463550" indent="-463550">
              <a:buFont typeface="Wingdings 3" pitchFamily="18" charset="2"/>
              <a:buChar char="["/>
            </a:pPr>
            <a:r>
              <a:rPr lang="en-US" altLang="en-US" sz="2400" dirty="0" smtClean="0">
                <a:sym typeface="Wingdings 3" pitchFamily="18" charset="2"/>
              </a:rPr>
              <a:t>A measure of </a:t>
            </a:r>
            <a:r>
              <a:rPr lang="en-US" sz="2400" b="1" dirty="0" smtClean="0">
                <a:solidFill>
                  <a:srgbClr val="C00000"/>
                </a:solidFill>
              </a:rPr>
              <a:t>Financial Leverage</a:t>
            </a:r>
            <a:endParaRPr lang="en-US" sz="2400" b="1" dirty="0" smtClean="0"/>
          </a:p>
          <a:p>
            <a:pPr marL="463550" indent="-463550">
              <a:buFont typeface="Wingdings 3" pitchFamily="18" charset="2"/>
              <a:buChar char="["/>
            </a:pPr>
            <a:r>
              <a:rPr lang="en-US" sz="2400" dirty="0" smtClean="0"/>
              <a:t>A </a:t>
            </a:r>
            <a:r>
              <a:rPr lang="en-US" sz="2400" dirty="0"/>
              <a:t>high equity multiplier indicates that relatively more of the </a:t>
            </a:r>
            <a:r>
              <a:rPr lang="en-US" sz="2400" dirty="0" smtClean="0"/>
              <a:t>company’s assets </a:t>
            </a:r>
            <a:r>
              <a:rPr lang="en-US" sz="2400" dirty="0"/>
              <a:t>have been financed with debt. </a:t>
            </a:r>
            <a:endParaRPr lang="en-US" sz="2400" dirty="0" smtClean="0"/>
          </a:p>
          <a:p>
            <a:pPr marL="463550" indent="-463550">
              <a:buFont typeface="Wingdings 3" pitchFamily="18" charset="2"/>
              <a:buChar char="["/>
            </a:pPr>
            <a:r>
              <a:rPr lang="en-US" sz="2400" dirty="0" smtClean="0"/>
              <a:t> </a:t>
            </a:r>
            <a:r>
              <a:rPr lang="en-US" sz="2400" dirty="0"/>
              <a:t>L</a:t>
            </a:r>
            <a:r>
              <a:rPr lang="en-US" sz="2400" dirty="0" smtClean="0"/>
              <a:t>everage </a:t>
            </a:r>
            <a:r>
              <a:rPr lang="en-US" sz="2400" dirty="0"/>
              <a:t>can </a:t>
            </a:r>
            <a:r>
              <a:rPr lang="en-US" sz="2400" dirty="0" smtClean="0"/>
              <a:t>provide additional </a:t>
            </a:r>
            <a:r>
              <a:rPr lang="en-US" sz="2400" dirty="0"/>
              <a:t>return to the company’s equity </a:t>
            </a:r>
            <a:r>
              <a:rPr lang="en-US" sz="2400" dirty="0" smtClean="0"/>
              <a:t>holders</a:t>
            </a:r>
            <a:r>
              <a:rPr lang="en-US" altLang="en-US" sz="2400" dirty="0" smtClean="0"/>
              <a:t>. </a:t>
            </a:r>
          </a:p>
          <a:p>
            <a:pPr algn="ctr">
              <a:buFont typeface="Wingdings" pitchFamily="2" charset="2"/>
              <a:buNone/>
              <a:tabLst>
                <a:tab pos="463550" algn="l"/>
              </a:tabLst>
            </a:pPr>
            <a:endParaRPr lang="en-US" altLang="en-US" sz="1600" dirty="0" smtClean="0"/>
          </a:p>
          <a:p>
            <a:pPr>
              <a:buFont typeface="Wingdings" pitchFamily="2" charset="2"/>
              <a:buNone/>
              <a:tabLst>
                <a:tab pos="4227513" algn="ctr"/>
              </a:tabLst>
            </a:pPr>
            <a:r>
              <a:rPr lang="en-US" altLang="en-US" sz="2400" dirty="0">
                <a:solidFill>
                  <a:srgbClr val="C00000"/>
                </a:solidFill>
              </a:rPr>
              <a:t>	</a:t>
            </a:r>
            <a:r>
              <a:rPr lang="en-US" altLang="en-US" sz="2400" dirty="0" smtClean="0">
                <a:solidFill>
                  <a:srgbClr val="C00000"/>
                </a:solidFill>
              </a:rPr>
              <a:t>Equity Multiplier  =        </a:t>
            </a:r>
            <a:r>
              <a:rPr lang="en-US" sz="2400" u="sng" dirty="0">
                <a:solidFill>
                  <a:srgbClr val="C00000"/>
                </a:solidFill>
              </a:rPr>
              <a:t>Average total assets </a:t>
            </a:r>
            <a:endParaRPr lang="en-US" altLang="en-US" sz="2400" u="sng" dirty="0" smtClean="0">
              <a:solidFill>
                <a:srgbClr val="C00000"/>
              </a:solidFill>
            </a:endParaRPr>
          </a:p>
          <a:p>
            <a:pPr>
              <a:buFont typeface="Wingdings" pitchFamily="2" charset="2"/>
              <a:buNone/>
              <a:tabLst>
                <a:tab pos="4227513" algn="ctr"/>
              </a:tabLst>
            </a:pPr>
            <a:r>
              <a:rPr lang="en-US" altLang="en-US" sz="2400" dirty="0" smtClean="0">
                <a:solidFill>
                  <a:srgbClr val="C00000"/>
                </a:solidFill>
              </a:rPr>
              <a:t>                            	Average shareholders’ equity</a:t>
            </a:r>
            <a:endParaRPr lang="en-US" altLang="en-US" sz="2400" dirty="0" smtClean="0">
              <a:solidFill>
                <a:srgbClr val="FF0000"/>
              </a:solidFill>
            </a:endParaRPr>
          </a:p>
          <a:p>
            <a:pPr marL="463550" indent="-463550">
              <a:buFont typeface="Wingdings 3" pitchFamily="18" charset="2"/>
              <a:buChar char="["/>
            </a:pPr>
            <a:r>
              <a:rPr lang="en-US" altLang="en-US" sz="2400" dirty="0" smtClean="0"/>
              <a:t>Other things equal, the higher the debt to equity ratio, the higher the risk. </a:t>
            </a:r>
            <a:endParaRPr lang="en-US" altLang="en-US" sz="2400" dirty="0"/>
          </a:p>
          <a:p>
            <a:pPr marL="463550" indent="-463550">
              <a:buFont typeface="Wingdings 3" pitchFamily="18" charset="2"/>
              <a:buChar char="["/>
            </a:pPr>
            <a:r>
              <a:rPr lang="en-US" altLang="en-US" sz="2400" dirty="0" smtClean="0">
                <a:sym typeface="Wingdings 3" pitchFamily="18" charset="2"/>
              </a:rPr>
              <a:t>This measure </a:t>
            </a:r>
            <a:r>
              <a:rPr lang="en-US" altLang="en-US" sz="2400" dirty="0">
                <a:sym typeface="Wingdings 3" pitchFamily="18" charset="2"/>
              </a:rPr>
              <a:t>of </a:t>
            </a:r>
            <a:r>
              <a:rPr lang="en-US" sz="2400" b="1" dirty="0">
                <a:solidFill>
                  <a:srgbClr val="C00000"/>
                </a:solidFill>
              </a:rPr>
              <a:t>Financial Leverage</a:t>
            </a:r>
            <a:r>
              <a:rPr lang="en-US" sz="2400" dirty="0"/>
              <a:t> is useful in </a:t>
            </a:r>
            <a:r>
              <a:rPr lang="en-US" sz="2400" b="1" dirty="0" smtClean="0">
                <a:solidFill>
                  <a:srgbClr val="C00000"/>
                </a:solidFill>
              </a:rPr>
              <a:t>DuPont </a:t>
            </a:r>
            <a:r>
              <a:rPr lang="en-US" sz="2400" b="1" dirty="0">
                <a:solidFill>
                  <a:srgbClr val="C00000"/>
                </a:solidFill>
              </a:rPr>
              <a:t>framework</a:t>
            </a:r>
            <a:r>
              <a:rPr lang="en-US" altLang="en-US" sz="2400" dirty="0" smtClean="0"/>
              <a:t>. </a:t>
            </a:r>
            <a:endParaRPr lang="en-US" altLang="en-US" sz="2400" dirty="0"/>
          </a:p>
          <a:p>
            <a:pPr marL="0" indent="0">
              <a:buNone/>
            </a:pPr>
            <a:endParaRPr lang="en-US" altLang="en-US" sz="2400" dirty="0" smtClean="0">
              <a:solidFill>
                <a:srgbClr val="FF0000"/>
              </a:solidFill>
            </a:endParaRPr>
          </a:p>
          <a:p>
            <a:endParaRPr lang="en-US" altLang="en-US" dirty="0" smtClean="0"/>
          </a:p>
        </p:txBody>
      </p:sp>
    </p:spTree>
    <p:extLst>
      <p:ext uri="{BB962C8B-B14F-4D97-AF65-F5344CB8AC3E}">
        <p14:creationId xmlns:p14="http://schemas.microsoft.com/office/powerpoint/2010/main" val="210139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normAutofit/>
          </a:bodyPr>
          <a:lstStyle/>
          <a:p>
            <a:r>
              <a:rPr lang="en-US" sz="3200" dirty="0" smtClean="0">
                <a:ea typeface="Adobe Fan Heiti Std B"/>
                <a:cs typeface="Adobe Fan Heiti Std B"/>
              </a:rPr>
              <a:t> Profitability Analysis </a:t>
            </a:r>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LO5-10</a:t>
            </a:r>
          </a:p>
        </p:txBody>
      </p:sp>
      <p:sp>
        <p:nvSpPr>
          <p:cNvPr id="6" name="TextBox 7"/>
          <p:cNvSpPr txBox="1">
            <a:spLocks noChangeArrowheads="1"/>
          </p:cNvSpPr>
          <p:nvPr/>
        </p:nvSpPr>
        <p:spPr bwMode="auto">
          <a:xfrm>
            <a:off x="800473" y="2432143"/>
            <a:ext cx="2055185" cy="430887"/>
          </a:xfrm>
          <a:prstGeom prst="rect">
            <a:avLst/>
          </a:prstGeom>
          <a:noFill/>
          <a:ln w="9525">
            <a:noFill/>
            <a:miter lim="800000"/>
            <a:headEnd/>
            <a:tailEnd/>
          </a:ln>
        </p:spPr>
        <p:txBody>
          <a:bodyPr wrap="square">
            <a:spAutoFit/>
          </a:bodyPr>
          <a:lstStyle/>
          <a:p>
            <a:pPr algn="ctr"/>
            <a:r>
              <a:rPr lang="en-US" sz="2200" dirty="0">
                <a:latin typeface="+mn-lt"/>
              </a:rPr>
              <a:t>Net income</a:t>
            </a:r>
          </a:p>
        </p:txBody>
      </p:sp>
      <p:sp>
        <p:nvSpPr>
          <p:cNvPr id="7" name="TextBox 8"/>
          <p:cNvSpPr txBox="1">
            <a:spLocks noChangeArrowheads="1"/>
          </p:cNvSpPr>
          <p:nvPr/>
        </p:nvSpPr>
        <p:spPr bwMode="auto">
          <a:xfrm>
            <a:off x="650044" y="2048879"/>
            <a:ext cx="2362201" cy="446276"/>
          </a:xfrm>
          <a:prstGeom prst="rect">
            <a:avLst/>
          </a:prstGeom>
          <a:noFill/>
          <a:ln w="9525">
            <a:noFill/>
            <a:miter lim="800000"/>
            <a:headEnd/>
            <a:tailEnd/>
          </a:ln>
        </p:spPr>
        <p:txBody>
          <a:bodyPr wrap="square">
            <a:spAutoFit/>
          </a:bodyPr>
          <a:lstStyle>
            <a:defPPr>
              <a:defRPr lang="en-US"/>
            </a:defPPr>
            <a:lvl1pPr algn="ctr">
              <a:defRPr sz="2300">
                <a:latin typeface="+mn-lt"/>
              </a:defRPr>
            </a:lvl1pPr>
          </a:lstStyle>
          <a:p>
            <a:r>
              <a:rPr lang="en-US" sz="2200" b="1" dirty="0">
                <a:solidFill>
                  <a:srgbClr val="0070C0"/>
                </a:solidFill>
              </a:rPr>
              <a:t>Return on equity</a:t>
            </a:r>
          </a:p>
        </p:txBody>
      </p:sp>
      <p:sp>
        <p:nvSpPr>
          <p:cNvPr id="13" name="TextBox 8"/>
          <p:cNvSpPr txBox="1">
            <a:spLocks noChangeArrowheads="1"/>
          </p:cNvSpPr>
          <p:nvPr/>
        </p:nvSpPr>
        <p:spPr bwMode="auto">
          <a:xfrm>
            <a:off x="4808197" y="2048879"/>
            <a:ext cx="1952233" cy="446276"/>
          </a:xfrm>
          <a:prstGeom prst="rect">
            <a:avLst/>
          </a:prstGeom>
          <a:noFill/>
          <a:ln w="9525">
            <a:noFill/>
            <a:miter lim="800000"/>
            <a:headEnd/>
            <a:tailEnd/>
          </a:ln>
        </p:spPr>
        <p:txBody>
          <a:bodyPr wrap="square">
            <a:spAutoFit/>
          </a:bodyPr>
          <a:lstStyle>
            <a:defPPr>
              <a:defRPr lang="en-US"/>
            </a:defPPr>
            <a:lvl1pPr algn="ctr">
              <a:defRPr sz="2300" b="1">
                <a:solidFill>
                  <a:srgbClr val="0070C0"/>
                </a:solidFill>
                <a:latin typeface="+mn-lt"/>
              </a:defRPr>
            </a:lvl1pPr>
          </a:lstStyle>
          <a:p>
            <a:r>
              <a:rPr lang="en-US" sz="2200" dirty="0"/>
              <a:t>Asset turnover</a:t>
            </a:r>
          </a:p>
        </p:txBody>
      </p:sp>
      <p:sp>
        <p:nvSpPr>
          <p:cNvPr id="14" name="TextBox 8"/>
          <p:cNvSpPr txBox="1">
            <a:spLocks noChangeArrowheads="1"/>
          </p:cNvSpPr>
          <p:nvPr/>
        </p:nvSpPr>
        <p:spPr bwMode="auto">
          <a:xfrm>
            <a:off x="2969886" y="2048879"/>
            <a:ext cx="1774757" cy="446276"/>
          </a:xfrm>
          <a:prstGeom prst="rect">
            <a:avLst/>
          </a:prstGeom>
          <a:noFill/>
          <a:ln w="9525">
            <a:noFill/>
            <a:miter lim="800000"/>
            <a:headEnd/>
            <a:tailEnd/>
          </a:ln>
        </p:spPr>
        <p:txBody>
          <a:bodyPr wrap="square">
            <a:spAutoFit/>
          </a:bodyPr>
          <a:lstStyle>
            <a:defPPr>
              <a:defRPr lang="en-US"/>
            </a:defPPr>
            <a:lvl1pPr algn="ctr">
              <a:defRPr sz="2300" b="1">
                <a:solidFill>
                  <a:srgbClr val="0070C0"/>
                </a:solidFill>
                <a:latin typeface="+mn-lt"/>
              </a:defRPr>
            </a:lvl1pPr>
          </a:lstStyle>
          <a:p>
            <a:r>
              <a:rPr lang="en-US" sz="2200" dirty="0"/>
              <a:t>Profit margin</a:t>
            </a:r>
          </a:p>
        </p:txBody>
      </p:sp>
      <p:sp>
        <p:nvSpPr>
          <p:cNvPr id="15" name="TextBox 8"/>
          <p:cNvSpPr txBox="1">
            <a:spLocks noChangeArrowheads="1"/>
          </p:cNvSpPr>
          <p:nvPr/>
        </p:nvSpPr>
        <p:spPr bwMode="auto">
          <a:xfrm>
            <a:off x="6854916" y="2048363"/>
            <a:ext cx="2293545" cy="446276"/>
          </a:xfrm>
          <a:prstGeom prst="rect">
            <a:avLst/>
          </a:prstGeom>
          <a:noFill/>
          <a:ln w="9525">
            <a:noFill/>
            <a:miter lim="800000"/>
            <a:headEnd/>
            <a:tailEnd/>
          </a:ln>
        </p:spPr>
        <p:txBody>
          <a:bodyPr wrap="square">
            <a:spAutoFit/>
          </a:bodyPr>
          <a:lstStyle>
            <a:defPPr>
              <a:defRPr lang="en-US"/>
            </a:defPPr>
            <a:lvl1pPr algn="ctr">
              <a:defRPr sz="2300" b="1">
                <a:solidFill>
                  <a:srgbClr val="0070C0"/>
                </a:solidFill>
                <a:latin typeface="+mn-lt"/>
              </a:defRPr>
            </a:lvl1pPr>
          </a:lstStyle>
          <a:p>
            <a:r>
              <a:rPr lang="en-US" sz="2200" dirty="0"/>
              <a:t>Equity multiplier</a:t>
            </a:r>
          </a:p>
        </p:txBody>
      </p:sp>
      <p:sp>
        <p:nvSpPr>
          <p:cNvPr id="16" name="TextBox 8"/>
          <p:cNvSpPr txBox="1">
            <a:spLocks noChangeArrowheads="1"/>
          </p:cNvSpPr>
          <p:nvPr/>
        </p:nvSpPr>
        <p:spPr bwMode="auto">
          <a:xfrm>
            <a:off x="653156" y="3582195"/>
            <a:ext cx="2362201" cy="430887"/>
          </a:xfrm>
          <a:prstGeom prst="rect">
            <a:avLst/>
          </a:prstGeom>
          <a:noFill/>
          <a:ln w="9525">
            <a:noFill/>
            <a:miter lim="800000"/>
            <a:headEnd/>
            <a:tailEnd/>
          </a:ln>
        </p:spPr>
        <p:txBody>
          <a:bodyPr wrap="square">
            <a:spAutoFit/>
          </a:bodyPr>
          <a:lstStyle>
            <a:defPPr>
              <a:defRPr lang="en-US"/>
            </a:defPPr>
            <a:lvl1pPr algn="ctr">
              <a:defRPr sz="2200" b="1">
                <a:solidFill>
                  <a:srgbClr val="0070C0"/>
                </a:solidFill>
                <a:latin typeface="+mn-lt"/>
              </a:defRPr>
            </a:lvl1pPr>
          </a:lstStyle>
          <a:p>
            <a:r>
              <a:rPr lang="en-US" dirty="0"/>
              <a:t>Return on equity</a:t>
            </a:r>
          </a:p>
        </p:txBody>
      </p:sp>
      <p:sp>
        <p:nvSpPr>
          <p:cNvPr id="17" name="TextBox 8"/>
          <p:cNvSpPr txBox="1">
            <a:spLocks noChangeArrowheads="1"/>
          </p:cNvSpPr>
          <p:nvPr/>
        </p:nvSpPr>
        <p:spPr bwMode="auto">
          <a:xfrm>
            <a:off x="3960554" y="3563297"/>
            <a:ext cx="2110741" cy="430887"/>
          </a:xfrm>
          <a:prstGeom prst="rect">
            <a:avLst/>
          </a:prstGeom>
          <a:noFill/>
          <a:ln w="9525">
            <a:noFill/>
            <a:miter lim="800000"/>
            <a:headEnd/>
            <a:tailEnd/>
          </a:ln>
        </p:spPr>
        <p:txBody>
          <a:bodyPr wrap="square">
            <a:spAutoFit/>
          </a:bodyPr>
          <a:lstStyle>
            <a:defPPr>
              <a:defRPr lang="en-US"/>
            </a:defPPr>
            <a:lvl1pPr algn="ctr">
              <a:defRPr sz="2200" b="1">
                <a:solidFill>
                  <a:srgbClr val="0070C0"/>
                </a:solidFill>
                <a:latin typeface="+mn-lt"/>
              </a:defRPr>
            </a:lvl1pPr>
          </a:lstStyle>
          <a:p>
            <a:r>
              <a:rPr lang="en-US" dirty="0"/>
              <a:t>Return on assets</a:t>
            </a:r>
          </a:p>
        </p:txBody>
      </p:sp>
      <p:sp>
        <p:nvSpPr>
          <p:cNvPr id="18" name="TextBox 8"/>
          <p:cNvSpPr txBox="1">
            <a:spLocks noChangeArrowheads="1"/>
          </p:cNvSpPr>
          <p:nvPr/>
        </p:nvSpPr>
        <p:spPr bwMode="auto">
          <a:xfrm>
            <a:off x="6746062" y="3581679"/>
            <a:ext cx="2293545" cy="430887"/>
          </a:xfrm>
          <a:prstGeom prst="rect">
            <a:avLst/>
          </a:prstGeom>
          <a:noFill/>
          <a:ln w="9525">
            <a:noFill/>
            <a:miter lim="800000"/>
            <a:headEnd/>
            <a:tailEnd/>
          </a:ln>
        </p:spPr>
        <p:txBody>
          <a:bodyPr wrap="square">
            <a:spAutoFit/>
          </a:bodyPr>
          <a:lstStyle>
            <a:defPPr>
              <a:defRPr lang="en-US"/>
            </a:defPPr>
            <a:lvl1pPr algn="ctr">
              <a:defRPr sz="2200" b="1">
                <a:solidFill>
                  <a:srgbClr val="0070C0"/>
                </a:solidFill>
                <a:latin typeface="+mn-lt"/>
              </a:defRPr>
            </a:lvl1pPr>
          </a:lstStyle>
          <a:p>
            <a:r>
              <a:rPr lang="en-US" dirty="0"/>
              <a:t>Equity multiplier</a:t>
            </a:r>
          </a:p>
        </p:txBody>
      </p:sp>
      <p:sp>
        <p:nvSpPr>
          <p:cNvPr id="19" name="TextBox 7"/>
          <p:cNvSpPr txBox="1">
            <a:spLocks noChangeArrowheads="1"/>
          </p:cNvSpPr>
          <p:nvPr/>
        </p:nvSpPr>
        <p:spPr bwMode="auto">
          <a:xfrm>
            <a:off x="614345" y="2859403"/>
            <a:ext cx="2240831" cy="446276"/>
          </a:xfrm>
          <a:prstGeom prst="rect">
            <a:avLst/>
          </a:prstGeom>
          <a:noFill/>
          <a:ln w="9525">
            <a:noFill/>
            <a:miter lim="800000"/>
            <a:headEnd/>
            <a:tailEnd/>
          </a:ln>
        </p:spPr>
        <p:txBody>
          <a:bodyPr wrap="square">
            <a:spAutoFit/>
          </a:bodyPr>
          <a:lstStyle>
            <a:defPPr>
              <a:defRPr lang="en-US"/>
            </a:defPPr>
            <a:lvl1pPr algn="ctr">
              <a:defRPr sz="2300">
                <a:latin typeface="+mn-lt"/>
              </a:defRPr>
            </a:lvl1pPr>
          </a:lstStyle>
          <a:p>
            <a:r>
              <a:rPr lang="en-US" sz="2200" dirty="0"/>
              <a:t>Avg. total equity</a:t>
            </a:r>
          </a:p>
        </p:txBody>
      </p:sp>
      <p:sp>
        <p:nvSpPr>
          <p:cNvPr id="20" name="TextBox 7"/>
          <p:cNvSpPr txBox="1">
            <a:spLocks noChangeArrowheads="1"/>
          </p:cNvSpPr>
          <p:nvPr/>
        </p:nvSpPr>
        <p:spPr bwMode="auto">
          <a:xfrm>
            <a:off x="4797480" y="2859405"/>
            <a:ext cx="2037119" cy="430887"/>
          </a:xfrm>
          <a:prstGeom prst="rect">
            <a:avLst/>
          </a:prstGeom>
          <a:noFill/>
          <a:ln w="9525">
            <a:noFill/>
            <a:miter lim="800000"/>
            <a:headEnd/>
            <a:tailEnd/>
          </a:ln>
        </p:spPr>
        <p:txBody>
          <a:bodyPr wrap="square">
            <a:spAutoFit/>
          </a:bodyPr>
          <a:lstStyle/>
          <a:p>
            <a:pPr algn="ctr"/>
            <a:r>
              <a:rPr lang="en-US" sz="2200" dirty="0">
                <a:latin typeface="+mn-lt"/>
              </a:rPr>
              <a:t>Avg. total assets</a:t>
            </a:r>
          </a:p>
        </p:txBody>
      </p:sp>
      <p:sp>
        <p:nvSpPr>
          <p:cNvPr id="21" name="TextBox 7"/>
          <p:cNvSpPr txBox="1">
            <a:spLocks noChangeArrowheads="1"/>
          </p:cNvSpPr>
          <p:nvPr/>
        </p:nvSpPr>
        <p:spPr bwMode="auto">
          <a:xfrm>
            <a:off x="2939478" y="2432143"/>
            <a:ext cx="1868350" cy="430887"/>
          </a:xfrm>
          <a:prstGeom prst="rect">
            <a:avLst/>
          </a:prstGeom>
          <a:noFill/>
          <a:ln w="9525">
            <a:noFill/>
            <a:miter lim="800000"/>
            <a:headEnd/>
            <a:tailEnd/>
          </a:ln>
        </p:spPr>
        <p:txBody>
          <a:bodyPr wrap="square">
            <a:spAutoFit/>
          </a:bodyPr>
          <a:lstStyle/>
          <a:p>
            <a:pPr algn="ctr"/>
            <a:r>
              <a:rPr lang="en-US" sz="2200" dirty="0">
                <a:latin typeface="+mn-lt"/>
              </a:rPr>
              <a:t>Net income</a:t>
            </a:r>
          </a:p>
        </p:txBody>
      </p:sp>
      <p:sp>
        <p:nvSpPr>
          <p:cNvPr id="22" name="TextBox 7"/>
          <p:cNvSpPr txBox="1">
            <a:spLocks noChangeArrowheads="1"/>
          </p:cNvSpPr>
          <p:nvPr/>
        </p:nvSpPr>
        <p:spPr bwMode="auto">
          <a:xfrm>
            <a:off x="7001151" y="2432143"/>
            <a:ext cx="2037119" cy="430887"/>
          </a:xfrm>
          <a:prstGeom prst="rect">
            <a:avLst/>
          </a:prstGeom>
          <a:noFill/>
          <a:ln w="9525">
            <a:noFill/>
            <a:miter lim="800000"/>
            <a:headEnd/>
            <a:tailEnd/>
          </a:ln>
        </p:spPr>
        <p:txBody>
          <a:bodyPr wrap="square">
            <a:spAutoFit/>
          </a:bodyPr>
          <a:lstStyle/>
          <a:p>
            <a:pPr algn="ctr"/>
            <a:r>
              <a:rPr lang="en-US" sz="2200" dirty="0">
                <a:latin typeface="+mn-lt"/>
              </a:rPr>
              <a:t>Avg. total assets</a:t>
            </a:r>
          </a:p>
        </p:txBody>
      </p:sp>
      <p:sp>
        <p:nvSpPr>
          <p:cNvPr id="23" name="TextBox 7"/>
          <p:cNvSpPr txBox="1">
            <a:spLocks noChangeArrowheads="1"/>
          </p:cNvSpPr>
          <p:nvPr/>
        </p:nvSpPr>
        <p:spPr bwMode="auto">
          <a:xfrm>
            <a:off x="3168098" y="2859403"/>
            <a:ext cx="1391379" cy="446276"/>
          </a:xfrm>
          <a:prstGeom prst="rect">
            <a:avLst/>
          </a:prstGeom>
          <a:noFill/>
          <a:ln w="9525">
            <a:noFill/>
            <a:miter lim="800000"/>
            <a:headEnd/>
            <a:tailEnd/>
          </a:ln>
        </p:spPr>
        <p:txBody>
          <a:bodyPr wrap="square">
            <a:spAutoFit/>
          </a:bodyPr>
          <a:lstStyle/>
          <a:p>
            <a:pPr algn="ctr"/>
            <a:r>
              <a:rPr lang="en-US" sz="2200" dirty="0">
                <a:latin typeface="+mn-lt"/>
              </a:rPr>
              <a:t>Total sales</a:t>
            </a:r>
          </a:p>
        </p:txBody>
      </p:sp>
      <p:sp>
        <p:nvSpPr>
          <p:cNvPr id="24" name="TextBox 7"/>
          <p:cNvSpPr txBox="1">
            <a:spLocks noChangeArrowheads="1"/>
          </p:cNvSpPr>
          <p:nvPr/>
        </p:nvSpPr>
        <p:spPr bwMode="auto">
          <a:xfrm>
            <a:off x="4898267" y="2432141"/>
            <a:ext cx="1851926" cy="446276"/>
          </a:xfrm>
          <a:prstGeom prst="rect">
            <a:avLst/>
          </a:prstGeom>
          <a:noFill/>
          <a:ln w="9525">
            <a:noFill/>
            <a:miter lim="800000"/>
            <a:headEnd/>
            <a:tailEnd/>
          </a:ln>
        </p:spPr>
        <p:txBody>
          <a:bodyPr wrap="square">
            <a:spAutoFit/>
          </a:bodyPr>
          <a:lstStyle/>
          <a:p>
            <a:pPr algn="ctr"/>
            <a:r>
              <a:rPr lang="en-US" sz="2200" dirty="0">
                <a:latin typeface="+mn-lt"/>
              </a:rPr>
              <a:t>Total sales</a:t>
            </a:r>
          </a:p>
        </p:txBody>
      </p:sp>
      <p:sp>
        <p:nvSpPr>
          <p:cNvPr id="25" name="TextBox 7"/>
          <p:cNvSpPr txBox="1">
            <a:spLocks noChangeArrowheads="1"/>
          </p:cNvSpPr>
          <p:nvPr/>
        </p:nvSpPr>
        <p:spPr bwMode="auto">
          <a:xfrm>
            <a:off x="6899295" y="2859405"/>
            <a:ext cx="2240831" cy="430887"/>
          </a:xfrm>
          <a:prstGeom prst="rect">
            <a:avLst/>
          </a:prstGeom>
          <a:noFill/>
          <a:ln w="9525">
            <a:noFill/>
            <a:miter lim="800000"/>
            <a:headEnd/>
            <a:tailEnd/>
          </a:ln>
        </p:spPr>
        <p:txBody>
          <a:bodyPr wrap="square">
            <a:spAutoFit/>
          </a:bodyPr>
          <a:lstStyle/>
          <a:p>
            <a:pPr algn="ctr"/>
            <a:r>
              <a:rPr lang="en-US" sz="2200" dirty="0">
                <a:latin typeface="+mn-lt"/>
              </a:rPr>
              <a:t>Avg. total equity</a:t>
            </a:r>
          </a:p>
        </p:txBody>
      </p:sp>
      <p:sp>
        <p:nvSpPr>
          <p:cNvPr id="26" name="TextBox 7"/>
          <p:cNvSpPr txBox="1">
            <a:spLocks noChangeArrowheads="1"/>
          </p:cNvSpPr>
          <p:nvPr/>
        </p:nvSpPr>
        <p:spPr bwMode="auto">
          <a:xfrm>
            <a:off x="3900323" y="4396220"/>
            <a:ext cx="2240831" cy="430887"/>
          </a:xfrm>
          <a:prstGeom prst="rect">
            <a:avLst/>
          </a:prstGeom>
          <a:noFill/>
          <a:ln w="9525">
            <a:noFill/>
            <a:miter lim="800000"/>
            <a:headEnd/>
            <a:tailEnd/>
          </a:ln>
        </p:spPr>
        <p:txBody>
          <a:bodyPr wrap="square">
            <a:spAutoFit/>
          </a:bodyPr>
          <a:lstStyle/>
          <a:p>
            <a:pPr algn="ctr"/>
            <a:r>
              <a:rPr lang="en-US" sz="2200" dirty="0">
                <a:latin typeface="+mn-lt"/>
              </a:rPr>
              <a:t>Avg. total assets</a:t>
            </a:r>
          </a:p>
        </p:txBody>
      </p:sp>
      <p:sp>
        <p:nvSpPr>
          <p:cNvPr id="27" name="TextBox 7"/>
          <p:cNvSpPr txBox="1">
            <a:spLocks noChangeArrowheads="1"/>
          </p:cNvSpPr>
          <p:nvPr/>
        </p:nvSpPr>
        <p:spPr bwMode="auto">
          <a:xfrm>
            <a:off x="3993146" y="3968958"/>
            <a:ext cx="2055185" cy="430887"/>
          </a:xfrm>
          <a:prstGeom prst="rect">
            <a:avLst/>
          </a:prstGeom>
          <a:solidFill>
            <a:schemeClr val="accent1"/>
          </a:solidFill>
          <a:ln w="9525">
            <a:noFill/>
            <a:miter lim="800000"/>
            <a:headEnd/>
            <a:tailEnd/>
          </a:ln>
        </p:spPr>
        <p:txBody>
          <a:bodyPr wrap="square">
            <a:spAutoFit/>
          </a:bodyPr>
          <a:lstStyle/>
          <a:p>
            <a:pPr algn="ctr"/>
            <a:r>
              <a:rPr lang="en-US" sz="2200" dirty="0">
                <a:latin typeface="+mn-lt"/>
              </a:rPr>
              <a:t>Net income</a:t>
            </a:r>
          </a:p>
        </p:txBody>
      </p:sp>
      <p:sp>
        <p:nvSpPr>
          <p:cNvPr id="28" name="TextBox 7"/>
          <p:cNvSpPr txBox="1">
            <a:spLocks noChangeArrowheads="1"/>
          </p:cNvSpPr>
          <p:nvPr/>
        </p:nvSpPr>
        <p:spPr bwMode="auto">
          <a:xfrm>
            <a:off x="6723079" y="3968958"/>
            <a:ext cx="2240831" cy="430887"/>
          </a:xfrm>
          <a:prstGeom prst="rect">
            <a:avLst/>
          </a:prstGeom>
          <a:noFill/>
          <a:ln w="9525">
            <a:noFill/>
            <a:miter lim="800000"/>
            <a:headEnd/>
            <a:tailEnd/>
          </a:ln>
        </p:spPr>
        <p:txBody>
          <a:bodyPr wrap="square">
            <a:spAutoFit/>
          </a:bodyPr>
          <a:lstStyle/>
          <a:p>
            <a:pPr algn="ctr"/>
            <a:r>
              <a:rPr lang="en-US" sz="2200" dirty="0">
                <a:latin typeface="+mn-lt"/>
              </a:rPr>
              <a:t>Avg. total assets</a:t>
            </a:r>
          </a:p>
        </p:txBody>
      </p:sp>
      <p:sp>
        <p:nvSpPr>
          <p:cNvPr id="29" name="TextBox 7"/>
          <p:cNvSpPr txBox="1">
            <a:spLocks noChangeArrowheads="1"/>
          </p:cNvSpPr>
          <p:nvPr/>
        </p:nvSpPr>
        <p:spPr bwMode="auto">
          <a:xfrm>
            <a:off x="6760401" y="4396220"/>
            <a:ext cx="2240831" cy="430887"/>
          </a:xfrm>
          <a:prstGeom prst="rect">
            <a:avLst/>
          </a:prstGeom>
          <a:noFill/>
          <a:ln w="9525">
            <a:noFill/>
            <a:miter lim="800000"/>
            <a:headEnd/>
            <a:tailEnd/>
          </a:ln>
        </p:spPr>
        <p:txBody>
          <a:bodyPr wrap="square">
            <a:spAutoFit/>
          </a:bodyPr>
          <a:lstStyle/>
          <a:p>
            <a:pPr algn="ctr"/>
            <a:r>
              <a:rPr lang="en-US" sz="2200" dirty="0">
                <a:latin typeface="+mn-lt"/>
              </a:rPr>
              <a:t>Avg. total equity</a:t>
            </a:r>
          </a:p>
        </p:txBody>
      </p:sp>
      <p:sp>
        <p:nvSpPr>
          <p:cNvPr id="30" name="TextBox 7"/>
          <p:cNvSpPr txBox="1">
            <a:spLocks noChangeArrowheads="1"/>
          </p:cNvSpPr>
          <p:nvPr/>
        </p:nvSpPr>
        <p:spPr bwMode="auto">
          <a:xfrm>
            <a:off x="800472" y="3950297"/>
            <a:ext cx="2055185" cy="430887"/>
          </a:xfrm>
          <a:prstGeom prst="rect">
            <a:avLst/>
          </a:prstGeom>
          <a:noFill/>
          <a:ln w="9525">
            <a:noFill/>
            <a:miter lim="800000"/>
            <a:headEnd/>
            <a:tailEnd/>
          </a:ln>
        </p:spPr>
        <p:txBody>
          <a:bodyPr wrap="square">
            <a:spAutoFit/>
          </a:bodyPr>
          <a:lstStyle/>
          <a:p>
            <a:pPr algn="ctr"/>
            <a:r>
              <a:rPr lang="en-US" sz="2200" dirty="0">
                <a:latin typeface="+mn-lt"/>
              </a:rPr>
              <a:t>Net income</a:t>
            </a:r>
          </a:p>
        </p:txBody>
      </p:sp>
      <p:sp>
        <p:nvSpPr>
          <p:cNvPr id="31" name="TextBox 7"/>
          <p:cNvSpPr txBox="1">
            <a:spLocks noChangeArrowheads="1"/>
          </p:cNvSpPr>
          <p:nvPr/>
        </p:nvSpPr>
        <p:spPr bwMode="auto">
          <a:xfrm>
            <a:off x="809505" y="4377559"/>
            <a:ext cx="2037119" cy="430887"/>
          </a:xfrm>
          <a:prstGeom prst="rect">
            <a:avLst/>
          </a:prstGeom>
          <a:noFill/>
          <a:ln w="9525">
            <a:noFill/>
            <a:miter lim="800000"/>
            <a:headEnd/>
            <a:tailEnd/>
          </a:ln>
        </p:spPr>
        <p:txBody>
          <a:bodyPr wrap="square">
            <a:spAutoFit/>
          </a:bodyPr>
          <a:lstStyle/>
          <a:p>
            <a:pPr algn="ctr"/>
            <a:r>
              <a:rPr lang="en-US" sz="2200" dirty="0">
                <a:latin typeface="+mn-lt"/>
              </a:rPr>
              <a:t>Avg. total equity</a:t>
            </a:r>
          </a:p>
        </p:txBody>
      </p:sp>
      <p:cxnSp>
        <p:nvCxnSpPr>
          <p:cNvPr id="32" name="Straight Connector 31"/>
          <p:cNvCxnSpPr/>
          <p:nvPr/>
        </p:nvCxnSpPr>
        <p:spPr>
          <a:xfrm>
            <a:off x="744610" y="2838795"/>
            <a:ext cx="19802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01752" y="2838795"/>
            <a:ext cx="14878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02092" y="2838795"/>
            <a:ext cx="18002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87421" y="2838795"/>
            <a:ext cx="19802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9254" y="4375610"/>
            <a:ext cx="19802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38133" y="4394271"/>
            <a:ext cx="19802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46502" y="4384499"/>
            <a:ext cx="19802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3143" y="2620378"/>
            <a:ext cx="329819" cy="430887"/>
          </a:xfrm>
          <a:prstGeom prst="rect">
            <a:avLst/>
          </a:prstGeom>
          <a:noFill/>
        </p:spPr>
        <p:txBody>
          <a:bodyPr wrap="square" rtlCol="0">
            <a:spAutoFit/>
          </a:bodyPr>
          <a:lstStyle/>
          <a:p>
            <a:r>
              <a:rPr lang="en-IN" sz="2200" dirty="0">
                <a:latin typeface="+mn-lt"/>
              </a:rPr>
              <a:t>×</a:t>
            </a:r>
          </a:p>
        </p:txBody>
      </p:sp>
      <p:sp>
        <p:nvSpPr>
          <p:cNvPr id="43" name="TextBox 42"/>
          <p:cNvSpPr txBox="1"/>
          <p:nvPr/>
        </p:nvSpPr>
        <p:spPr>
          <a:xfrm>
            <a:off x="6685931" y="2603789"/>
            <a:ext cx="362801" cy="446276"/>
          </a:xfrm>
          <a:prstGeom prst="rect">
            <a:avLst/>
          </a:prstGeom>
          <a:noFill/>
        </p:spPr>
        <p:txBody>
          <a:bodyPr wrap="square" rtlCol="0">
            <a:spAutoFit/>
          </a:bodyPr>
          <a:lstStyle/>
          <a:p>
            <a:r>
              <a:rPr lang="en-IN" sz="2300" dirty="0">
                <a:latin typeface="+mn-lt"/>
              </a:rPr>
              <a:t>×</a:t>
            </a:r>
          </a:p>
        </p:txBody>
      </p:sp>
      <p:sp>
        <p:nvSpPr>
          <p:cNvPr id="44" name="TextBox 43"/>
          <p:cNvSpPr txBox="1"/>
          <p:nvPr/>
        </p:nvSpPr>
        <p:spPr>
          <a:xfrm>
            <a:off x="2755490" y="2606276"/>
            <a:ext cx="362801" cy="446276"/>
          </a:xfrm>
          <a:prstGeom prst="rect">
            <a:avLst/>
          </a:prstGeom>
          <a:noFill/>
        </p:spPr>
        <p:txBody>
          <a:bodyPr wrap="square" rtlCol="0">
            <a:spAutoFit/>
          </a:bodyPr>
          <a:lstStyle/>
          <a:p>
            <a:r>
              <a:rPr lang="en-IN" sz="2200" dirty="0">
                <a:latin typeface="+mn-lt"/>
              </a:rPr>
              <a:t>=</a:t>
            </a:r>
          </a:p>
        </p:txBody>
      </p:sp>
      <p:sp>
        <p:nvSpPr>
          <p:cNvPr id="46" name="TextBox 45"/>
          <p:cNvSpPr txBox="1"/>
          <p:nvPr/>
        </p:nvSpPr>
        <p:spPr>
          <a:xfrm>
            <a:off x="6246140" y="4164260"/>
            <a:ext cx="438989" cy="446276"/>
          </a:xfrm>
          <a:prstGeom prst="rect">
            <a:avLst/>
          </a:prstGeom>
          <a:noFill/>
        </p:spPr>
        <p:txBody>
          <a:bodyPr wrap="square" rtlCol="0">
            <a:spAutoFit/>
          </a:bodyPr>
          <a:lstStyle/>
          <a:p>
            <a:r>
              <a:rPr lang="en-IN" sz="2200" dirty="0">
                <a:latin typeface="+mn-lt"/>
              </a:rPr>
              <a:t>×</a:t>
            </a:r>
          </a:p>
        </p:txBody>
      </p:sp>
      <p:sp>
        <p:nvSpPr>
          <p:cNvPr id="47" name="TextBox 46"/>
          <p:cNvSpPr txBox="1"/>
          <p:nvPr/>
        </p:nvSpPr>
        <p:spPr>
          <a:xfrm>
            <a:off x="3266012" y="4149493"/>
            <a:ext cx="329819" cy="430887"/>
          </a:xfrm>
          <a:prstGeom prst="rect">
            <a:avLst/>
          </a:prstGeom>
          <a:noFill/>
        </p:spPr>
        <p:txBody>
          <a:bodyPr wrap="square" rtlCol="0">
            <a:spAutoFit/>
          </a:bodyPr>
          <a:lstStyle/>
          <a:p>
            <a:r>
              <a:rPr lang="en-IN" sz="2200" dirty="0">
                <a:latin typeface="+mn-lt"/>
              </a:rPr>
              <a:t>=</a:t>
            </a:r>
          </a:p>
        </p:txBody>
      </p:sp>
      <p:sp>
        <p:nvSpPr>
          <p:cNvPr id="48" name="TextBox 8"/>
          <p:cNvSpPr txBox="1">
            <a:spLocks noChangeArrowheads="1"/>
          </p:cNvSpPr>
          <p:nvPr/>
        </p:nvSpPr>
        <p:spPr bwMode="auto">
          <a:xfrm>
            <a:off x="2982669" y="1435425"/>
            <a:ext cx="3195623" cy="492443"/>
          </a:xfrm>
          <a:prstGeom prst="rect">
            <a:avLst/>
          </a:prstGeom>
          <a:noFill/>
          <a:ln w="9525">
            <a:noFill/>
            <a:miter lim="800000"/>
            <a:headEnd/>
            <a:tailEnd/>
          </a:ln>
        </p:spPr>
        <p:txBody>
          <a:bodyPr wrap="square">
            <a:spAutoFit/>
          </a:bodyPr>
          <a:lstStyle>
            <a:defPPr>
              <a:defRPr lang="en-US"/>
            </a:defPPr>
            <a:lvl1pPr algn="ctr">
              <a:defRPr sz="2300">
                <a:latin typeface="+mn-lt"/>
              </a:defRPr>
            </a:lvl1pPr>
          </a:lstStyle>
          <a:p>
            <a:r>
              <a:rPr lang="en-US" sz="2600" b="1" dirty="0">
                <a:solidFill>
                  <a:srgbClr val="C00000"/>
                </a:solidFill>
              </a:rPr>
              <a:t>DuPont Framework</a:t>
            </a:r>
          </a:p>
        </p:txBody>
      </p:sp>
      <p:sp>
        <p:nvSpPr>
          <p:cNvPr id="3" name="Right Brace 2"/>
          <p:cNvSpPr/>
          <p:nvPr/>
        </p:nvSpPr>
        <p:spPr>
          <a:xfrm rot="5400000">
            <a:off x="4727370" y="2435200"/>
            <a:ext cx="155447" cy="1923906"/>
          </a:xfrm>
          <a:prstGeom prst="rightBrace">
            <a:avLst/>
          </a:prstGeom>
          <a:solidFill>
            <a:srgbClr val="FFFFD1"/>
          </a:solid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800473" y="5234925"/>
            <a:ext cx="8017958" cy="369332"/>
          </a:xfrm>
          <a:prstGeom prst="rect">
            <a:avLst/>
          </a:prstGeom>
          <a:noFill/>
        </p:spPr>
        <p:txBody>
          <a:bodyPr wrap="square" rtlCol="0">
            <a:spAutoFit/>
          </a:bodyPr>
          <a:lstStyle/>
          <a:p>
            <a:pPr>
              <a:tabLst>
                <a:tab pos="747713" algn="ctr"/>
                <a:tab pos="4121150" algn="ctr"/>
                <a:tab pos="6864350" algn="ctr"/>
              </a:tabLst>
            </a:pPr>
            <a:r>
              <a:rPr lang="en-US" dirty="0" smtClean="0"/>
              <a:t>	</a:t>
            </a:r>
            <a:r>
              <a:rPr lang="en-US" b="1" dirty="0" smtClean="0">
                <a:solidFill>
                  <a:srgbClr val="C00000"/>
                </a:solidFill>
              </a:rPr>
              <a:t>Profitability	Activity	Financial Leverage</a:t>
            </a:r>
            <a:endParaRPr lang="en-US" b="1" dirty="0">
              <a:solidFill>
                <a:srgbClr val="C00000"/>
              </a:solidFill>
            </a:endParaRPr>
          </a:p>
        </p:txBody>
      </p:sp>
      <p:sp>
        <p:nvSpPr>
          <p:cNvPr id="9" name="Freeform 8"/>
          <p:cNvSpPr/>
          <p:nvPr/>
        </p:nvSpPr>
        <p:spPr>
          <a:xfrm>
            <a:off x="2724907" y="1881855"/>
            <a:ext cx="4174388" cy="3353070"/>
          </a:xfrm>
          <a:custGeom>
            <a:avLst/>
            <a:gdLst>
              <a:gd name="connsiteX0" fmla="*/ 334504 w 4195764"/>
              <a:gd name="connsiteY0" fmla="*/ 246302 h 3876892"/>
              <a:gd name="connsiteX1" fmla="*/ 4110858 w 4195764"/>
              <a:gd name="connsiteY1" fmla="*/ 234427 h 3876892"/>
              <a:gd name="connsiteX2" fmla="*/ 2840198 w 4195764"/>
              <a:gd name="connsiteY2" fmla="*/ 3405138 h 3876892"/>
              <a:gd name="connsiteX3" fmla="*/ 1391408 w 4195764"/>
              <a:gd name="connsiteY3" fmla="*/ 3547642 h 3876892"/>
              <a:gd name="connsiteX4" fmla="*/ 168250 w 4195764"/>
              <a:gd name="connsiteY4" fmla="*/ 388806 h 3876892"/>
              <a:gd name="connsiteX5" fmla="*/ 168250 w 4195764"/>
              <a:gd name="connsiteY5" fmla="*/ 329429 h 3876892"/>
              <a:gd name="connsiteX6" fmla="*/ 334504 w 4195764"/>
              <a:gd name="connsiteY6" fmla="*/ 246302 h 387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764" h="3876892">
                <a:moveTo>
                  <a:pt x="334504" y="246302"/>
                </a:moveTo>
                <a:cubicBezTo>
                  <a:pt x="991605" y="230468"/>
                  <a:pt x="3693242" y="-292046"/>
                  <a:pt x="4110858" y="234427"/>
                </a:cubicBezTo>
                <a:cubicBezTo>
                  <a:pt x="4528474" y="760900"/>
                  <a:pt x="3293440" y="2852936"/>
                  <a:pt x="2840198" y="3405138"/>
                </a:cubicBezTo>
                <a:cubicBezTo>
                  <a:pt x="2386956" y="3957340"/>
                  <a:pt x="1836733" y="4050364"/>
                  <a:pt x="1391408" y="3547642"/>
                </a:cubicBezTo>
                <a:cubicBezTo>
                  <a:pt x="946083" y="3044920"/>
                  <a:pt x="372110" y="925175"/>
                  <a:pt x="168250" y="388806"/>
                </a:cubicBezTo>
                <a:cubicBezTo>
                  <a:pt x="-35610" y="-147563"/>
                  <a:pt x="140541" y="357138"/>
                  <a:pt x="168250" y="329429"/>
                </a:cubicBezTo>
                <a:cubicBezTo>
                  <a:pt x="195959" y="301720"/>
                  <a:pt x="-322597" y="262136"/>
                  <a:pt x="334504" y="246302"/>
                </a:cubicBezTo>
                <a:close/>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299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Autofit/>
          </a:bodyPr>
          <a:lstStyle/>
          <a:p>
            <a:pPr marL="0" lvl="0" indent="0">
              <a:buNone/>
            </a:pPr>
            <a:r>
              <a:rPr lang="en-US" sz="2000" dirty="0"/>
              <a:t>In the DuPont formula, return on assets equals: </a:t>
            </a:r>
          </a:p>
          <a:p>
            <a:pPr marL="403225" indent="-403225">
              <a:buNone/>
            </a:pPr>
            <a:r>
              <a:rPr lang="en-US" sz="2000" dirty="0"/>
              <a:t>a.	Profit margin on sales x Inventory turnover. </a:t>
            </a:r>
          </a:p>
          <a:p>
            <a:pPr marL="403225" indent="-403225">
              <a:buNone/>
            </a:pPr>
            <a:r>
              <a:rPr lang="en-US" sz="2000" dirty="0" smtClean="0"/>
              <a:t>b.</a:t>
            </a:r>
            <a:r>
              <a:rPr lang="en-US" sz="2000" dirty="0"/>
              <a:t>	Gross margin on sales x Inventory turnover. </a:t>
            </a:r>
          </a:p>
          <a:p>
            <a:pPr marL="403225" indent="-403225">
              <a:buNone/>
            </a:pPr>
            <a:r>
              <a:rPr lang="en-US" sz="2000" dirty="0" smtClean="0"/>
              <a:t>c</a:t>
            </a:r>
            <a:r>
              <a:rPr lang="en-US" sz="2000" dirty="0"/>
              <a:t>.	Gross margin on sales x Asset turnover. </a:t>
            </a:r>
          </a:p>
          <a:p>
            <a:pPr marL="403225" indent="-403225">
              <a:buNone/>
            </a:pPr>
            <a:r>
              <a:rPr lang="en-US" sz="2000" dirty="0" smtClean="0"/>
              <a:t>d</a:t>
            </a:r>
            <a:r>
              <a:rPr lang="en-US" sz="2000" dirty="0"/>
              <a:t>.	Profit margin on sales x Asset turnover.</a:t>
            </a:r>
          </a:p>
        </p:txBody>
      </p:sp>
      <p:sp>
        <p:nvSpPr>
          <p:cNvPr id="2" name="Oval 1"/>
          <p:cNvSpPr/>
          <p:nvPr/>
        </p:nvSpPr>
        <p:spPr bwMode="auto">
          <a:xfrm>
            <a:off x="733149" y="3048001"/>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104624" y="3645711"/>
            <a:ext cx="7359903" cy="2031325"/>
          </a:xfrm>
          <a:prstGeom prst="rect">
            <a:avLst/>
          </a:prstGeom>
          <a:solidFill>
            <a:srgbClr val="FFFFD1"/>
          </a:solidFill>
          <a:ln w="6350">
            <a:solidFill>
              <a:schemeClr val="tx1"/>
            </a:solidFill>
          </a:ln>
        </p:spPr>
        <p:txBody>
          <a:bodyPr wrap="square" rtlCol="0">
            <a:spAutoFit/>
          </a:bodyPr>
          <a:lstStyle/>
          <a:p>
            <a:pPr>
              <a:buFont typeface="Wingdings" pitchFamily="2" charset="2"/>
              <a:buNone/>
              <a:tabLst>
                <a:tab pos="3371850" algn="ctr"/>
                <a:tab pos="5949950" algn="ctr"/>
              </a:tabLst>
            </a:pPr>
            <a:endParaRPr lang="en-US" b="1" dirty="0" smtClean="0"/>
          </a:p>
          <a:p>
            <a:pPr>
              <a:buFont typeface="Wingdings" pitchFamily="2" charset="2"/>
              <a:buNone/>
              <a:tabLst>
                <a:tab pos="3371850" algn="ctr"/>
                <a:tab pos="5949950" algn="ctr"/>
              </a:tabLst>
            </a:pPr>
            <a:r>
              <a:rPr lang="en-US" b="1" dirty="0" smtClean="0"/>
              <a:t>Return </a:t>
            </a:r>
            <a:r>
              <a:rPr lang="en-US" b="1" dirty="0"/>
              <a:t>on </a:t>
            </a:r>
            <a:r>
              <a:rPr lang="en-US" b="1" dirty="0" smtClean="0"/>
              <a:t>assets   = </a:t>
            </a:r>
            <a:r>
              <a:rPr lang="en-US" dirty="0" smtClean="0"/>
              <a:t> 	</a:t>
            </a:r>
            <a:r>
              <a:rPr lang="en-US" b="1" dirty="0" smtClean="0"/>
              <a:t>Profit margin       </a:t>
            </a:r>
            <a:r>
              <a:rPr lang="en-US" dirty="0" smtClean="0"/>
              <a:t>x 	</a:t>
            </a:r>
            <a:r>
              <a:rPr lang="en-US" b="1" dirty="0" smtClean="0"/>
              <a:t>Asset </a:t>
            </a:r>
            <a:r>
              <a:rPr lang="en-US" b="1" dirty="0"/>
              <a:t>turnover </a:t>
            </a:r>
            <a:endParaRPr lang="en-US" b="1" dirty="0" smtClean="0"/>
          </a:p>
          <a:p>
            <a:pPr>
              <a:buFont typeface="Wingdings" pitchFamily="2" charset="2"/>
              <a:buNone/>
            </a:pPr>
            <a:endParaRPr lang="en-US" b="1" dirty="0"/>
          </a:p>
          <a:p>
            <a:pPr>
              <a:tabLst>
                <a:tab pos="914400" algn="ctr"/>
                <a:tab pos="3028950" algn="ctr"/>
                <a:tab pos="5997575" algn="ctr"/>
              </a:tabLst>
            </a:pPr>
            <a:r>
              <a:rPr lang="en-US" dirty="0" smtClean="0"/>
              <a:t> 	</a:t>
            </a:r>
            <a:r>
              <a:rPr lang="en-US" altLang="en-US" u="sng" dirty="0">
                <a:solidFill>
                  <a:srgbClr val="C00000"/>
                </a:solidFill>
              </a:rPr>
              <a:t> Net income </a:t>
            </a:r>
            <a:r>
              <a:rPr lang="en-US" dirty="0" smtClean="0"/>
              <a:t>	</a:t>
            </a:r>
            <a:r>
              <a:rPr lang="en-US" altLang="en-US" u="sng" dirty="0" smtClean="0">
                <a:solidFill>
                  <a:srgbClr val="C00000"/>
                </a:solidFill>
              </a:rPr>
              <a:t>Net income</a:t>
            </a:r>
            <a:r>
              <a:rPr lang="en-US" altLang="en-US" dirty="0" smtClean="0">
                <a:solidFill>
                  <a:srgbClr val="C00000"/>
                </a:solidFill>
              </a:rPr>
              <a:t>	</a:t>
            </a:r>
            <a:r>
              <a:rPr lang="en-US" altLang="en-US" u="sng" strike="sngStrike" dirty="0" smtClean="0">
                <a:solidFill>
                  <a:srgbClr val="C00000"/>
                </a:solidFill>
              </a:rPr>
              <a:t>Total sales</a:t>
            </a:r>
            <a:endParaRPr lang="en-US" altLang="en-US" strike="sngStrike" dirty="0">
              <a:solidFill>
                <a:srgbClr val="C00000"/>
              </a:solidFill>
            </a:endParaRPr>
          </a:p>
          <a:p>
            <a:pPr>
              <a:tabLst>
                <a:tab pos="914400" algn="ctr"/>
                <a:tab pos="3028950" algn="ctr"/>
                <a:tab pos="5997575" algn="ctr"/>
              </a:tabLst>
            </a:pPr>
            <a:r>
              <a:rPr lang="en-US" altLang="en-US" dirty="0">
                <a:solidFill>
                  <a:srgbClr val="C00000"/>
                </a:solidFill>
              </a:rPr>
              <a:t>     </a:t>
            </a:r>
            <a:r>
              <a:rPr lang="en-US" altLang="en-US" dirty="0" smtClean="0">
                <a:solidFill>
                  <a:srgbClr val="C00000"/>
                </a:solidFill>
              </a:rPr>
              <a:t>	</a:t>
            </a:r>
            <a:r>
              <a:rPr lang="en-US" altLang="en-US" dirty="0">
                <a:solidFill>
                  <a:srgbClr val="C00000"/>
                </a:solidFill>
              </a:rPr>
              <a:t> Total assets</a:t>
            </a:r>
            <a:r>
              <a:rPr lang="en-US" altLang="en-US" dirty="0" smtClean="0">
                <a:solidFill>
                  <a:srgbClr val="C00000"/>
                </a:solidFill>
              </a:rPr>
              <a:t> 	</a:t>
            </a:r>
            <a:r>
              <a:rPr lang="en-US" altLang="en-US" strike="sngStrike" dirty="0" smtClean="0">
                <a:solidFill>
                  <a:srgbClr val="C00000"/>
                </a:solidFill>
              </a:rPr>
              <a:t>Total sales</a:t>
            </a:r>
            <a:r>
              <a:rPr lang="en-US" altLang="en-US" dirty="0" smtClean="0">
                <a:solidFill>
                  <a:srgbClr val="C00000"/>
                </a:solidFill>
              </a:rPr>
              <a:t>	</a:t>
            </a:r>
            <a:r>
              <a:rPr lang="en-US" altLang="en-US" dirty="0">
                <a:solidFill>
                  <a:srgbClr val="C00000"/>
                </a:solidFill>
              </a:rPr>
              <a:t>Total </a:t>
            </a:r>
            <a:r>
              <a:rPr lang="en-US" altLang="en-US" dirty="0" smtClean="0">
                <a:solidFill>
                  <a:srgbClr val="C00000"/>
                </a:solidFill>
              </a:rPr>
              <a:t>assets</a:t>
            </a:r>
            <a:endParaRPr lang="en-US" altLang="en-US" dirty="0"/>
          </a:p>
          <a:p>
            <a:pPr>
              <a:buFont typeface="Wingdings" pitchFamily="2" charset="2"/>
              <a:buNone/>
              <a:tabLst>
                <a:tab pos="914400" algn="ctr"/>
                <a:tab pos="3371850" algn="ctr"/>
                <a:tab pos="5997575" algn="ctr"/>
              </a:tabLst>
            </a:pPr>
            <a:endParaRPr lang="en-US" altLang="en-US" dirty="0"/>
          </a:p>
          <a:p>
            <a:endParaRPr lang="en-US" b="1" dirty="0">
              <a:solidFill>
                <a:srgbClr val="C00000"/>
              </a:solidFill>
            </a:endParaRPr>
          </a:p>
        </p:txBody>
      </p:sp>
    </p:spTree>
    <p:extLst>
      <p:ext uri="{BB962C8B-B14F-4D97-AF65-F5344CB8AC3E}">
        <p14:creationId xmlns:p14="http://schemas.microsoft.com/office/powerpoint/2010/main" val="282045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a:bodyPr>
          <a:lstStyle/>
          <a:p>
            <a:r>
              <a:rPr lang="en-IN" sz="3200" dirty="0" smtClean="0">
                <a:ea typeface="Adobe Fan Heiti Std B"/>
                <a:cs typeface="Adobe Fan Heiti Std B"/>
              </a:rPr>
              <a:t>Estimating Progress Toward Completion</a:t>
            </a:r>
          </a:p>
        </p:txBody>
      </p:sp>
      <p:sp>
        <p:nvSpPr>
          <p:cNvPr id="39938" name="Content Placeholder 2"/>
          <p:cNvSpPr>
            <a:spLocks noGrp="1"/>
          </p:cNvSpPr>
          <p:nvPr>
            <p:ph idx="1"/>
          </p:nvPr>
        </p:nvSpPr>
        <p:spPr>
          <a:xfrm>
            <a:off x="761999" y="1261890"/>
            <a:ext cx="8013600" cy="5057775"/>
          </a:xfrm>
        </p:spPr>
        <p:txBody>
          <a:bodyPr/>
          <a:lstStyle/>
          <a:p>
            <a:r>
              <a:rPr lang="en-IN" dirty="0" smtClean="0"/>
              <a:t>To recognize revenue over time, a seller needs to estimate progress towards completion</a:t>
            </a:r>
          </a:p>
          <a:p>
            <a:r>
              <a:rPr lang="en-IN" i="1" dirty="0" smtClean="0">
                <a:solidFill>
                  <a:srgbClr val="0000FF"/>
                </a:solidFill>
              </a:rPr>
              <a:t>Output-based</a:t>
            </a:r>
            <a:r>
              <a:rPr lang="en-IN" i="1" dirty="0" smtClean="0"/>
              <a:t> </a:t>
            </a:r>
            <a:r>
              <a:rPr lang="en-IN" dirty="0" smtClean="0"/>
              <a:t>estimate</a:t>
            </a:r>
            <a:endParaRPr lang="en-IN" i="1" dirty="0" smtClean="0"/>
          </a:p>
          <a:p>
            <a:pPr lvl="1"/>
            <a:r>
              <a:rPr lang="en-IN" dirty="0" smtClean="0"/>
              <a:t>Measured as the proportion of the goods or services transferred to date</a:t>
            </a:r>
          </a:p>
          <a:p>
            <a:r>
              <a:rPr lang="en-IN" i="1" dirty="0" smtClean="0">
                <a:solidFill>
                  <a:srgbClr val="0000FF"/>
                </a:solidFill>
              </a:rPr>
              <a:t>Input-based</a:t>
            </a:r>
            <a:r>
              <a:rPr lang="en-IN" i="1" dirty="0" smtClean="0"/>
              <a:t> </a:t>
            </a:r>
            <a:r>
              <a:rPr lang="en-IN" dirty="0" smtClean="0"/>
              <a:t>estimate</a:t>
            </a:r>
          </a:p>
          <a:p>
            <a:pPr lvl="1"/>
            <a:r>
              <a:rPr lang="en-IN" dirty="0" smtClean="0"/>
              <a:t>Measured as the proportion of effort expended thus far relative to the total effort expected to satisfy the performance obligation </a:t>
            </a:r>
          </a:p>
        </p:txBody>
      </p:sp>
      <p:sp>
        <p:nvSpPr>
          <p:cNvPr id="4" name="Title 2"/>
          <p:cNvSpPr txBox="1">
            <a:spLocks/>
          </p:cNvSpPr>
          <p:nvPr/>
        </p:nvSpPr>
        <p:spPr bwMode="auto">
          <a:xfrm>
            <a:off x="8456981" y="-15829"/>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fade">
                                      <p:cBhvr>
                                        <p:cTn id="12" dur="500"/>
                                        <p:tgtEl>
                                          <p:spTgt spid="39938">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9938">
                                            <p:txEl>
                                              <p:pRg st="2" end="2"/>
                                            </p:txEl>
                                          </p:spTgt>
                                        </p:tgtEl>
                                        <p:attrNameLst>
                                          <p:attrName>style.visibility</p:attrName>
                                        </p:attrNameLst>
                                      </p:cBhvr>
                                      <p:to>
                                        <p:strVal val="visible"/>
                                      </p:to>
                                    </p:set>
                                    <p:animEffect transition="in" filter="fade">
                                      <p:cBhvr>
                                        <p:cTn id="16" dur="500"/>
                                        <p:tgtEl>
                                          <p:spTgt spid="3993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938">
                                            <p:txEl>
                                              <p:pRg st="3" end="3"/>
                                            </p:txEl>
                                          </p:spTgt>
                                        </p:tgtEl>
                                        <p:attrNameLst>
                                          <p:attrName>style.visibility</p:attrName>
                                        </p:attrNameLst>
                                      </p:cBhvr>
                                      <p:to>
                                        <p:strVal val="visible"/>
                                      </p:to>
                                    </p:set>
                                    <p:animEffect transition="in" filter="fade">
                                      <p:cBhvr>
                                        <p:cTn id="21" dur="500"/>
                                        <p:tgtEl>
                                          <p:spTgt spid="39938">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9938">
                                            <p:txEl>
                                              <p:pRg st="4" end="4"/>
                                            </p:txEl>
                                          </p:spTgt>
                                        </p:tgtEl>
                                        <p:attrNameLst>
                                          <p:attrName>style.visibility</p:attrName>
                                        </p:attrNameLst>
                                      </p:cBhvr>
                                      <p:to>
                                        <p:strVal val="visible"/>
                                      </p:to>
                                    </p:set>
                                    <p:animEffect transition="in" filter="fade">
                                      <p:cBhvr>
                                        <p:cTn id="25"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normAutofit/>
          </a:bodyPr>
          <a:lstStyle/>
          <a:p>
            <a:r>
              <a:rPr lang="en-US" sz="3200" dirty="0" smtClean="0">
                <a:ea typeface="Adobe Fan Heiti Std B"/>
                <a:cs typeface="Adobe Fan Heiti Std B"/>
              </a:rPr>
              <a:t> Profitability Analysis</a:t>
            </a:r>
            <a:r>
              <a:rPr lang="en-IN" sz="1800" dirty="0"/>
              <a:t> </a:t>
            </a:r>
            <a:r>
              <a:rPr lang="en-IN" sz="1800" dirty="0" smtClean="0"/>
              <a:t> (</a:t>
            </a:r>
            <a:r>
              <a:rPr lang="en-IN" sz="1800" dirty="0"/>
              <a:t>Illustration 5-25)</a:t>
            </a:r>
            <a:r>
              <a:rPr lang="en-US" sz="3200" dirty="0" smtClean="0">
                <a:ea typeface="Adobe Fan Heiti Std B"/>
                <a:cs typeface="Adobe Fan Heiti Std B"/>
              </a:rPr>
              <a:t> </a:t>
            </a:r>
          </a:p>
        </p:txBody>
      </p:sp>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LO5-10</a:t>
            </a:r>
          </a:p>
        </p:txBody>
      </p:sp>
      <p:pic>
        <p:nvPicPr>
          <p:cNvPr id="6" name="Picture 2"/>
          <p:cNvPicPr>
            <a:picLocks noGrp="1" noChangeAspect="1" noChangeArrowheads="1"/>
          </p:cNvPicPr>
          <p:nvPr>
            <p:ph idx="1"/>
          </p:nvPr>
        </p:nvPicPr>
        <p:blipFill rotWithShape="1">
          <a:blip r:embed="rId3"/>
          <a:srcRect l="27525" t="8287" r="5257" b="6250"/>
          <a:stretch/>
        </p:blipFill>
        <p:spPr bwMode="auto">
          <a:xfrm>
            <a:off x="1231105" y="1444625"/>
            <a:ext cx="7075489" cy="5057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GAAP in Effect </a:t>
            </a:r>
            <a:r>
              <a:rPr lang="en-US" dirty="0" smtClean="0"/>
              <a:t>Prior to </a:t>
            </a:r>
            <a:r>
              <a:rPr lang="en-US" dirty="0"/>
              <a:t>ASU No. 2014-09</a:t>
            </a:r>
          </a:p>
        </p:txBody>
      </p:sp>
      <p:sp>
        <p:nvSpPr>
          <p:cNvPr id="3" name="Content Placeholder 2"/>
          <p:cNvSpPr>
            <a:spLocks noGrp="1"/>
          </p:cNvSpPr>
          <p:nvPr>
            <p:ph idx="1"/>
          </p:nvPr>
        </p:nvSpPr>
        <p:spPr/>
        <p:txBody>
          <a:bodyPr/>
          <a:lstStyle/>
          <a:p>
            <a:pPr marL="0" indent="0">
              <a:buNone/>
            </a:pPr>
            <a:r>
              <a:rPr lang="en-US" b="1" dirty="0" smtClean="0">
                <a:solidFill>
                  <a:srgbClr val="C00000"/>
                </a:solidFill>
              </a:rPr>
              <a:t>ASU No</a:t>
            </a:r>
            <a:r>
              <a:rPr lang="en-US" b="1" dirty="0">
                <a:solidFill>
                  <a:srgbClr val="C00000"/>
                </a:solidFill>
              </a:rPr>
              <a:t>. </a:t>
            </a:r>
            <a:r>
              <a:rPr lang="en-US" b="1" dirty="0" smtClean="0">
                <a:solidFill>
                  <a:srgbClr val="C00000"/>
                </a:solidFill>
              </a:rPr>
              <a:t>2014-09:</a:t>
            </a:r>
          </a:p>
          <a:p>
            <a:r>
              <a:rPr lang="en-US" dirty="0" smtClean="0"/>
              <a:t>Effective for </a:t>
            </a:r>
            <a:r>
              <a:rPr lang="en-US" dirty="0"/>
              <a:t>companies issuing reports </a:t>
            </a:r>
            <a:r>
              <a:rPr lang="en-US" dirty="0" smtClean="0"/>
              <a:t>under—</a:t>
            </a:r>
          </a:p>
          <a:p>
            <a:pPr lvl="1"/>
            <a:r>
              <a:rPr lang="en-US" dirty="0" smtClean="0"/>
              <a:t>U.S. GAAP </a:t>
            </a:r>
            <a:r>
              <a:rPr lang="en-US" dirty="0"/>
              <a:t>for periods beginning after December 15, </a:t>
            </a:r>
            <a:r>
              <a:rPr lang="en-US" dirty="0" smtClean="0"/>
              <a:t>2016</a:t>
            </a:r>
          </a:p>
          <a:p>
            <a:pPr lvl="1"/>
            <a:r>
              <a:rPr lang="en-US" dirty="0" smtClean="0"/>
              <a:t>IFRS </a:t>
            </a:r>
            <a:r>
              <a:rPr lang="en-US" dirty="0"/>
              <a:t>for periods beginning January 1, </a:t>
            </a:r>
            <a:r>
              <a:rPr lang="en-US" dirty="0" smtClean="0"/>
              <a:t>2017</a:t>
            </a:r>
          </a:p>
          <a:p>
            <a:pPr marL="457200" lvl="1" indent="0">
              <a:buNone/>
            </a:pPr>
            <a:endParaRPr lang="en-US" dirty="0" smtClean="0"/>
          </a:p>
          <a:p>
            <a:pPr marL="0" lvl="1" indent="0">
              <a:buNone/>
            </a:pPr>
            <a:r>
              <a:rPr lang="en-US" sz="2800" dirty="0" smtClean="0"/>
              <a:t>The Chapter Appendix covers GAAP that is eliminated by the ASU but that is traditionally covered in intermediate accounting courses</a:t>
            </a:r>
          </a:p>
          <a:p>
            <a:pPr lvl="1"/>
            <a:endParaRPr lang="en-US" dirty="0"/>
          </a:p>
        </p:txBody>
      </p:sp>
    </p:spTree>
    <p:extLst>
      <p:ext uri="{BB962C8B-B14F-4D97-AF65-F5344CB8AC3E}">
        <p14:creationId xmlns:p14="http://schemas.microsoft.com/office/powerpoint/2010/main" val="1995655222"/>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803503"/>
              </p:ext>
            </p:extLst>
          </p:nvPr>
        </p:nvGraphicFramePr>
        <p:xfrm>
          <a:off x="743439" y="1230313"/>
          <a:ext cx="8162781" cy="4871456"/>
        </p:xfrm>
        <a:graphic>
          <a:graphicData uri="http://schemas.openxmlformats.org/drawingml/2006/table">
            <a:tbl>
              <a:tblPr firstRow="1" firstCol="1" bandRow="1"/>
              <a:tblGrid>
                <a:gridCol w="1596075"/>
                <a:gridCol w="3192149"/>
                <a:gridCol w="3374557"/>
              </a:tblGrid>
              <a:tr h="311444">
                <a:tc>
                  <a:txBody>
                    <a:bodyPr/>
                    <a:lstStyle/>
                    <a:p>
                      <a:pPr marL="0" marR="0" algn="ctr">
                        <a:lnSpc>
                          <a:spcPct val="100000"/>
                        </a:lnSpc>
                        <a:spcBef>
                          <a:spcPts val="0"/>
                        </a:spcBef>
                        <a:spcAft>
                          <a:spcPts val="0"/>
                        </a:spcAft>
                        <a:tabLst>
                          <a:tab pos="152400" algn="l"/>
                          <a:tab pos="457200" algn="l"/>
                        </a:tabLst>
                      </a:pPr>
                      <a:r>
                        <a:rPr lang="en-US" sz="1600" b="1" dirty="0">
                          <a:solidFill>
                            <a:srgbClr val="000000"/>
                          </a:solidFill>
                          <a:effectLst/>
                          <a:latin typeface="Times New Roman" panose="02020603050405020304" pitchFamily="18" charset="0"/>
                          <a:ea typeface="Arial"/>
                          <a:cs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ctr">
                        <a:lnSpc>
                          <a:spcPct val="100000"/>
                        </a:lnSpc>
                        <a:spcBef>
                          <a:spcPts val="0"/>
                        </a:spcBef>
                        <a:spcAft>
                          <a:spcPts val="0"/>
                        </a:spcAft>
                        <a:tabLst>
                          <a:tab pos="152400" algn="l"/>
                          <a:tab pos="457200" algn="l"/>
                        </a:tabLst>
                      </a:pPr>
                      <a:r>
                        <a:rPr lang="en-US" sz="1600" b="1" dirty="0">
                          <a:solidFill>
                            <a:srgbClr val="000000"/>
                          </a:solidFill>
                          <a:effectLst/>
                          <a:latin typeface="Times New Roman" panose="02020603050405020304" pitchFamily="18" charset="0"/>
                          <a:ea typeface="Arial"/>
                          <a:cs typeface="Times New Roman" panose="02020603050405020304" pitchFamily="18" charset="0"/>
                        </a:rPr>
                        <a:t>Previous GAAP</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00000"/>
                        </a:lnSpc>
                        <a:spcBef>
                          <a:spcPts val="0"/>
                        </a:spcBef>
                        <a:spcAft>
                          <a:spcPts val="0"/>
                        </a:spcAft>
                        <a:tabLst>
                          <a:tab pos="152400" algn="l"/>
                          <a:tab pos="457200" algn="l"/>
                        </a:tabLst>
                      </a:pPr>
                      <a:r>
                        <a:rPr lang="en-US" sz="1600" b="1" dirty="0">
                          <a:solidFill>
                            <a:srgbClr val="000000"/>
                          </a:solidFill>
                          <a:effectLst/>
                          <a:latin typeface="Times New Roman" panose="02020603050405020304" pitchFamily="18" charset="0"/>
                          <a:ea typeface="Arial"/>
                          <a:cs typeface="Times New Roman" panose="02020603050405020304" pitchFamily="18" charset="0"/>
                        </a:rPr>
                        <a:t>New GAAP Under </a:t>
                      </a:r>
                      <a:r>
                        <a:rPr lang="en-US" sz="1600" b="1" dirty="0" smtClean="0">
                          <a:solidFill>
                            <a:srgbClr val="000000"/>
                          </a:solidFill>
                          <a:effectLst/>
                          <a:latin typeface="Times New Roman" panose="02020603050405020304" pitchFamily="18" charset="0"/>
                          <a:ea typeface="Arial"/>
                          <a:cs typeface="Times New Roman" panose="02020603050405020304" pitchFamily="18" charset="0"/>
                        </a:rPr>
                        <a:t>the ASU</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520004">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Key concept underlying revenue recognition</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The realization principle: Recognize revenue when both the earnings process is complete and there is reasonable certainty as to collectibility of the asset(s) to be received.</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The core revenue recognition principle: Recognize revenue when goods or services are transferred to customers for the amount the company expects to be entitled to receive in exchange for those goods and services.</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520004">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Role of collectibility in determining whether revenue is recognized.</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Defer revenue recognition if cash collection is not reasonably certain. Use installment method or cost-recovery method to tie revenue recognition to subsequent cash collection. </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Defer revenue recognition until cash collection is probable.  Installment and cost-recovery methods eliminated.</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520004">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Criteria for recognizing revenue over time</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Depends on the earnings process.  For long-term contracts, recognizing revenue over time is generally required unless reliable estimates of progress towards completion can’t be made.</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600" dirty="0">
                          <a:solidFill>
                            <a:srgbClr val="000000"/>
                          </a:solidFill>
                          <a:effectLst/>
                          <a:latin typeface="Times New Roman" panose="02020603050405020304" pitchFamily="18" charset="0"/>
                          <a:ea typeface="Arial"/>
                          <a:cs typeface="Times New Roman" panose="02020603050405020304" pitchFamily="18" charset="0"/>
                        </a:rPr>
                        <a:t>Depends on characteristics of the contract and of the performance obligations being satisfied.</a:t>
                      </a:r>
                      <a:endParaRPr lang="en-US"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5" name="Rectangle 1"/>
          <p:cNvSpPr>
            <a:spLocks noChangeArrowheads="1"/>
          </p:cNvSpPr>
          <p:nvPr/>
        </p:nvSpPr>
        <p:spPr bwMode="auto">
          <a:xfrm>
            <a:off x="960150" y="148992"/>
            <a:ext cx="76681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52400" algn="l"/>
                <a:tab pos="457200" algn="l"/>
              </a:tabLst>
              <a:defRPr>
                <a:solidFill>
                  <a:schemeClr val="tx1"/>
                </a:solidFill>
                <a:latin typeface="Arial" pitchFamily="34" charset="0"/>
                <a:cs typeface="Arial" pitchFamily="34" charset="0"/>
              </a:defRPr>
            </a:lvl1pPr>
            <a:lvl2pPr>
              <a:tabLst>
                <a:tab pos="152400" algn="l"/>
                <a:tab pos="457200" algn="l"/>
              </a:tabLst>
              <a:defRPr>
                <a:solidFill>
                  <a:schemeClr val="tx1"/>
                </a:solidFill>
                <a:latin typeface="Arial" pitchFamily="34" charset="0"/>
                <a:cs typeface="Arial" pitchFamily="34" charset="0"/>
              </a:defRPr>
            </a:lvl2pPr>
            <a:lvl3pPr>
              <a:tabLst>
                <a:tab pos="152400" algn="l"/>
                <a:tab pos="457200" algn="l"/>
              </a:tabLst>
              <a:defRPr>
                <a:solidFill>
                  <a:schemeClr val="tx1"/>
                </a:solidFill>
                <a:latin typeface="Arial" pitchFamily="34" charset="0"/>
                <a:cs typeface="Arial" pitchFamily="34" charset="0"/>
              </a:defRPr>
            </a:lvl3pPr>
            <a:lvl4pPr>
              <a:tabLst>
                <a:tab pos="152400" algn="l"/>
                <a:tab pos="457200" algn="l"/>
              </a:tabLst>
              <a:defRPr>
                <a:solidFill>
                  <a:schemeClr val="tx1"/>
                </a:solidFill>
                <a:latin typeface="Arial" pitchFamily="34" charset="0"/>
                <a:cs typeface="Arial" pitchFamily="34" charset="0"/>
              </a:defRPr>
            </a:lvl4pPr>
            <a:lvl5pPr>
              <a:tabLst>
                <a:tab pos="152400" algn="l"/>
                <a:tab pos="457200" algn="l"/>
              </a:tabLst>
              <a:defRPr>
                <a:solidFill>
                  <a:schemeClr val="tx1"/>
                </a:solidFill>
                <a:latin typeface="Arial" pitchFamily="34" charset="0"/>
                <a:cs typeface="Arial" pitchFamily="34" charset="0"/>
              </a:defRPr>
            </a:lvl5pPr>
            <a:lvl6pPr fontAlgn="base">
              <a:spcBef>
                <a:spcPct val="0"/>
              </a:spcBef>
              <a:spcAft>
                <a:spcPct val="0"/>
              </a:spcAft>
              <a:tabLst>
                <a:tab pos="152400" algn="l"/>
                <a:tab pos="457200" algn="l"/>
              </a:tabLst>
              <a:defRPr>
                <a:solidFill>
                  <a:schemeClr val="tx1"/>
                </a:solidFill>
                <a:latin typeface="Arial" pitchFamily="34" charset="0"/>
                <a:cs typeface="Arial" pitchFamily="34" charset="0"/>
              </a:defRPr>
            </a:lvl6pPr>
            <a:lvl7pPr fontAlgn="base">
              <a:spcBef>
                <a:spcPct val="0"/>
              </a:spcBef>
              <a:spcAft>
                <a:spcPct val="0"/>
              </a:spcAft>
              <a:tabLst>
                <a:tab pos="152400" algn="l"/>
                <a:tab pos="457200" algn="l"/>
              </a:tabLst>
              <a:defRPr>
                <a:solidFill>
                  <a:schemeClr val="tx1"/>
                </a:solidFill>
                <a:latin typeface="Arial" pitchFamily="34" charset="0"/>
                <a:cs typeface="Arial" pitchFamily="34" charset="0"/>
              </a:defRPr>
            </a:lvl7pPr>
            <a:lvl8pPr fontAlgn="base">
              <a:spcBef>
                <a:spcPct val="0"/>
              </a:spcBef>
              <a:spcAft>
                <a:spcPct val="0"/>
              </a:spcAft>
              <a:tabLst>
                <a:tab pos="152400" algn="l"/>
                <a:tab pos="457200" algn="l"/>
              </a:tabLst>
              <a:defRPr>
                <a:solidFill>
                  <a:schemeClr val="tx1"/>
                </a:solidFill>
                <a:latin typeface="Arial" pitchFamily="34" charset="0"/>
                <a:cs typeface="Arial" pitchFamily="34" charset="0"/>
              </a:defRPr>
            </a:lvl8pPr>
            <a:lvl9pPr fontAlgn="base">
              <a:spcBef>
                <a:spcPct val="0"/>
              </a:spcBef>
              <a:spcAft>
                <a:spcPct val="0"/>
              </a:spcAft>
              <a:tabLst>
                <a:tab pos="152400" algn="l"/>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52400" algn="l"/>
                <a:tab pos="457200" algn="l"/>
              </a:tabLst>
            </a:pPr>
            <a:r>
              <a:rPr kumimoji="0" lang="en-AU" altLang="en-US" sz="2400" b="0" i="0" u="none" strike="noStrike" cap="none" normalizeH="0" baseline="0" dirty="0" smtClean="0">
                <a:ln>
                  <a:noFill/>
                </a:ln>
                <a:solidFill>
                  <a:schemeClr val="tx1"/>
                </a:solidFill>
                <a:effectLst/>
                <a:latin typeface="Calibri" pitchFamily="34" charset="0"/>
                <a:ea typeface="SimSun" pitchFamily="2" charset="-122"/>
                <a:cs typeface="Calibri" pitchFamily="34" charset="0"/>
              </a:rPr>
              <a:t>Some Important Changes in </a:t>
            </a:r>
          </a:p>
          <a:p>
            <a:pPr marL="0" marR="0" lvl="0" indent="0" algn="l" defTabSz="914400" rtl="0" eaLnBrk="1" fontAlgn="base" latinLnBrk="0" hangingPunct="1">
              <a:lnSpc>
                <a:spcPct val="100000"/>
              </a:lnSpc>
              <a:spcBef>
                <a:spcPct val="0"/>
              </a:spcBef>
              <a:spcAft>
                <a:spcPct val="0"/>
              </a:spcAft>
              <a:buClrTx/>
              <a:buSzTx/>
              <a:buFontTx/>
              <a:buNone/>
              <a:tabLst>
                <a:tab pos="152400" algn="l"/>
                <a:tab pos="457200" algn="l"/>
              </a:tabLst>
            </a:pPr>
            <a:r>
              <a:rPr kumimoji="0" lang="en-AU" altLang="en-US" sz="2400" b="0" i="0" u="none" strike="noStrike" cap="none" normalizeH="0" baseline="0" dirty="0" smtClean="0">
                <a:ln>
                  <a:noFill/>
                </a:ln>
                <a:solidFill>
                  <a:schemeClr val="tx1"/>
                </a:solidFill>
                <a:effectLst/>
                <a:latin typeface="Calibri" pitchFamily="34" charset="0"/>
                <a:ea typeface="SimSun" pitchFamily="2" charset="-122"/>
                <a:cs typeface="Calibri" pitchFamily="34" charset="0"/>
              </a:rPr>
              <a:t>Revenue Recognition GAAP Resulting from ASU No. 2014-09</a:t>
            </a:r>
            <a:endParaRPr kumimoji="0" lang="en-AU"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042748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43439" y="135911"/>
            <a:ext cx="82132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52400" algn="l"/>
                <a:tab pos="457200" algn="l"/>
              </a:tabLst>
              <a:defRPr>
                <a:solidFill>
                  <a:schemeClr val="tx1"/>
                </a:solidFill>
                <a:latin typeface="Arial" pitchFamily="34" charset="0"/>
                <a:cs typeface="Arial" pitchFamily="34" charset="0"/>
              </a:defRPr>
            </a:lvl1pPr>
            <a:lvl2pPr>
              <a:tabLst>
                <a:tab pos="152400" algn="l"/>
                <a:tab pos="457200" algn="l"/>
              </a:tabLst>
              <a:defRPr>
                <a:solidFill>
                  <a:schemeClr val="tx1"/>
                </a:solidFill>
                <a:latin typeface="Arial" pitchFamily="34" charset="0"/>
                <a:cs typeface="Arial" pitchFamily="34" charset="0"/>
              </a:defRPr>
            </a:lvl2pPr>
            <a:lvl3pPr>
              <a:tabLst>
                <a:tab pos="152400" algn="l"/>
                <a:tab pos="457200" algn="l"/>
              </a:tabLst>
              <a:defRPr>
                <a:solidFill>
                  <a:schemeClr val="tx1"/>
                </a:solidFill>
                <a:latin typeface="Arial" pitchFamily="34" charset="0"/>
                <a:cs typeface="Arial" pitchFamily="34" charset="0"/>
              </a:defRPr>
            </a:lvl3pPr>
            <a:lvl4pPr>
              <a:tabLst>
                <a:tab pos="152400" algn="l"/>
                <a:tab pos="457200" algn="l"/>
              </a:tabLst>
              <a:defRPr>
                <a:solidFill>
                  <a:schemeClr val="tx1"/>
                </a:solidFill>
                <a:latin typeface="Arial" pitchFamily="34" charset="0"/>
                <a:cs typeface="Arial" pitchFamily="34" charset="0"/>
              </a:defRPr>
            </a:lvl4pPr>
            <a:lvl5pPr>
              <a:tabLst>
                <a:tab pos="152400" algn="l"/>
                <a:tab pos="457200" algn="l"/>
              </a:tabLst>
              <a:defRPr>
                <a:solidFill>
                  <a:schemeClr val="tx1"/>
                </a:solidFill>
                <a:latin typeface="Arial" pitchFamily="34" charset="0"/>
                <a:cs typeface="Arial" pitchFamily="34" charset="0"/>
              </a:defRPr>
            </a:lvl5pPr>
            <a:lvl6pPr fontAlgn="base">
              <a:spcBef>
                <a:spcPct val="0"/>
              </a:spcBef>
              <a:spcAft>
                <a:spcPct val="0"/>
              </a:spcAft>
              <a:tabLst>
                <a:tab pos="152400" algn="l"/>
                <a:tab pos="457200" algn="l"/>
              </a:tabLst>
              <a:defRPr>
                <a:solidFill>
                  <a:schemeClr val="tx1"/>
                </a:solidFill>
                <a:latin typeface="Arial" pitchFamily="34" charset="0"/>
                <a:cs typeface="Arial" pitchFamily="34" charset="0"/>
              </a:defRPr>
            </a:lvl6pPr>
            <a:lvl7pPr fontAlgn="base">
              <a:spcBef>
                <a:spcPct val="0"/>
              </a:spcBef>
              <a:spcAft>
                <a:spcPct val="0"/>
              </a:spcAft>
              <a:tabLst>
                <a:tab pos="152400" algn="l"/>
                <a:tab pos="457200" algn="l"/>
              </a:tabLst>
              <a:defRPr>
                <a:solidFill>
                  <a:schemeClr val="tx1"/>
                </a:solidFill>
                <a:latin typeface="Arial" pitchFamily="34" charset="0"/>
                <a:cs typeface="Arial" pitchFamily="34" charset="0"/>
              </a:defRPr>
            </a:lvl7pPr>
            <a:lvl8pPr fontAlgn="base">
              <a:spcBef>
                <a:spcPct val="0"/>
              </a:spcBef>
              <a:spcAft>
                <a:spcPct val="0"/>
              </a:spcAft>
              <a:tabLst>
                <a:tab pos="152400" algn="l"/>
                <a:tab pos="457200" algn="l"/>
              </a:tabLst>
              <a:defRPr>
                <a:solidFill>
                  <a:schemeClr val="tx1"/>
                </a:solidFill>
                <a:latin typeface="Arial" pitchFamily="34" charset="0"/>
                <a:cs typeface="Arial" pitchFamily="34" charset="0"/>
              </a:defRPr>
            </a:lvl8pPr>
            <a:lvl9pPr fontAlgn="base">
              <a:spcBef>
                <a:spcPct val="0"/>
              </a:spcBef>
              <a:spcAft>
                <a:spcPct val="0"/>
              </a:spcAft>
              <a:tabLst>
                <a:tab pos="152400" algn="l"/>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52400" algn="l"/>
                <a:tab pos="457200" algn="l"/>
              </a:tabLst>
            </a:pPr>
            <a:r>
              <a:rPr kumimoji="0" lang="en-AU" altLang="en-US" sz="2400" b="0" i="0" u="none" strike="noStrike" cap="none" normalizeH="0" baseline="0" dirty="0" smtClean="0">
                <a:ln>
                  <a:noFill/>
                </a:ln>
                <a:solidFill>
                  <a:schemeClr val="tx1"/>
                </a:solidFill>
                <a:effectLst/>
                <a:latin typeface="Calibri" pitchFamily="34" charset="0"/>
                <a:ea typeface="SimSun" pitchFamily="2" charset="-122"/>
                <a:cs typeface="Calibri" pitchFamily="34" charset="0"/>
              </a:rPr>
              <a:t>Some Important Changes in </a:t>
            </a:r>
          </a:p>
          <a:p>
            <a:pPr marL="0" marR="0" lvl="0" indent="0" algn="l" defTabSz="914400" rtl="0" eaLnBrk="1" fontAlgn="base" latinLnBrk="0" hangingPunct="1">
              <a:lnSpc>
                <a:spcPct val="100000"/>
              </a:lnSpc>
              <a:spcBef>
                <a:spcPct val="0"/>
              </a:spcBef>
              <a:spcAft>
                <a:spcPct val="0"/>
              </a:spcAft>
              <a:buClrTx/>
              <a:buSzTx/>
              <a:buFontTx/>
              <a:buNone/>
              <a:tabLst>
                <a:tab pos="152400" algn="l"/>
                <a:tab pos="457200" algn="l"/>
              </a:tabLst>
            </a:pPr>
            <a:r>
              <a:rPr kumimoji="0" lang="en-AU" altLang="en-US" sz="2400" b="0" i="0" u="none" strike="noStrike" cap="none" normalizeH="0" baseline="0" dirty="0" smtClean="0">
                <a:ln>
                  <a:noFill/>
                </a:ln>
                <a:solidFill>
                  <a:schemeClr val="tx1"/>
                </a:solidFill>
                <a:effectLst/>
                <a:latin typeface="Calibri" pitchFamily="34" charset="0"/>
                <a:ea typeface="SimSun" pitchFamily="2" charset="-122"/>
                <a:cs typeface="Calibri" pitchFamily="34" charset="0"/>
              </a:rPr>
              <a:t>Revenue Recognition GAAP Resulting from ASU No. 2014-09 </a:t>
            </a:r>
            <a:r>
              <a:rPr kumimoji="0" lang="en-AU" altLang="en-US" sz="1400" b="0" i="0" u="none" strike="noStrike" cap="none" normalizeH="0" baseline="0" dirty="0" smtClean="0">
                <a:ln>
                  <a:noFill/>
                </a:ln>
                <a:solidFill>
                  <a:schemeClr val="tx1"/>
                </a:solidFill>
                <a:effectLst/>
                <a:latin typeface="Calibri" pitchFamily="34" charset="0"/>
                <a:ea typeface="SimSun" pitchFamily="2" charset="-122"/>
                <a:cs typeface="Calibri" pitchFamily="34" charset="0"/>
              </a:rPr>
              <a:t>(cont.)</a:t>
            </a:r>
            <a:endParaRPr kumimoji="0" lang="en-AU" altLang="en-US" sz="1400" b="0" i="0" u="none" strike="noStrike" cap="none" normalizeH="0" baseline="0" dirty="0" smtClean="0">
              <a:ln>
                <a:noFill/>
              </a:ln>
              <a:solidFill>
                <a:schemeClr val="tx1"/>
              </a:solidFill>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87685606"/>
              </p:ext>
            </p:extLst>
          </p:nvPr>
        </p:nvGraphicFramePr>
        <p:xfrm>
          <a:off x="960150" y="1023513"/>
          <a:ext cx="7668189" cy="5367203"/>
        </p:xfrm>
        <a:graphic>
          <a:graphicData uri="http://schemas.openxmlformats.org/drawingml/2006/table">
            <a:tbl>
              <a:tblPr firstRow="1" firstCol="1" bandRow="1"/>
              <a:tblGrid>
                <a:gridCol w="1499367"/>
                <a:gridCol w="3123801"/>
                <a:gridCol w="3045021"/>
              </a:tblGrid>
              <a:tr h="294820">
                <a:tc>
                  <a:txBody>
                    <a:bodyPr/>
                    <a:lstStyle/>
                    <a:p>
                      <a:pPr marL="0" marR="0" algn="ctr">
                        <a:lnSpc>
                          <a:spcPct val="100000"/>
                        </a:lnSpc>
                        <a:spcBef>
                          <a:spcPts val="0"/>
                        </a:spcBef>
                        <a:spcAft>
                          <a:spcPts val="0"/>
                        </a:spcAft>
                        <a:tabLst>
                          <a:tab pos="152400" algn="l"/>
                          <a:tab pos="457200" algn="l"/>
                        </a:tabLst>
                      </a:pPr>
                      <a:r>
                        <a:rPr lang="en-US" sz="1400" b="1" dirty="0">
                          <a:solidFill>
                            <a:srgbClr val="000000"/>
                          </a:solidFill>
                          <a:effectLst/>
                          <a:latin typeface="Calibri"/>
                          <a:ea typeface="Arial"/>
                          <a:cs typeface="Times New Roman"/>
                        </a:rPr>
                        <a:t> </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ctr">
                        <a:lnSpc>
                          <a:spcPct val="100000"/>
                        </a:lnSpc>
                        <a:spcBef>
                          <a:spcPts val="0"/>
                        </a:spcBef>
                        <a:spcAft>
                          <a:spcPts val="0"/>
                        </a:spcAft>
                        <a:tabLst>
                          <a:tab pos="152400" algn="l"/>
                          <a:tab pos="457200" algn="l"/>
                        </a:tabLst>
                      </a:pPr>
                      <a:r>
                        <a:rPr lang="en-US" sz="1400" b="1" dirty="0">
                          <a:solidFill>
                            <a:srgbClr val="000000"/>
                          </a:solidFill>
                          <a:effectLst/>
                          <a:latin typeface="Calibri"/>
                          <a:ea typeface="Arial"/>
                          <a:cs typeface="Times New Roman"/>
                        </a:rPr>
                        <a:t>Previous GAAP</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100000"/>
                        </a:lnSpc>
                        <a:spcBef>
                          <a:spcPts val="0"/>
                        </a:spcBef>
                        <a:spcAft>
                          <a:spcPts val="0"/>
                        </a:spcAft>
                        <a:tabLst>
                          <a:tab pos="152400" algn="l"/>
                          <a:tab pos="457200" algn="l"/>
                        </a:tabLst>
                      </a:pPr>
                      <a:r>
                        <a:rPr lang="en-US" sz="1400" b="1" dirty="0">
                          <a:solidFill>
                            <a:srgbClr val="000000"/>
                          </a:solidFill>
                          <a:effectLst/>
                          <a:latin typeface="Calibri"/>
                          <a:ea typeface="Arial"/>
                          <a:cs typeface="Times New Roman"/>
                        </a:rPr>
                        <a:t>New GAAP Under </a:t>
                      </a:r>
                      <a:r>
                        <a:rPr lang="en-US" sz="1400" b="1" dirty="0" smtClean="0">
                          <a:solidFill>
                            <a:srgbClr val="000000"/>
                          </a:solidFill>
                          <a:effectLst/>
                          <a:latin typeface="Calibri"/>
                          <a:ea typeface="Arial"/>
                          <a:cs typeface="Times New Roman"/>
                        </a:rPr>
                        <a:t>the ASU</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664631">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Accounting for  multiple performance obligations</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Depends on the industry.  Sometimes performance obligations are ignored (e.g., “free” smartphones in cell phone contracts); sometimes revenue recognition is constrained (e.g., software for which there is not sufficient evidence of stand-alone prices).</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Regardless of industry, apply criteria for determining whether </a:t>
                      </a:r>
                      <a:r>
                        <a:rPr lang="en-US" sz="1400" dirty="0" smtClean="0">
                          <a:solidFill>
                            <a:srgbClr val="000000"/>
                          </a:solidFill>
                          <a:effectLst/>
                          <a:latin typeface="Calibri"/>
                          <a:ea typeface="Arial"/>
                          <a:cs typeface="Times New Roman"/>
                        </a:rPr>
                        <a:t>goods</a:t>
                      </a:r>
                      <a:r>
                        <a:rPr lang="en-US" sz="1400" baseline="0" dirty="0" smtClean="0">
                          <a:solidFill>
                            <a:srgbClr val="000000"/>
                          </a:solidFill>
                          <a:effectLst/>
                          <a:latin typeface="Calibri"/>
                          <a:ea typeface="Arial"/>
                          <a:cs typeface="Times New Roman"/>
                        </a:rPr>
                        <a:t> and services are</a:t>
                      </a:r>
                      <a:r>
                        <a:rPr lang="en-US" sz="1400" dirty="0" smtClean="0">
                          <a:solidFill>
                            <a:srgbClr val="000000"/>
                          </a:solidFill>
                          <a:effectLst/>
                          <a:latin typeface="Calibri"/>
                          <a:ea typeface="Arial"/>
                          <a:cs typeface="Times New Roman"/>
                        </a:rPr>
                        <a:t> </a:t>
                      </a:r>
                      <a:r>
                        <a:rPr lang="en-US" sz="1400" dirty="0">
                          <a:solidFill>
                            <a:srgbClr val="000000"/>
                          </a:solidFill>
                          <a:effectLst/>
                          <a:latin typeface="Calibri"/>
                          <a:ea typeface="Arial"/>
                          <a:cs typeface="Times New Roman"/>
                        </a:rPr>
                        <a:t>distinct to identify </a:t>
                      </a:r>
                      <a:r>
                        <a:rPr lang="en-US" sz="1400" dirty="0" smtClean="0">
                          <a:solidFill>
                            <a:srgbClr val="000000"/>
                          </a:solidFill>
                          <a:effectLst/>
                          <a:latin typeface="Calibri"/>
                          <a:ea typeface="Arial"/>
                          <a:cs typeface="Times New Roman"/>
                        </a:rPr>
                        <a:t>performance </a:t>
                      </a:r>
                      <a:r>
                        <a:rPr lang="en-US" sz="1400" dirty="0">
                          <a:solidFill>
                            <a:srgbClr val="000000"/>
                          </a:solidFill>
                          <a:effectLst/>
                          <a:latin typeface="Calibri"/>
                          <a:ea typeface="Arial"/>
                          <a:cs typeface="Times New Roman"/>
                        </a:rPr>
                        <a:t>obligations, allocate transaction price to </a:t>
                      </a:r>
                      <a:r>
                        <a:rPr lang="en-US" sz="1400" dirty="0" smtClean="0">
                          <a:solidFill>
                            <a:srgbClr val="000000"/>
                          </a:solidFill>
                          <a:effectLst/>
                          <a:latin typeface="Calibri"/>
                          <a:ea typeface="Arial"/>
                          <a:cs typeface="Times New Roman"/>
                        </a:rPr>
                        <a:t>performance </a:t>
                      </a:r>
                      <a:r>
                        <a:rPr lang="en-US" sz="1400" dirty="0">
                          <a:solidFill>
                            <a:srgbClr val="000000"/>
                          </a:solidFill>
                          <a:effectLst/>
                          <a:latin typeface="Calibri"/>
                          <a:ea typeface="Arial"/>
                          <a:cs typeface="Times New Roman"/>
                        </a:rPr>
                        <a:t>obligations, and recognize revenue when each </a:t>
                      </a:r>
                      <a:r>
                        <a:rPr lang="en-US" sz="1400" dirty="0" smtClean="0">
                          <a:solidFill>
                            <a:srgbClr val="000000"/>
                          </a:solidFill>
                          <a:effectLst/>
                          <a:latin typeface="Calibri"/>
                          <a:ea typeface="Arial"/>
                          <a:cs typeface="Times New Roman"/>
                        </a:rPr>
                        <a:t>is </a:t>
                      </a:r>
                      <a:r>
                        <a:rPr lang="en-US" sz="1400" dirty="0">
                          <a:solidFill>
                            <a:srgbClr val="000000"/>
                          </a:solidFill>
                          <a:effectLst/>
                          <a:latin typeface="Calibri"/>
                          <a:ea typeface="Arial"/>
                          <a:cs typeface="Times New Roman"/>
                        </a:rPr>
                        <a:t>satisfied.  </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85753">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Treatment of customer options for additional goods or services</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Depends on the industry.  Sometimes treated as a separate deliverable (e.g., software upgrades), other times ignored (e.g., frequent flyer miles).</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Regardless of industry, treat an option as a separate performance obligation if it provides a material right to the customer that the customer would not have otherwise.</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85753">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Treatment of variable consideration</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Typically only recognize revenue associated with variable consideration when uncertainty has been resolved.</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Include estimated variable consideration in the transaction price, but only to the extent it is </a:t>
                      </a:r>
                      <a:r>
                        <a:rPr lang="en-US" sz="1400" dirty="0" smtClean="0">
                          <a:solidFill>
                            <a:srgbClr val="000000"/>
                          </a:solidFill>
                          <a:effectLst/>
                          <a:latin typeface="Calibri"/>
                          <a:ea typeface="Arial"/>
                          <a:cs typeface="Times New Roman"/>
                        </a:rPr>
                        <a:t>probable </a:t>
                      </a:r>
                      <a:r>
                        <a:rPr lang="en-US" sz="1400" dirty="0">
                          <a:solidFill>
                            <a:srgbClr val="000000"/>
                          </a:solidFill>
                          <a:effectLst/>
                          <a:latin typeface="Calibri"/>
                          <a:ea typeface="Arial"/>
                          <a:cs typeface="Times New Roman"/>
                        </a:rPr>
                        <a:t>that a significant revenue reversal will </a:t>
                      </a:r>
                      <a:r>
                        <a:rPr lang="en-US" sz="1400" dirty="0" smtClean="0">
                          <a:solidFill>
                            <a:srgbClr val="000000"/>
                          </a:solidFill>
                          <a:effectLst/>
                          <a:latin typeface="Calibri"/>
                          <a:ea typeface="Arial"/>
                          <a:cs typeface="Times New Roman"/>
                        </a:rPr>
                        <a:t>not be </a:t>
                      </a:r>
                      <a:r>
                        <a:rPr lang="en-US" sz="1400" dirty="0">
                          <a:solidFill>
                            <a:srgbClr val="000000"/>
                          </a:solidFill>
                          <a:effectLst/>
                          <a:latin typeface="Calibri"/>
                          <a:ea typeface="Arial"/>
                          <a:cs typeface="Times New Roman"/>
                        </a:rPr>
                        <a:t>required in the future.</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036246">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Treatment of time value of money</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2DC"/>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Interest revenue recognized for long-term receivables but interest expense typically not recognized for long-term prepayments.</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l">
                        <a:lnSpc>
                          <a:spcPct val="100000"/>
                        </a:lnSpc>
                        <a:spcBef>
                          <a:spcPts val="0"/>
                        </a:spcBef>
                        <a:spcAft>
                          <a:spcPts val="0"/>
                        </a:spcAft>
                        <a:tabLst>
                          <a:tab pos="152400" algn="l"/>
                          <a:tab pos="457200" algn="l"/>
                        </a:tabLst>
                      </a:pPr>
                      <a:r>
                        <a:rPr lang="en-US" sz="1400" dirty="0">
                          <a:solidFill>
                            <a:srgbClr val="000000"/>
                          </a:solidFill>
                          <a:effectLst/>
                          <a:latin typeface="Calibri"/>
                          <a:ea typeface="Arial"/>
                          <a:cs typeface="Times New Roman"/>
                        </a:rPr>
                        <a:t>Interest revenue or </a:t>
                      </a:r>
                      <a:r>
                        <a:rPr lang="en-US" sz="1400" dirty="0" smtClean="0">
                          <a:solidFill>
                            <a:srgbClr val="000000"/>
                          </a:solidFill>
                          <a:effectLst/>
                          <a:latin typeface="Calibri"/>
                          <a:ea typeface="Arial"/>
                          <a:cs typeface="Times New Roman"/>
                        </a:rPr>
                        <a:t>interest</a:t>
                      </a:r>
                      <a:r>
                        <a:rPr lang="en-US" sz="1400" baseline="0" dirty="0" smtClean="0">
                          <a:solidFill>
                            <a:srgbClr val="000000"/>
                          </a:solidFill>
                          <a:effectLst/>
                          <a:latin typeface="Calibri"/>
                          <a:ea typeface="Arial"/>
                          <a:cs typeface="Times New Roman"/>
                        </a:rPr>
                        <a:t> </a:t>
                      </a:r>
                      <a:r>
                        <a:rPr lang="en-US" sz="1400" dirty="0" smtClean="0">
                          <a:solidFill>
                            <a:srgbClr val="000000"/>
                          </a:solidFill>
                          <a:effectLst/>
                          <a:latin typeface="Calibri"/>
                          <a:ea typeface="Arial"/>
                          <a:cs typeface="Times New Roman"/>
                        </a:rPr>
                        <a:t>expense </a:t>
                      </a:r>
                      <a:r>
                        <a:rPr lang="en-US" sz="1400" dirty="0">
                          <a:solidFill>
                            <a:srgbClr val="000000"/>
                          </a:solidFill>
                          <a:effectLst/>
                          <a:latin typeface="Calibri"/>
                          <a:ea typeface="Arial"/>
                          <a:cs typeface="Times New Roman"/>
                        </a:rPr>
                        <a:t>recognized for both long-term receivables and long-term prepayments if amount is significant.</a:t>
                      </a:r>
                      <a:endParaRPr lang="en-US" sz="1400" dirty="0">
                        <a:solidFill>
                          <a:srgbClr val="000000"/>
                        </a:solidFill>
                        <a:effectLst/>
                        <a:latin typeface="TimesLTStd-Roman"/>
                        <a:ea typeface="Times New Roman"/>
                        <a:cs typeface="Times New Roman"/>
                      </a:endParaRPr>
                    </a:p>
                  </a:txBody>
                  <a:tcPr marL="66941" marR="66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4151345350"/>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952" y="4035864"/>
            <a:ext cx="8464429" cy="1415772"/>
          </a:xfrm>
          <a:prstGeom prst="rect">
            <a:avLst/>
          </a:prstGeom>
          <a:solidFill>
            <a:srgbClr val="FFFAC2"/>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The Realization Principle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27" y="1435332"/>
            <a:ext cx="8612359" cy="230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0150" y="4035864"/>
            <a:ext cx="8018306" cy="1415772"/>
          </a:xfrm>
          <a:prstGeom prst="rect">
            <a:avLst/>
          </a:prstGeom>
          <a:noFill/>
        </p:spPr>
        <p:txBody>
          <a:bodyPr wrap="square" rtlCol="0">
            <a:spAutoFit/>
          </a:bodyPr>
          <a:lstStyle/>
          <a:p>
            <a:pPr algn="ctr"/>
            <a:r>
              <a:rPr lang="en-US" sz="1900" b="1" dirty="0">
                <a:latin typeface="+mn-lt"/>
              </a:rPr>
              <a:t>Core Revenue Recognition </a:t>
            </a:r>
            <a:r>
              <a:rPr lang="en-US" sz="1900" b="1" dirty="0" smtClean="0">
                <a:latin typeface="+mn-lt"/>
              </a:rPr>
              <a:t>Principle Under ASU 2014-09</a:t>
            </a:r>
          </a:p>
          <a:p>
            <a:pPr algn="ctr"/>
            <a:endParaRPr lang="en-US" sz="1000" b="1" dirty="0" smtClean="0">
              <a:latin typeface="+mn-lt"/>
            </a:endParaRPr>
          </a:p>
          <a:p>
            <a:r>
              <a:rPr lang="en-US" sz="1900" dirty="0" smtClean="0">
                <a:latin typeface="+mn-lt"/>
                <a:cs typeface="Arial" panose="020B0604020202020204" pitchFamily="34" charset="0"/>
              </a:rPr>
              <a:t>Companies </a:t>
            </a:r>
            <a:r>
              <a:rPr lang="en-US" sz="1900" dirty="0">
                <a:latin typeface="+mn-lt"/>
                <a:cs typeface="Arial" panose="020B0604020202020204" pitchFamily="34" charset="0"/>
              </a:rPr>
              <a:t>recognize revenue when goods or services are transferred to customers for the amount the </a:t>
            </a:r>
            <a:r>
              <a:rPr lang="en-US" sz="1900" dirty="0" smtClean="0">
                <a:latin typeface="+mn-lt"/>
                <a:cs typeface="Arial" panose="020B0604020202020204" pitchFamily="34" charset="0"/>
              </a:rPr>
              <a:t>company expects </a:t>
            </a:r>
            <a:r>
              <a:rPr lang="en-US" sz="1900" dirty="0">
                <a:latin typeface="+mn-lt"/>
                <a:cs typeface="Arial" panose="020B0604020202020204" pitchFamily="34" charset="0"/>
              </a:rPr>
              <a:t>to be entitled to receive in exchange for those goods or services.</a:t>
            </a:r>
          </a:p>
        </p:txBody>
      </p:sp>
      <p:sp>
        <p:nvSpPr>
          <p:cNvPr id="6" name="Rectangle 5"/>
          <p:cNvSpPr/>
          <p:nvPr/>
        </p:nvSpPr>
        <p:spPr>
          <a:xfrm>
            <a:off x="5907436" y="1525984"/>
            <a:ext cx="296033" cy="200193"/>
          </a:xfrm>
          <a:prstGeom prst="rect">
            <a:avLst/>
          </a:prstGeom>
          <a:solidFill>
            <a:srgbClr val="CEE3ED"/>
          </a:solidFill>
          <a:ln>
            <a:solidFill>
              <a:srgbClr val="CE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0050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914399" y="1499657"/>
            <a:ext cx="8013600" cy="5057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Refers to sales made </a:t>
            </a:r>
            <a:r>
              <a:rPr lang="en-US" dirty="0"/>
              <a:t>on an </a:t>
            </a:r>
            <a:r>
              <a:rPr lang="en-US" dirty="0" smtClean="0"/>
              <a:t>installment </a:t>
            </a:r>
            <a:r>
              <a:rPr lang="en-US" dirty="0"/>
              <a:t>basis with relatively </a:t>
            </a:r>
            <a:r>
              <a:rPr lang="en-US" dirty="0">
                <a:solidFill>
                  <a:srgbClr val="0000FF"/>
                </a:solidFill>
              </a:rPr>
              <a:t>small down payments </a:t>
            </a:r>
            <a:r>
              <a:rPr lang="en-US" dirty="0"/>
              <a:t>and </a:t>
            </a:r>
            <a:r>
              <a:rPr lang="en-US" dirty="0">
                <a:solidFill>
                  <a:srgbClr val="0000FF"/>
                </a:solidFill>
              </a:rPr>
              <a:t>long payment </a:t>
            </a:r>
            <a:r>
              <a:rPr lang="en-US" dirty="0" smtClean="0">
                <a:solidFill>
                  <a:srgbClr val="0000FF"/>
                </a:solidFill>
              </a:rPr>
              <a:t>period</a:t>
            </a:r>
          </a:p>
          <a:p>
            <a:endParaRPr lang="en-US" dirty="0">
              <a:solidFill>
                <a:srgbClr val="0000FF"/>
              </a:solidFill>
            </a:endParaRPr>
          </a:p>
          <a:p>
            <a:endParaRPr lang="en-US" sz="1000" dirty="0" smtClean="0">
              <a:solidFill>
                <a:srgbClr val="0000FF"/>
              </a:solidFill>
            </a:endParaRPr>
          </a:p>
          <a:p>
            <a:endParaRPr lang="en-US" sz="1000" dirty="0" smtClean="0">
              <a:solidFill>
                <a:srgbClr val="0000FF"/>
              </a:solidFill>
            </a:endParaRPr>
          </a:p>
          <a:p>
            <a:pPr marL="0" indent="0">
              <a:buNone/>
            </a:pPr>
            <a:endParaRPr lang="en-US" sz="1000" dirty="0" smtClean="0">
              <a:solidFill>
                <a:srgbClr val="0000FF"/>
              </a:solidFill>
            </a:endParaRPr>
          </a:p>
          <a:p>
            <a:r>
              <a:rPr lang="en-US" dirty="0" smtClean="0"/>
              <a:t>GAAP requires use </a:t>
            </a:r>
            <a:r>
              <a:rPr lang="en-US" dirty="0"/>
              <a:t>of one of two accounting </a:t>
            </a:r>
            <a:r>
              <a:rPr lang="en-US" dirty="0" smtClean="0"/>
              <a:t>techniques:</a:t>
            </a:r>
          </a:p>
          <a:p>
            <a:pPr lvl="1">
              <a:buFont typeface="Wingdings" panose="05000000000000000000" pitchFamily="2" charset="2"/>
              <a:buChar char="v"/>
            </a:pPr>
            <a:r>
              <a:rPr lang="en-US" sz="2600" dirty="0" smtClean="0"/>
              <a:t>The installment </a:t>
            </a:r>
            <a:r>
              <a:rPr lang="en-US" sz="2600" dirty="0"/>
              <a:t>sales method or </a:t>
            </a:r>
            <a:endParaRPr lang="en-US" sz="2600" dirty="0" smtClean="0"/>
          </a:p>
          <a:p>
            <a:pPr lvl="1">
              <a:buFont typeface="Wingdings" panose="05000000000000000000" pitchFamily="2" charset="2"/>
              <a:buChar char="v"/>
            </a:pPr>
            <a:r>
              <a:rPr lang="en-US" sz="2600" dirty="0" smtClean="0"/>
              <a:t>The cost </a:t>
            </a:r>
            <a:r>
              <a:rPr lang="en-US" sz="2600" dirty="0"/>
              <a:t>recovery method</a:t>
            </a:r>
            <a:endParaRPr lang="en-US" sz="2600" dirty="0">
              <a:solidFill>
                <a:srgbClr val="0000FF"/>
              </a:solidFill>
            </a:endParaRPr>
          </a:p>
        </p:txBody>
      </p:sp>
      <p:sp>
        <p:nvSpPr>
          <p:cNvPr id="2" name="Title 1"/>
          <p:cNvSpPr>
            <a:spLocks noGrp="1"/>
          </p:cNvSpPr>
          <p:nvPr>
            <p:ph type="title"/>
          </p:nvPr>
        </p:nvSpPr>
        <p:spPr/>
        <p:txBody>
          <a:bodyPr/>
          <a:lstStyle/>
          <a:p>
            <a:r>
              <a:rPr lang="en-US" dirty="0"/>
              <a:t>Installment Sales</a:t>
            </a:r>
          </a:p>
        </p:txBody>
      </p:sp>
      <p:sp>
        <p:nvSpPr>
          <p:cNvPr id="8" name="TextBox 7"/>
          <p:cNvSpPr txBox="1"/>
          <p:nvPr/>
        </p:nvSpPr>
        <p:spPr>
          <a:xfrm>
            <a:off x="598965" y="3095359"/>
            <a:ext cx="3611850" cy="892552"/>
          </a:xfrm>
          <a:prstGeom prst="rect">
            <a:avLst/>
          </a:prstGeom>
          <a:noFill/>
        </p:spPr>
        <p:txBody>
          <a:bodyPr wrap="square" rtlCol="0">
            <a:spAutoFit/>
          </a:bodyPr>
          <a:lstStyle/>
          <a:p>
            <a:pPr algn="ctr"/>
            <a:r>
              <a:rPr lang="en-US" sz="2600" dirty="0">
                <a:latin typeface="+mn-lt"/>
                <a:cs typeface="Arial" panose="020B0604020202020204" pitchFamily="34" charset="0"/>
              </a:rPr>
              <a:t>Speculative </a:t>
            </a:r>
            <a:r>
              <a:rPr lang="en-US" sz="2600" dirty="0" smtClean="0">
                <a:latin typeface="+mn-lt"/>
                <a:cs typeface="Arial" panose="020B0604020202020204" pitchFamily="34" charset="0"/>
              </a:rPr>
              <a:t>nature of the payment characteristics</a:t>
            </a:r>
            <a:endParaRPr lang="en-US" sz="2600" dirty="0">
              <a:latin typeface="+mn-lt"/>
              <a:cs typeface="Arial" panose="020B0604020202020204" pitchFamily="34" charset="0"/>
            </a:endParaRPr>
          </a:p>
        </p:txBody>
      </p:sp>
      <p:sp>
        <p:nvSpPr>
          <p:cNvPr id="10" name="TextBox 9"/>
          <p:cNvSpPr txBox="1"/>
          <p:nvPr/>
        </p:nvSpPr>
        <p:spPr>
          <a:xfrm>
            <a:off x="5727791" y="2575372"/>
            <a:ext cx="3250666" cy="492443"/>
          </a:xfrm>
          <a:prstGeom prst="rect">
            <a:avLst/>
          </a:prstGeom>
          <a:noFill/>
        </p:spPr>
        <p:txBody>
          <a:bodyPr wrap="square" rtlCol="0">
            <a:spAutoFit/>
          </a:bodyPr>
          <a:lstStyle/>
          <a:p>
            <a:pPr algn="ctr"/>
            <a:r>
              <a:rPr lang="en-US" sz="2600" dirty="0" smtClean="0">
                <a:solidFill>
                  <a:srgbClr val="C00000"/>
                </a:solidFill>
                <a:latin typeface="+mn-lt"/>
                <a:cs typeface="Arial" panose="020B0604020202020204" pitchFamily="34" charset="0"/>
              </a:rPr>
              <a:t> Extreme uncertainty</a:t>
            </a:r>
            <a:endParaRPr lang="en-US" sz="2600" dirty="0">
              <a:solidFill>
                <a:srgbClr val="C00000"/>
              </a:solidFill>
              <a:latin typeface="+mn-lt"/>
              <a:cs typeface="Arial" panose="020B0604020202020204" pitchFamily="34" charset="0"/>
            </a:endParaRPr>
          </a:p>
        </p:txBody>
      </p:sp>
      <p:sp>
        <p:nvSpPr>
          <p:cNvPr id="13" name="TextBox 12"/>
          <p:cNvSpPr txBox="1"/>
          <p:nvPr/>
        </p:nvSpPr>
        <p:spPr>
          <a:xfrm>
            <a:off x="5583317" y="3095359"/>
            <a:ext cx="3560681" cy="892552"/>
          </a:xfrm>
          <a:prstGeom prst="rect">
            <a:avLst/>
          </a:prstGeom>
          <a:noFill/>
        </p:spPr>
        <p:txBody>
          <a:bodyPr wrap="square" rtlCol="0">
            <a:spAutoFit/>
          </a:bodyPr>
          <a:lstStyle/>
          <a:p>
            <a:pPr algn="ctr"/>
            <a:r>
              <a:rPr lang="en-US" sz="2600" dirty="0" smtClean="0">
                <a:latin typeface="+mn-lt"/>
                <a:cs typeface="Arial" panose="020B0604020202020204" pitchFamily="34" charset="0"/>
              </a:rPr>
              <a:t>Collectibility of the installment receivable</a:t>
            </a:r>
            <a:endParaRPr lang="en-US" sz="2600" dirty="0">
              <a:latin typeface="+mn-lt"/>
              <a:cs typeface="Arial" panose="020B0604020202020204" pitchFamily="34" charset="0"/>
            </a:endParaRPr>
          </a:p>
        </p:txBody>
      </p:sp>
      <p:cxnSp>
        <p:nvCxnSpPr>
          <p:cNvPr id="4" name="Straight Arrow Connector 3"/>
          <p:cNvCxnSpPr/>
          <p:nvPr/>
        </p:nvCxnSpPr>
        <p:spPr>
          <a:xfrm>
            <a:off x="4363212" y="3541635"/>
            <a:ext cx="1194000" cy="0"/>
          </a:xfrm>
          <a:prstGeom prst="straightConnector1">
            <a:avLst/>
          </a:prstGeom>
          <a:ln w="38100">
            <a:solidFill>
              <a:srgbClr val="D228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71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500"/>
                                        <p:tgtEl>
                                          <p:spTgt spid="14">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914399" y="1499657"/>
            <a:ext cx="8013600" cy="5057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Recognizes revenue and costs </a:t>
            </a:r>
            <a:r>
              <a:rPr lang="en-US" dirty="0"/>
              <a:t>only when cash payments are </a:t>
            </a:r>
            <a:r>
              <a:rPr lang="en-US" dirty="0" smtClean="0"/>
              <a:t>received</a:t>
            </a:r>
          </a:p>
          <a:p>
            <a:r>
              <a:rPr lang="en-US" dirty="0" smtClean="0"/>
              <a:t>Two components of the payment include:</a:t>
            </a:r>
          </a:p>
          <a:p>
            <a:pPr marL="514350" indent="-514350">
              <a:buFont typeface="+mj-lt"/>
              <a:buAutoNum type="arabicParenR"/>
            </a:pPr>
            <a:r>
              <a:rPr lang="en-US" dirty="0"/>
              <a:t>a partial recovery of the cost of the item sold </a:t>
            </a:r>
          </a:p>
          <a:p>
            <a:pPr marL="514350" indent="-514350">
              <a:buFont typeface="+mj-lt"/>
              <a:buAutoNum type="arabicParenR"/>
            </a:pPr>
            <a:r>
              <a:rPr lang="en-US" dirty="0" smtClean="0"/>
              <a:t>a </a:t>
            </a:r>
            <a:r>
              <a:rPr lang="en-US" dirty="0"/>
              <a:t>gross </a:t>
            </a:r>
            <a:r>
              <a:rPr lang="en-US" dirty="0" smtClean="0"/>
              <a:t>profit component</a:t>
            </a:r>
            <a:endParaRPr lang="en-US" dirty="0">
              <a:solidFill>
                <a:srgbClr val="0000FF"/>
              </a:solidFill>
            </a:endParaRPr>
          </a:p>
        </p:txBody>
      </p:sp>
      <p:sp>
        <p:nvSpPr>
          <p:cNvPr id="2" name="Title 1"/>
          <p:cNvSpPr>
            <a:spLocks noGrp="1"/>
          </p:cNvSpPr>
          <p:nvPr>
            <p:ph type="title"/>
          </p:nvPr>
        </p:nvSpPr>
        <p:spPr/>
        <p:txBody>
          <a:bodyPr/>
          <a:lstStyle/>
          <a:p>
            <a:r>
              <a:rPr lang="en-US" dirty="0"/>
              <a:t>Installment </a:t>
            </a:r>
            <a:r>
              <a:rPr lang="en-US" dirty="0" smtClean="0"/>
              <a:t>Sales Method</a:t>
            </a:r>
            <a:endParaRPr lang="en-US" dirty="0"/>
          </a:p>
        </p:txBody>
      </p:sp>
      <p:sp>
        <p:nvSpPr>
          <p:cNvPr id="16" name="TextBox 15"/>
          <p:cNvSpPr txBox="1"/>
          <p:nvPr/>
        </p:nvSpPr>
        <p:spPr>
          <a:xfrm>
            <a:off x="4283052" y="4133809"/>
            <a:ext cx="3900797" cy="523220"/>
          </a:xfrm>
          <a:prstGeom prst="rect">
            <a:avLst/>
          </a:prstGeom>
          <a:solidFill>
            <a:schemeClr val="accent3">
              <a:lumMod val="20000"/>
              <a:lumOff val="80000"/>
            </a:schemeClr>
          </a:solidFill>
          <a:ln>
            <a:solidFill>
              <a:srgbClr val="92D050"/>
            </a:solidFill>
          </a:ln>
        </p:spPr>
        <p:txBody>
          <a:bodyPr wrap="square" rtlCol="0" anchor="ctr">
            <a:spAutoFit/>
          </a:bodyPr>
          <a:lstStyle/>
          <a:p>
            <a:pPr algn="ctr"/>
            <a:r>
              <a:rPr lang="en-US" sz="2800" b="1" dirty="0" smtClean="0">
                <a:solidFill>
                  <a:srgbClr val="00B050"/>
                </a:solidFill>
                <a:latin typeface="+mn-lt"/>
                <a:cs typeface="Arial" panose="020B0604020202020204" pitchFamily="34" charset="0"/>
              </a:rPr>
              <a:t>Gross profit percentage</a:t>
            </a:r>
            <a:endParaRPr lang="en-US" sz="2800" b="1" dirty="0">
              <a:solidFill>
                <a:srgbClr val="00B050"/>
              </a:solidFill>
              <a:latin typeface="+mn-lt"/>
              <a:cs typeface="Arial" panose="020B0604020202020204" pitchFamily="34" charset="0"/>
            </a:endParaRPr>
          </a:p>
        </p:txBody>
      </p:sp>
      <p:sp>
        <p:nvSpPr>
          <p:cNvPr id="17" name="Right Brace 16"/>
          <p:cNvSpPr/>
          <p:nvPr/>
        </p:nvSpPr>
        <p:spPr>
          <a:xfrm>
            <a:off x="8039376" y="2897079"/>
            <a:ext cx="216711" cy="93994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urved Left Arrow 17"/>
          <p:cNvSpPr/>
          <p:nvPr/>
        </p:nvSpPr>
        <p:spPr>
          <a:xfrm>
            <a:off x="8315896" y="3265454"/>
            <a:ext cx="614014" cy="1273043"/>
          </a:xfrm>
          <a:prstGeom prst="curvedLeft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5693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500"/>
                                        <p:tgtEl>
                                          <p:spTgt spid="14">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a:t>
            </a:r>
            <a:r>
              <a:rPr lang="en-US" dirty="0"/>
              <a:t>Sales </a:t>
            </a:r>
            <a:r>
              <a:rPr lang="en-US" dirty="0" smtClean="0"/>
              <a:t>Method</a:t>
            </a:r>
            <a:r>
              <a:rPr lang="en-IN" sz="1800" dirty="0"/>
              <a:t> </a:t>
            </a:r>
            <a:endParaRPr lang="en-US" dirty="0"/>
          </a:p>
        </p:txBody>
      </p:sp>
      <p:sp>
        <p:nvSpPr>
          <p:cNvPr id="4" name="TextBox 3"/>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sp>
        <p:nvSpPr>
          <p:cNvPr id="3" name="TextBox 2"/>
          <p:cNvSpPr txBox="1"/>
          <p:nvPr/>
        </p:nvSpPr>
        <p:spPr>
          <a:xfrm>
            <a:off x="5964325" y="3159102"/>
            <a:ext cx="1845273" cy="492443"/>
          </a:xfrm>
          <a:prstGeom prst="rect">
            <a:avLst/>
          </a:prstGeom>
          <a:noFill/>
        </p:spPr>
        <p:txBody>
          <a:bodyPr wrap="square" rtlCol="0">
            <a:spAutoFit/>
          </a:bodyPr>
          <a:lstStyle/>
          <a:p>
            <a:pPr algn="ctr"/>
            <a:r>
              <a:rPr lang="en-US" sz="2600" dirty="0" smtClean="0">
                <a:latin typeface="+mn-lt"/>
              </a:rPr>
              <a:t>$240,000</a:t>
            </a:r>
            <a:endParaRPr lang="en-US" sz="2600" dirty="0">
              <a:latin typeface="+mn-lt"/>
            </a:endParaRPr>
          </a:p>
        </p:txBody>
      </p:sp>
      <p:sp>
        <p:nvSpPr>
          <p:cNvPr id="7" name="TextBox 6"/>
          <p:cNvSpPr txBox="1"/>
          <p:nvPr/>
        </p:nvSpPr>
        <p:spPr>
          <a:xfrm>
            <a:off x="5947880" y="3667869"/>
            <a:ext cx="1845273" cy="492443"/>
          </a:xfrm>
          <a:prstGeom prst="rect">
            <a:avLst/>
          </a:prstGeom>
          <a:noFill/>
        </p:spPr>
        <p:txBody>
          <a:bodyPr wrap="square" rtlCol="0">
            <a:spAutoFit/>
          </a:bodyPr>
          <a:lstStyle/>
          <a:p>
            <a:pPr algn="ctr"/>
            <a:r>
              <a:rPr lang="en-US" sz="2600" dirty="0" smtClean="0">
                <a:latin typeface="+mn-lt"/>
              </a:rPr>
              <a:t>$800,000</a:t>
            </a:r>
            <a:endParaRPr lang="en-US" sz="2600" dirty="0">
              <a:latin typeface="+mn-lt"/>
            </a:endParaRPr>
          </a:p>
        </p:txBody>
      </p:sp>
      <p:cxnSp>
        <p:nvCxnSpPr>
          <p:cNvPr id="6" name="Straight Connector 5"/>
          <p:cNvCxnSpPr/>
          <p:nvPr/>
        </p:nvCxnSpPr>
        <p:spPr>
          <a:xfrm>
            <a:off x="6146291" y="3648819"/>
            <a:ext cx="14630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21315" y="3423166"/>
            <a:ext cx="946916" cy="492443"/>
          </a:xfrm>
          <a:prstGeom prst="rect">
            <a:avLst/>
          </a:prstGeom>
          <a:noFill/>
        </p:spPr>
        <p:txBody>
          <a:bodyPr wrap="square" rtlCol="0">
            <a:spAutoFit/>
          </a:bodyPr>
          <a:lstStyle/>
          <a:p>
            <a:pPr algn="ctr"/>
            <a:r>
              <a:rPr lang="en-US" sz="2600" dirty="0" smtClean="0">
                <a:latin typeface="+mn-lt"/>
              </a:rPr>
              <a:t>30%</a:t>
            </a:r>
            <a:endParaRPr lang="en-US" sz="2600" dirty="0">
              <a:latin typeface="+mn-lt"/>
            </a:endParaRPr>
          </a:p>
        </p:txBody>
      </p:sp>
      <p:sp>
        <p:nvSpPr>
          <p:cNvPr id="11" name="TextBox 10"/>
          <p:cNvSpPr txBox="1"/>
          <p:nvPr/>
        </p:nvSpPr>
        <p:spPr>
          <a:xfrm>
            <a:off x="5369984" y="3423166"/>
            <a:ext cx="646756" cy="492443"/>
          </a:xfrm>
          <a:prstGeom prst="rect">
            <a:avLst/>
          </a:prstGeom>
          <a:noFill/>
        </p:spPr>
        <p:txBody>
          <a:bodyPr wrap="square" rtlCol="0">
            <a:spAutoFit/>
          </a:bodyPr>
          <a:lstStyle/>
          <a:p>
            <a:pPr algn="ctr"/>
            <a:r>
              <a:rPr lang="en-US" sz="2600" dirty="0" smtClean="0">
                <a:latin typeface="+mn-lt"/>
              </a:rPr>
              <a:t>=</a:t>
            </a:r>
            <a:endParaRPr lang="en-US" sz="2600" dirty="0">
              <a:latin typeface="+mn-lt"/>
            </a:endParaRPr>
          </a:p>
        </p:txBody>
      </p:sp>
      <p:sp>
        <p:nvSpPr>
          <p:cNvPr id="12" name="TextBox 11"/>
          <p:cNvSpPr txBox="1"/>
          <p:nvPr/>
        </p:nvSpPr>
        <p:spPr>
          <a:xfrm>
            <a:off x="1169026" y="3380454"/>
            <a:ext cx="3595914" cy="492443"/>
          </a:xfrm>
          <a:prstGeom prst="rect">
            <a:avLst/>
          </a:prstGeom>
          <a:noFill/>
        </p:spPr>
        <p:txBody>
          <a:bodyPr wrap="square" rtlCol="0">
            <a:spAutoFit/>
          </a:bodyPr>
          <a:lstStyle/>
          <a:p>
            <a:pPr algn="ctr"/>
            <a:r>
              <a:rPr lang="en-US" sz="2600" dirty="0" smtClean="0">
                <a:latin typeface="+mn-lt"/>
              </a:rPr>
              <a:t>Gross Profit Percentage:</a:t>
            </a:r>
            <a:endParaRPr lang="en-US" sz="2600" dirty="0">
              <a:latin typeface="+mn-lt"/>
            </a:endParaRPr>
          </a:p>
        </p:txBody>
      </p:sp>
    </p:spTree>
    <p:extLst>
      <p:ext uri="{BB962C8B-B14F-4D97-AF65-F5344CB8AC3E}">
        <p14:creationId xmlns:p14="http://schemas.microsoft.com/office/powerpoint/2010/main" val="1439309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p:bldP spid="10" grpId="0"/>
      <p:bldP spid="11" grpId="0"/>
      <p:bldP spid="1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a:t>
            </a:r>
            <a:r>
              <a:rPr lang="en-US" dirty="0"/>
              <a:t>Sales </a:t>
            </a:r>
            <a:r>
              <a:rPr lang="en-US" dirty="0" smtClean="0"/>
              <a:t>Method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br>
              <a:rPr lang="en-US" sz="1600" dirty="0">
                <a:solidFill>
                  <a:srgbClr val="0070C0"/>
                </a:solidFill>
                <a:cs typeface="Arial" panose="020B0604020202020204" pitchFamily="34" charset="0"/>
              </a:rPr>
            </a:br>
            <a:endParaRPr lang="en-US" dirty="0"/>
          </a:p>
        </p:txBody>
      </p:sp>
      <p:sp>
        <p:nvSpPr>
          <p:cNvPr id="4" name="TextBox 3"/>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2052" name="Picture 4"/>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51332" y="4839874"/>
            <a:ext cx="8265496" cy="16030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077"/>
          <a:stretch/>
        </p:blipFill>
        <p:spPr bwMode="auto">
          <a:xfrm>
            <a:off x="960150" y="2723772"/>
            <a:ext cx="7801596" cy="1917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041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382000" cy="1406363"/>
          </a:xfrm>
        </p:spPr>
        <p:txBody>
          <a:bodyPr/>
          <a:lstStyle/>
          <a:p>
            <a:r>
              <a:rPr lang="en-US" dirty="0" smtClean="0"/>
              <a:t>Installment </a:t>
            </a:r>
            <a:r>
              <a:rPr lang="en-US" dirty="0"/>
              <a:t>Sales </a:t>
            </a:r>
            <a:r>
              <a:rPr lang="en-US" dirty="0" smtClean="0"/>
              <a:t>Method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r>
              <a:rPr lang="en-US" sz="1600" dirty="0" smtClean="0">
                <a:solidFill>
                  <a:srgbClr val="0070C0"/>
                </a:solidFill>
                <a:cs typeface="Arial" panose="020B0604020202020204" pitchFamily="34" charset="0"/>
              </a:rPr>
              <a:t>)</a:t>
            </a:r>
            <a:br>
              <a:rPr lang="en-US" sz="1600" dirty="0" smtClean="0">
                <a:solidFill>
                  <a:srgbClr val="0070C0"/>
                </a:solidFill>
                <a:cs typeface="Arial" panose="020B0604020202020204" pitchFamily="34" charset="0"/>
              </a:rPr>
            </a:br>
            <a:endParaRPr lang="en-US" sz="1600" dirty="0"/>
          </a:p>
        </p:txBody>
      </p:sp>
      <p:pic>
        <p:nvPicPr>
          <p:cNvPr id="3074"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71202" y="4679909"/>
            <a:ext cx="8372840" cy="2139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077"/>
          <a:stretch/>
        </p:blipFill>
        <p:spPr bwMode="auto">
          <a:xfrm>
            <a:off x="960150" y="2723772"/>
            <a:ext cx="7801596" cy="1917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89243" y="3284525"/>
            <a:ext cx="916557" cy="274320"/>
          </a:xfrm>
          <a:prstGeom prst="rect">
            <a:avLst/>
          </a:prstGeom>
          <a:solidFill>
            <a:srgbClr val="8D0971">
              <a:alpha val="18824"/>
            </a:srgbClr>
          </a:solidFill>
          <a:ln>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989663" y="6233439"/>
            <a:ext cx="916557" cy="301752"/>
          </a:xfrm>
          <a:prstGeom prst="rect">
            <a:avLst/>
          </a:prstGeom>
          <a:solidFill>
            <a:srgbClr val="8D0971">
              <a:alpha val="18824"/>
            </a:srgbClr>
          </a:solidFill>
          <a:ln>
            <a:solidFill>
              <a:srgbClr val="51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433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endParaRPr lang="en-US" sz="2000" dirty="0" smtClean="0"/>
          </a:p>
          <a:p>
            <a:pPr marL="0" indent="0">
              <a:buNone/>
            </a:pPr>
            <a:r>
              <a:rPr lang="en-US" sz="2000" dirty="0" smtClean="0"/>
              <a:t>Which </a:t>
            </a:r>
            <a:r>
              <a:rPr lang="en-US" sz="2000" dirty="0"/>
              <a:t>of the following is </a:t>
            </a:r>
            <a:r>
              <a:rPr lang="en-US" sz="2000" b="1" dirty="0"/>
              <a:t>not </a:t>
            </a:r>
            <a:r>
              <a:rPr lang="en-US" sz="2000" dirty="0"/>
              <a:t>an indicator that control of a good has passed from the seller to the buyer?</a:t>
            </a:r>
          </a:p>
          <a:p>
            <a:pPr marL="0" indent="0">
              <a:buNone/>
              <a:tabLst>
                <a:tab pos="342900" algn="l"/>
              </a:tabLst>
            </a:pPr>
            <a:r>
              <a:rPr lang="en-US" sz="2000" dirty="0"/>
              <a:t>a.	Buyer has legal title.</a:t>
            </a:r>
          </a:p>
          <a:p>
            <a:pPr marL="0" indent="0">
              <a:buNone/>
              <a:tabLst>
                <a:tab pos="342900" algn="l"/>
              </a:tabLst>
            </a:pPr>
            <a:r>
              <a:rPr lang="en-US" sz="2000" dirty="0" smtClean="0"/>
              <a:t>b.</a:t>
            </a:r>
            <a:r>
              <a:rPr lang="en-US" sz="2000" dirty="0"/>
              <a:t>	Buyer has an unconditional obligation to pay.</a:t>
            </a:r>
          </a:p>
          <a:p>
            <a:pPr marL="0" indent="0">
              <a:buNone/>
              <a:tabLst>
                <a:tab pos="342900" algn="l"/>
              </a:tabLst>
            </a:pPr>
            <a:r>
              <a:rPr lang="en-US" sz="2000" dirty="0" smtClean="0"/>
              <a:t>c</a:t>
            </a:r>
            <a:r>
              <a:rPr lang="en-US" sz="2000" dirty="0"/>
              <a:t>.	Buyer has scheduled delivery.</a:t>
            </a:r>
          </a:p>
          <a:p>
            <a:pPr marL="0" indent="0">
              <a:buNone/>
              <a:tabLst>
                <a:tab pos="342900" algn="l"/>
              </a:tabLst>
            </a:pPr>
            <a:r>
              <a:rPr lang="en-US" sz="2000" dirty="0" smtClean="0"/>
              <a:t>d</a:t>
            </a:r>
            <a:r>
              <a:rPr lang="en-US" sz="2000" dirty="0"/>
              <a:t>.	Buyer has assumed the risk and rewards of ownership.</a:t>
            </a:r>
          </a:p>
          <a:p>
            <a:pPr marL="0" indent="0">
              <a:buNone/>
              <a:tabLst>
                <a:tab pos="7772400" algn="dec"/>
              </a:tabLst>
              <a:defRPr/>
            </a:pPr>
            <a:endParaRPr lang="en-US" sz="1600" dirty="0" smtClean="0"/>
          </a:p>
          <a:p>
            <a:pPr marL="2286000" lvl="5" indent="0">
              <a:buNone/>
              <a:tabLst>
                <a:tab pos="7772400" algn="dec"/>
              </a:tabLst>
              <a:defRPr/>
            </a:pPr>
            <a:endParaRPr lang="en-US" sz="1600" dirty="0"/>
          </a:p>
        </p:txBody>
      </p:sp>
      <p:sp>
        <p:nvSpPr>
          <p:cNvPr id="2" name="Oval 1"/>
          <p:cNvSpPr/>
          <p:nvPr/>
        </p:nvSpPr>
        <p:spPr bwMode="auto">
          <a:xfrm>
            <a:off x="761999" y="335676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899231" y="4640744"/>
            <a:ext cx="6248400" cy="1338828"/>
          </a:xfrm>
          <a:prstGeom prst="rect">
            <a:avLst/>
          </a:prstGeom>
          <a:solidFill>
            <a:srgbClr val="FFFFD1"/>
          </a:solidFill>
          <a:ln w="6350">
            <a:solidFill>
              <a:schemeClr val="tx1"/>
            </a:solidFill>
          </a:ln>
        </p:spPr>
        <p:txBody>
          <a:bodyPr wrap="square" rtlCol="0">
            <a:spAutoFit/>
          </a:bodyPr>
          <a:lstStyle/>
          <a:p>
            <a:pPr>
              <a:lnSpc>
                <a:spcPct val="150000"/>
              </a:lnSpc>
            </a:pPr>
            <a:r>
              <a:rPr lang="en-US" dirty="0"/>
              <a:t>Whether the buyer has </a:t>
            </a:r>
            <a:r>
              <a:rPr lang="en-US" b="1" dirty="0">
                <a:solidFill>
                  <a:srgbClr val="C00000"/>
                </a:solidFill>
              </a:rPr>
              <a:t>scheduled</a:t>
            </a:r>
            <a:r>
              <a:rPr lang="en-US" dirty="0">
                <a:solidFill>
                  <a:srgbClr val="C00000"/>
                </a:solidFill>
              </a:rPr>
              <a:t> </a:t>
            </a:r>
            <a:r>
              <a:rPr lang="en-US" dirty="0"/>
              <a:t>delivery is not an indicator of passage of control.  Delivery, </a:t>
            </a:r>
            <a:r>
              <a:rPr lang="en-US" dirty="0" smtClean="0"/>
              <a:t>so that </a:t>
            </a:r>
            <a:r>
              <a:rPr lang="en-US" dirty="0"/>
              <a:t>the customer has physical possession, is a control indicator.</a:t>
            </a:r>
            <a:endParaRPr lang="en-US" b="1" dirty="0">
              <a:solidFill>
                <a:srgbClr val="C00000"/>
              </a:solidFill>
            </a:endParaRPr>
          </a:p>
        </p:txBody>
      </p:sp>
    </p:spTree>
    <p:extLst>
      <p:ext uri="{BB962C8B-B14F-4D97-AF65-F5344CB8AC3E}">
        <p14:creationId xmlns:p14="http://schemas.microsoft.com/office/powerpoint/2010/main" val="5642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382000" cy="1406363"/>
          </a:xfrm>
        </p:spPr>
        <p:txBody>
          <a:bodyPr/>
          <a:lstStyle/>
          <a:p>
            <a:r>
              <a:rPr lang="en-US" dirty="0" smtClean="0"/>
              <a:t>Installment </a:t>
            </a:r>
            <a:r>
              <a:rPr lang="en-US" dirty="0"/>
              <a:t>Sales </a:t>
            </a:r>
            <a:r>
              <a:rPr lang="en-US" dirty="0" smtClean="0"/>
              <a:t>Method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br>
              <a:rPr lang="en-US" sz="1600" dirty="0">
                <a:solidFill>
                  <a:srgbClr val="0070C0"/>
                </a:solidFill>
                <a:cs typeface="Arial" panose="020B0604020202020204" pitchFamily="34" charset="0"/>
              </a:rPr>
            </a:br>
            <a:endParaRPr lang="en-US" sz="1800" dirty="0"/>
          </a:p>
        </p:txBody>
      </p:sp>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077"/>
          <a:stretch/>
        </p:blipFill>
        <p:spPr bwMode="auto">
          <a:xfrm>
            <a:off x="960150" y="2723772"/>
            <a:ext cx="7801596" cy="1917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b="80737"/>
          <a:stretch/>
        </p:blipFill>
        <p:spPr bwMode="auto">
          <a:xfrm>
            <a:off x="618447" y="4889145"/>
            <a:ext cx="8143299" cy="3457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34641"/>
          <a:stretch/>
        </p:blipFill>
        <p:spPr bwMode="auto">
          <a:xfrm>
            <a:off x="634135" y="5307162"/>
            <a:ext cx="8472797" cy="1220674"/>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8691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914399" y="1499657"/>
            <a:ext cx="8013600" cy="5057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Defers all </a:t>
            </a:r>
            <a:r>
              <a:rPr lang="en-US" dirty="0"/>
              <a:t>gross </a:t>
            </a:r>
            <a:r>
              <a:rPr lang="en-US" dirty="0" smtClean="0"/>
              <a:t>profit recognition </a:t>
            </a:r>
            <a:r>
              <a:rPr lang="en-US" dirty="0"/>
              <a:t>until the cost of the item sold has been recovered</a:t>
            </a:r>
            <a:endParaRPr lang="en-US" dirty="0">
              <a:solidFill>
                <a:srgbClr val="0000FF"/>
              </a:solidFill>
            </a:endParaRPr>
          </a:p>
        </p:txBody>
      </p:sp>
      <p:sp>
        <p:nvSpPr>
          <p:cNvPr id="2" name="Title 1"/>
          <p:cNvSpPr>
            <a:spLocks noGrp="1"/>
          </p:cNvSpPr>
          <p:nvPr>
            <p:ph type="title"/>
          </p:nvPr>
        </p:nvSpPr>
        <p:spPr/>
        <p:txBody>
          <a:bodyPr/>
          <a:lstStyle/>
          <a:p>
            <a:r>
              <a:rPr lang="en-US" dirty="0"/>
              <a:t>Cost Recovery Method</a:t>
            </a:r>
          </a:p>
        </p:txBody>
      </p:sp>
    </p:spTree>
    <p:extLst>
      <p:ext uri="{BB962C8B-B14F-4D97-AF65-F5344CB8AC3E}">
        <p14:creationId xmlns:p14="http://schemas.microsoft.com/office/powerpoint/2010/main" val="321280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Cost </a:t>
            </a:r>
            <a:r>
              <a:rPr lang="en-US" dirty="0"/>
              <a:t>Recovery </a:t>
            </a:r>
            <a:r>
              <a:rPr lang="en-US" dirty="0" smtClean="0"/>
              <a:t>Method</a:t>
            </a:r>
            <a:r>
              <a:rPr lang="en-US" sz="1600" dirty="0" smtClean="0"/>
              <a:t/>
            </a:r>
            <a:br>
              <a:rPr lang="en-US" sz="1600" dirty="0" smtClean="0"/>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42" y="2706630"/>
            <a:ext cx="8312245" cy="2182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981"/>
          <a:stretch/>
        </p:blipFill>
        <p:spPr bwMode="auto">
          <a:xfrm>
            <a:off x="671202" y="4945977"/>
            <a:ext cx="8444403" cy="162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121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a:t>Recovery </a:t>
            </a:r>
            <a:r>
              <a:rPr lang="en-US" dirty="0" smtClean="0"/>
              <a:t>Method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br>
              <a:rPr lang="en-US" sz="1600" dirty="0">
                <a:solidFill>
                  <a:srgbClr val="0070C0"/>
                </a:solidFill>
                <a:cs typeface="Arial" panose="020B0604020202020204" pitchFamily="34" charset="0"/>
              </a:rPr>
            </a:br>
            <a:endParaRPr 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42" y="2706630"/>
            <a:ext cx="8312245" cy="2182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6442" b="48910"/>
          <a:stretch/>
        </p:blipFill>
        <p:spPr bwMode="auto">
          <a:xfrm>
            <a:off x="671202" y="4991133"/>
            <a:ext cx="8444403" cy="142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635796"/>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a:t>Recovery Method </a:t>
            </a:r>
            <a:r>
              <a:rPr lang="en-US" dirty="0" smtClean="0"/>
              <a:t>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r>
              <a:rPr lang="en-US" sz="1600" dirty="0" smtClean="0">
                <a:solidFill>
                  <a:srgbClr val="0070C0"/>
                </a:solidFill>
                <a:cs typeface="Arial" panose="020B0604020202020204" pitchFamily="34" charset="0"/>
              </a:rPr>
              <a:t>)</a:t>
            </a:r>
            <a:br>
              <a:rPr lang="en-US" sz="1600" dirty="0" smtClean="0">
                <a:solidFill>
                  <a:srgbClr val="0070C0"/>
                </a:solidFill>
                <a:cs typeface="Arial" panose="020B0604020202020204" pitchFamily="34" charset="0"/>
              </a:rPr>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42" y="2706630"/>
            <a:ext cx="8312245" cy="2182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b="37249"/>
          <a:stretch/>
        </p:blipFill>
        <p:spPr bwMode="auto">
          <a:xfrm>
            <a:off x="671202" y="5001281"/>
            <a:ext cx="8444403" cy="73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340432"/>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a:t>Recovery Method </a:t>
            </a:r>
            <a:r>
              <a:rPr lang="en-US" sz="1600" dirty="0">
                <a:solidFill>
                  <a:srgbClr val="0070C0"/>
                </a:solidFill>
                <a:cs typeface="Arial" panose="020B0604020202020204" pitchFamily="34" charset="0"/>
              </a:rPr>
              <a:t>(Illustration continued</a:t>
            </a:r>
            <a:r>
              <a:rPr lang="en-US" sz="1600" dirty="0" smtClean="0">
                <a:solidFill>
                  <a:srgbClr val="0070C0"/>
                </a:solidFill>
                <a:cs typeface="Arial" panose="020B0604020202020204" pitchFamily="34" charset="0"/>
              </a:rPr>
              <a:t>)</a:t>
            </a:r>
            <a:br>
              <a:rPr lang="en-US" sz="1600" dirty="0" smtClean="0">
                <a:solidFill>
                  <a:srgbClr val="0070C0"/>
                </a:solidFill>
                <a:cs typeface="Arial" panose="020B0604020202020204" pitchFamily="34" charset="0"/>
              </a:rPr>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42" y="2706630"/>
            <a:ext cx="8312245" cy="2182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1582" b="19209"/>
          <a:stretch/>
        </p:blipFill>
        <p:spPr bwMode="auto">
          <a:xfrm>
            <a:off x="671202" y="5030657"/>
            <a:ext cx="8444403" cy="111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459280"/>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444625"/>
          </a:xfrm>
        </p:spPr>
        <p:txBody>
          <a:bodyPr/>
          <a:lstStyle/>
          <a:p>
            <a:r>
              <a:rPr lang="en-US" dirty="0" smtClean="0"/>
              <a:t>Cost </a:t>
            </a:r>
            <a:r>
              <a:rPr lang="en-US" dirty="0"/>
              <a:t>Recovery Method </a:t>
            </a:r>
            <a:r>
              <a:rPr lang="en-US" dirty="0" smtClean="0"/>
              <a:t>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r>
              <a:rPr lang="en-US" sz="1600" dirty="0" smtClean="0">
                <a:solidFill>
                  <a:srgbClr val="0070C0"/>
                </a:solidFill>
                <a:cs typeface="Arial" panose="020B0604020202020204" pitchFamily="34" charset="0"/>
              </a:rPr>
              <a:t>)</a:t>
            </a:r>
            <a:br>
              <a:rPr lang="en-US" sz="1600" dirty="0" smtClean="0">
                <a:solidFill>
                  <a:srgbClr val="0070C0"/>
                </a:solidFill>
                <a:cs typeface="Arial" panose="020B0604020202020204" pitchFamily="34" charset="0"/>
              </a:rPr>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42" y="2706630"/>
            <a:ext cx="8312245" cy="2182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0401" y="994380"/>
            <a:ext cx="8382000" cy="1631216"/>
          </a:xfrm>
          <a:prstGeom prst="rect">
            <a:avLst/>
          </a:prstGeom>
          <a:solidFill>
            <a:srgbClr val="FFFAC2"/>
          </a:solidFill>
          <a:ln>
            <a:solidFill>
              <a:srgbClr val="FFC000"/>
            </a:solidFill>
          </a:ln>
        </p:spPr>
        <p:txBody>
          <a:bodyPr wrap="square" rtlCol="0">
            <a:spAutoFit/>
          </a:bodyPr>
          <a:lstStyle/>
          <a:p>
            <a:r>
              <a:rPr lang="en-US" sz="2000" dirty="0">
                <a:latin typeface="+mn-lt"/>
                <a:cs typeface="Arial" panose="020B0604020202020204" pitchFamily="34" charset="0"/>
              </a:rPr>
              <a:t>On November 1, 2016, the Belmont Corporation, a real estate developer, sold a tract </a:t>
            </a:r>
            <a:r>
              <a:rPr lang="en-US" sz="2000" dirty="0" smtClean="0">
                <a:latin typeface="+mn-lt"/>
                <a:cs typeface="Arial" panose="020B0604020202020204" pitchFamily="34" charset="0"/>
              </a:rPr>
              <a:t>of land </a:t>
            </a:r>
            <a:r>
              <a:rPr lang="en-US" sz="2000" dirty="0">
                <a:latin typeface="+mn-lt"/>
                <a:cs typeface="Arial" panose="020B0604020202020204" pitchFamily="34" charset="0"/>
              </a:rPr>
              <a:t>for $800,000. The sales agreement requires the customer to make four equal </a:t>
            </a:r>
            <a:r>
              <a:rPr lang="en-US" sz="2000" dirty="0" smtClean="0">
                <a:latin typeface="+mn-lt"/>
                <a:cs typeface="Arial" panose="020B0604020202020204" pitchFamily="34" charset="0"/>
              </a:rPr>
              <a:t>annual payments </a:t>
            </a:r>
            <a:r>
              <a:rPr lang="en-US" sz="2000" dirty="0">
                <a:latin typeface="+mn-lt"/>
                <a:cs typeface="Arial" panose="020B0604020202020204" pitchFamily="34" charset="0"/>
              </a:rPr>
              <a:t>of $200,000 plus interest on each </a:t>
            </a:r>
            <a:r>
              <a:rPr lang="en-US" sz="2000" dirty="0" smtClean="0">
                <a:latin typeface="+mn-lt"/>
                <a:cs typeface="Arial" panose="020B0604020202020204" pitchFamily="34" charset="0"/>
              </a:rPr>
              <a:t>November 1</a:t>
            </a:r>
            <a:r>
              <a:rPr lang="en-US" sz="2000" dirty="0">
                <a:latin typeface="+mn-lt"/>
                <a:cs typeface="Arial" panose="020B0604020202020204" pitchFamily="34" charset="0"/>
              </a:rPr>
              <a:t>, beginning November 1, </a:t>
            </a:r>
            <a:r>
              <a:rPr lang="en-US" sz="2000" dirty="0" smtClean="0">
                <a:latin typeface="+mn-lt"/>
                <a:cs typeface="Arial" panose="020B0604020202020204" pitchFamily="34" charset="0"/>
              </a:rPr>
              <a:t>2016. The </a:t>
            </a:r>
            <a:r>
              <a:rPr lang="en-US" sz="2000" dirty="0">
                <a:latin typeface="+mn-lt"/>
                <a:cs typeface="Arial" panose="020B0604020202020204" pitchFamily="34" charset="0"/>
              </a:rPr>
              <a:t>land cost $560,000 to develop. The company’s </a:t>
            </a:r>
            <a:r>
              <a:rPr lang="en-US" sz="2000" dirty="0" smtClean="0">
                <a:latin typeface="+mn-lt"/>
                <a:cs typeface="Arial" panose="020B0604020202020204" pitchFamily="34" charset="0"/>
              </a:rPr>
              <a:t>fiscal year </a:t>
            </a:r>
            <a:r>
              <a:rPr lang="en-US" sz="2000" dirty="0">
                <a:latin typeface="+mn-lt"/>
                <a:cs typeface="Arial" panose="020B0604020202020204" pitchFamily="34" charset="0"/>
              </a:rPr>
              <a:t>ends on December 31.</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0791"/>
          <a:stretch/>
        </p:blipFill>
        <p:spPr bwMode="auto">
          <a:xfrm>
            <a:off x="671202" y="5035147"/>
            <a:ext cx="8444403" cy="111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062988"/>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914399" y="1499657"/>
            <a:ext cx="8013600" cy="5057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Product: Multiple software </a:t>
            </a:r>
            <a:r>
              <a:rPr lang="en-US" sz="2600" dirty="0"/>
              <a:t>elements in a bundle for a lump-sum contract price</a:t>
            </a:r>
          </a:p>
          <a:p>
            <a:pPr marL="0" indent="0">
              <a:buNone/>
            </a:pPr>
            <a:r>
              <a:rPr lang="en-US" sz="2600" dirty="0" smtClean="0"/>
              <a:t>Prior to ASU </a:t>
            </a:r>
            <a:r>
              <a:rPr lang="en-US" sz="2600" dirty="0"/>
              <a:t>No. </a:t>
            </a:r>
            <a:r>
              <a:rPr lang="en-US" sz="2600" dirty="0" smtClean="0"/>
              <a:t>2014-09:</a:t>
            </a:r>
          </a:p>
          <a:p>
            <a:r>
              <a:rPr lang="en-US" sz="2600" dirty="0" smtClean="0"/>
              <a:t>Revenue </a:t>
            </a:r>
            <a:r>
              <a:rPr lang="en-US" sz="2600" dirty="0"/>
              <a:t>for </a:t>
            </a:r>
            <a:r>
              <a:rPr lang="en-US" sz="2600" dirty="0" smtClean="0"/>
              <a:t>bundled software </a:t>
            </a:r>
            <a:r>
              <a:rPr lang="en-US" sz="2600" dirty="0"/>
              <a:t>contracts </a:t>
            </a:r>
            <a:r>
              <a:rPr lang="en-US" sz="2600" dirty="0" smtClean="0"/>
              <a:t>was allocated </a:t>
            </a:r>
            <a:r>
              <a:rPr lang="en-US" sz="2600" dirty="0"/>
              <a:t>based </a:t>
            </a:r>
            <a:r>
              <a:rPr lang="en-US" sz="2600" dirty="0" smtClean="0"/>
              <a:t>on vendor-specific objective evidence </a:t>
            </a:r>
            <a:r>
              <a:rPr lang="en-US" sz="2600" dirty="0"/>
              <a:t>(VSOE</a:t>
            </a:r>
            <a:r>
              <a:rPr lang="en-US" sz="2600" dirty="0" smtClean="0"/>
              <a:t>)</a:t>
            </a:r>
          </a:p>
          <a:p>
            <a:pPr lvl="1"/>
            <a:r>
              <a:rPr lang="en-US" sz="2600" b="1" dirty="0" smtClean="0">
                <a:solidFill>
                  <a:srgbClr val="8D0971"/>
                </a:solidFill>
              </a:rPr>
              <a:t>VSOE of </a:t>
            </a:r>
            <a:r>
              <a:rPr lang="en-US" sz="2600" b="1" dirty="0">
                <a:solidFill>
                  <a:srgbClr val="8D0971"/>
                </a:solidFill>
              </a:rPr>
              <a:t>fair </a:t>
            </a:r>
            <a:r>
              <a:rPr lang="en-US" sz="2600" b="1" dirty="0" smtClean="0">
                <a:solidFill>
                  <a:srgbClr val="8D0971"/>
                </a:solidFill>
              </a:rPr>
              <a:t>values</a:t>
            </a:r>
            <a:r>
              <a:rPr lang="en-US" sz="2600" dirty="0" smtClean="0"/>
              <a:t>: Sales prices </a:t>
            </a:r>
            <a:r>
              <a:rPr lang="en-US" sz="2600" dirty="0"/>
              <a:t>of the elements when sold </a:t>
            </a:r>
            <a:r>
              <a:rPr lang="en-US" sz="2600" b="1" dirty="0">
                <a:solidFill>
                  <a:srgbClr val="8D0971"/>
                </a:solidFill>
              </a:rPr>
              <a:t>separately</a:t>
            </a:r>
            <a:r>
              <a:rPr lang="en-US" sz="2600" dirty="0"/>
              <a:t> by that </a:t>
            </a:r>
            <a:r>
              <a:rPr lang="en-US" sz="2600" dirty="0" smtClean="0"/>
              <a:t>vendor</a:t>
            </a:r>
          </a:p>
          <a:p>
            <a:pPr marL="0" lvl="1" indent="0">
              <a:spcBef>
                <a:spcPts val="1000"/>
              </a:spcBef>
              <a:buNone/>
            </a:pPr>
            <a:r>
              <a:rPr lang="en-US" sz="2600" dirty="0"/>
              <a:t>ASU No. 2014-09</a:t>
            </a:r>
            <a:r>
              <a:rPr lang="en-US" sz="2600" dirty="0" smtClean="0"/>
              <a:t>:</a:t>
            </a:r>
          </a:p>
          <a:p>
            <a:pPr marL="228600" lvl="1">
              <a:spcBef>
                <a:spcPts val="1000"/>
              </a:spcBef>
            </a:pPr>
            <a:r>
              <a:rPr lang="en-US" sz="2600" dirty="0" smtClean="0"/>
              <a:t>Revenue </a:t>
            </a:r>
            <a:r>
              <a:rPr lang="en-US" sz="2600" dirty="0"/>
              <a:t>for multiple-deliverable contracts was allocated based on actual or estimated stand-alone selling prices</a:t>
            </a:r>
          </a:p>
        </p:txBody>
      </p:sp>
      <p:sp>
        <p:nvSpPr>
          <p:cNvPr id="2" name="Title 1"/>
          <p:cNvSpPr>
            <a:spLocks noGrp="1"/>
          </p:cNvSpPr>
          <p:nvPr>
            <p:ph type="title"/>
          </p:nvPr>
        </p:nvSpPr>
        <p:spPr/>
        <p:txBody>
          <a:bodyPr>
            <a:normAutofit fontScale="90000"/>
          </a:bodyPr>
          <a:lstStyle/>
          <a:p>
            <a:r>
              <a:rPr lang="en-US" dirty="0"/>
              <a:t>Industry-Specific Revenue </a:t>
            </a:r>
            <a:r>
              <a:rPr lang="en-US" dirty="0" smtClean="0"/>
              <a:t>Issues:</a:t>
            </a:r>
            <a:br>
              <a:rPr lang="en-US" dirty="0" smtClean="0"/>
            </a:br>
            <a:r>
              <a:rPr lang="en-US" dirty="0" smtClean="0">
                <a:solidFill>
                  <a:srgbClr val="0000FF"/>
                </a:solidFill>
              </a:rPr>
              <a:t>Software and other multiple-element arrangements</a:t>
            </a:r>
            <a:endParaRPr lang="en-US" dirty="0">
              <a:solidFill>
                <a:srgbClr val="0000FF"/>
              </a:solidFill>
            </a:endParaRPr>
          </a:p>
        </p:txBody>
      </p:sp>
    </p:spTree>
    <p:extLst>
      <p:ext uri="{BB962C8B-B14F-4D97-AF65-F5344CB8AC3E}">
        <p14:creationId xmlns:p14="http://schemas.microsoft.com/office/powerpoint/2010/main" val="1634426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500"/>
                                        <p:tgtEl>
                                          <p:spTgt spid="1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500"/>
                                        <p:tgtEl>
                                          <p:spTgt spid="1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fade">
                                      <p:cBhvr>
                                        <p:cTn id="16" dur="500"/>
                                        <p:tgtEl>
                                          <p:spTgt spid="1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914399" y="1261891"/>
            <a:ext cx="8013600" cy="52955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D22800"/>
                </a:solidFill>
              </a:rPr>
              <a:t> </a:t>
            </a:r>
            <a:r>
              <a:rPr lang="en-US" sz="2400" dirty="0" smtClean="0"/>
              <a:t>Illustration:</a:t>
            </a:r>
          </a:p>
          <a:p>
            <a:r>
              <a:rPr lang="en-US" sz="2400" dirty="0" smtClean="0"/>
              <a:t>Suppose that a vendor sold software to a customer for $90,000. As part of the contract, the vendor promises to provide “free” technical support over the next six months. However, the vendor sells the same software without technical support for $80,000, and the vendor sells a stand-alone six-month technical support contract for $20,000, so those products would sell for $100,000 if sold separately.</a:t>
            </a:r>
            <a:endParaRPr lang="en-US" sz="2400" dirty="0"/>
          </a:p>
        </p:txBody>
      </p:sp>
      <p:sp>
        <p:nvSpPr>
          <p:cNvPr id="2" name="Title 1"/>
          <p:cNvSpPr>
            <a:spLocks noGrp="1"/>
          </p:cNvSpPr>
          <p:nvPr>
            <p:ph type="title"/>
          </p:nvPr>
        </p:nvSpPr>
        <p:spPr/>
        <p:txBody>
          <a:bodyPr>
            <a:normAutofit fontScale="90000"/>
          </a:bodyPr>
          <a:lstStyle/>
          <a:p>
            <a:r>
              <a:rPr lang="en-US" dirty="0"/>
              <a:t>Industry-Specific Revenue </a:t>
            </a:r>
            <a:r>
              <a:rPr lang="en-US" dirty="0" smtClean="0"/>
              <a:t>Issues:</a:t>
            </a:r>
            <a:br>
              <a:rPr lang="en-US" dirty="0" smtClean="0"/>
            </a:br>
            <a:r>
              <a:rPr lang="en-US" dirty="0" smtClean="0">
                <a:solidFill>
                  <a:srgbClr val="0000FF"/>
                </a:solidFill>
              </a:rPr>
              <a:t>Software and other multiple-element arrangements</a:t>
            </a:r>
            <a:endParaRPr lang="en-US" dirty="0">
              <a:solidFill>
                <a:srgbClr val="0000FF"/>
              </a:solidFill>
            </a:endParaRPr>
          </a:p>
        </p:txBody>
      </p:sp>
      <p:sp>
        <p:nvSpPr>
          <p:cNvPr id="6" name="Rectangle 5"/>
          <p:cNvSpPr/>
          <p:nvPr/>
        </p:nvSpPr>
        <p:spPr>
          <a:xfrm>
            <a:off x="4765978" y="4208763"/>
            <a:ext cx="4206240" cy="2407285"/>
          </a:xfrm>
          <a:prstGeom prst="rect">
            <a:avLst/>
          </a:prstGeom>
          <a:solidFill>
            <a:srgbClr val="FFFAC2"/>
          </a:solidFill>
          <a:ln>
            <a:solidFill>
              <a:srgbClr val="C78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IN" sz="2000" dirty="0"/>
          </a:p>
        </p:txBody>
      </p:sp>
      <p:sp>
        <p:nvSpPr>
          <p:cNvPr id="7" name="Oval 6"/>
          <p:cNvSpPr/>
          <p:nvPr/>
        </p:nvSpPr>
        <p:spPr>
          <a:xfrm>
            <a:off x="5129152" y="5045561"/>
            <a:ext cx="711200" cy="335280"/>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404992" y="5045561"/>
            <a:ext cx="711200" cy="335280"/>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6"/>
          <p:cNvSpPr txBox="1">
            <a:spLocks noChangeArrowheads="1"/>
          </p:cNvSpPr>
          <p:nvPr/>
        </p:nvSpPr>
        <p:spPr bwMode="auto">
          <a:xfrm>
            <a:off x="4984005" y="5026966"/>
            <a:ext cx="1023358" cy="400110"/>
          </a:xfrm>
          <a:prstGeom prst="rect">
            <a:avLst/>
          </a:prstGeom>
          <a:noFill/>
          <a:ln w="9525">
            <a:noFill/>
            <a:miter lim="800000"/>
            <a:headEnd/>
            <a:tailEnd/>
          </a:ln>
        </p:spPr>
        <p:txBody>
          <a:bodyPr>
            <a:spAutoFit/>
          </a:bodyPr>
          <a:lstStyle/>
          <a:p>
            <a:pPr algn="ctr"/>
            <a:r>
              <a:rPr lang="en-IN" sz="2000" b="1" dirty="0">
                <a:solidFill>
                  <a:srgbClr val="0000FF"/>
                </a:solidFill>
                <a:latin typeface="Calibri" pitchFamily="34" charset="0"/>
              </a:rPr>
              <a:t>80%</a:t>
            </a:r>
          </a:p>
        </p:txBody>
      </p:sp>
      <p:sp>
        <p:nvSpPr>
          <p:cNvPr id="10" name="TextBox 8"/>
          <p:cNvSpPr txBox="1">
            <a:spLocks noChangeArrowheads="1"/>
          </p:cNvSpPr>
          <p:nvPr/>
        </p:nvSpPr>
        <p:spPr bwMode="auto">
          <a:xfrm>
            <a:off x="4540939" y="5671218"/>
            <a:ext cx="1927770" cy="400110"/>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$72,000</a:t>
            </a:r>
            <a:endParaRPr lang="en-IN" sz="2000" dirty="0">
              <a:latin typeface="Calibri" pitchFamily="34" charset="0"/>
            </a:endParaRPr>
          </a:p>
        </p:txBody>
      </p:sp>
      <p:sp>
        <p:nvSpPr>
          <p:cNvPr id="11" name="TextBox 10"/>
          <p:cNvSpPr txBox="1">
            <a:spLocks noChangeArrowheads="1"/>
          </p:cNvSpPr>
          <p:nvPr/>
        </p:nvSpPr>
        <p:spPr bwMode="auto">
          <a:xfrm>
            <a:off x="7319284" y="5026966"/>
            <a:ext cx="1023358" cy="400110"/>
          </a:xfrm>
          <a:prstGeom prst="rect">
            <a:avLst/>
          </a:prstGeom>
          <a:noFill/>
          <a:ln w="9525">
            <a:noFill/>
            <a:miter lim="800000"/>
            <a:headEnd/>
            <a:tailEnd/>
          </a:ln>
        </p:spPr>
        <p:txBody>
          <a:bodyPr>
            <a:spAutoFit/>
          </a:bodyPr>
          <a:lstStyle/>
          <a:p>
            <a:pPr algn="ctr"/>
            <a:r>
              <a:rPr lang="en-IN" sz="2000" b="1" dirty="0">
                <a:solidFill>
                  <a:srgbClr val="0000FF"/>
                </a:solidFill>
                <a:latin typeface="Calibri" pitchFamily="34" charset="0"/>
              </a:rPr>
              <a:t>20%</a:t>
            </a:r>
          </a:p>
        </p:txBody>
      </p:sp>
      <p:sp>
        <p:nvSpPr>
          <p:cNvPr id="13" name="TextBox 12"/>
          <p:cNvSpPr txBox="1">
            <a:spLocks noChangeArrowheads="1"/>
          </p:cNvSpPr>
          <p:nvPr/>
        </p:nvSpPr>
        <p:spPr bwMode="auto">
          <a:xfrm>
            <a:off x="4540939" y="6195999"/>
            <a:ext cx="1812941" cy="330669"/>
          </a:xfrm>
          <a:prstGeom prst="rect">
            <a:avLst/>
          </a:prstGeom>
          <a:noFill/>
          <a:ln w="9525">
            <a:noFill/>
            <a:miter lim="800000"/>
            <a:headEnd/>
            <a:tailEnd/>
          </a:ln>
        </p:spPr>
        <p:txBody>
          <a:bodyPr>
            <a:spAutoFit/>
          </a:bodyPr>
          <a:lstStyle/>
          <a:p>
            <a:pPr algn="ctr"/>
            <a:r>
              <a:rPr lang="en-IN" sz="2000" dirty="0" smtClean="0">
                <a:latin typeface="Calibri" pitchFamily="34" charset="0"/>
              </a:rPr>
              <a:t>Software</a:t>
            </a:r>
            <a:endParaRPr lang="en-IN" sz="2000" dirty="0">
              <a:latin typeface="Calibri" pitchFamily="34" charset="0"/>
            </a:endParaRPr>
          </a:p>
        </p:txBody>
      </p:sp>
      <p:sp>
        <p:nvSpPr>
          <p:cNvPr id="15" name="TextBox 14"/>
          <p:cNvSpPr txBox="1">
            <a:spLocks noChangeArrowheads="1"/>
          </p:cNvSpPr>
          <p:nvPr/>
        </p:nvSpPr>
        <p:spPr bwMode="auto">
          <a:xfrm>
            <a:off x="6069187" y="6178511"/>
            <a:ext cx="3068572" cy="400110"/>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Technical support service</a:t>
            </a:r>
            <a:endParaRPr lang="en-IN" sz="2000" dirty="0">
              <a:latin typeface="Calibri" pitchFamily="34" charset="0"/>
            </a:endParaRPr>
          </a:p>
        </p:txBody>
      </p:sp>
      <p:sp>
        <p:nvSpPr>
          <p:cNvPr id="16" name="TextBox 15"/>
          <p:cNvSpPr txBox="1">
            <a:spLocks noChangeArrowheads="1"/>
          </p:cNvSpPr>
          <p:nvPr/>
        </p:nvSpPr>
        <p:spPr bwMode="auto">
          <a:xfrm>
            <a:off x="4414041" y="4588920"/>
            <a:ext cx="4598623" cy="400110"/>
          </a:xfrm>
          <a:prstGeom prst="rect">
            <a:avLst/>
          </a:prstGeom>
          <a:noFill/>
          <a:ln w="9525">
            <a:noFill/>
            <a:miter lim="800000"/>
            <a:headEnd/>
            <a:tailEnd/>
          </a:ln>
        </p:spPr>
        <p:txBody>
          <a:bodyPr wrap="square">
            <a:spAutoFit/>
          </a:bodyPr>
          <a:lstStyle/>
          <a:p>
            <a:pPr algn="ctr"/>
            <a:r>
              <a:rPr lang="en-IN" sz="2000" dirty="0" smtClean="0">
                <a:latin typeface="+mn-lt"/>
              </a:rPr>
              <a:t>Software + </a:t>
            </a:r>
            <a:r>
              <a:rPr lang="en-US" sz="2000" dirty="0"/>
              <a:t>“free” technical support</a:t>
            </a:r>
            <a:endParaRPr lang="en-IN" sz="2000" dirty="0">
              <a:latin typeface="+mn-lt"/>
            </a:endParaRPr>
          </a:p>
        </p:txBody>
      </p:sp>
      <p:sp>
        <p:nvSpPr>
          <p:cNvPr id="17" name="TextBox 8"/>
          <p:cNvSpPr txBox="1">
            <a:spLocks noChangeArrowheads="1"/>
          </p:cNvSpPr>
          <p:nvPr/>
        </p:nvSpPr>
        <p:spPr bwMode="auto">
          <a:xfrm>
            <a:off x="6069187" y="4208761"/>
            <a:ext cx="1238789" cy="400110"/>
          </a:xfrm>
          <a:prstGeom prst="rect">
            <a:avLst/>
          </a:prstGeom>
          <a:noFill/>
          <a:ln w="9525">
            <a:noFill/>
            <a:miter lim="800000"/>
            <a:headEnd/>
            <a:tailEnd/>
          </a:ln>
        </p:spPr>
        <p:txBody>
          <a:bodyPr>
            <a:spAutoFit/>
          </a:bodyPr>
          <a:lstStyle/>
          <a:p>
            <a:pPr algn="ctr"/>
            <a:r>
              <a:rPr lang="en-IN" sz="2000" dirty="0" smtClean="0">
                <a:latin typeface="Calibri" pitchFamily="34" charset="0"/>
              </a:rPr>
              <a:t>$90,000</a:t>
            </a:r>
            <a:endParaRPr lang="en-IN" sz="2000" dirty="0">
              <a:latin typeface="Calibri" pitchFamily="34" charset="0"/>
            </a:endParaRPr>
          </a:p>
        </p:txBody>
      </p:sp>
      <p:cxnSp>
        <p:nvCxnSpPr>
          <p:cNvPr id="18" name="Straight Arrow Connector 17"/>
          <p:cNvCxnSpPr/>
          <p:nvPr/>
        </p:nvCxnSpPr>
        <p:spPr>
          <a:xfrm flipH="1">
            <a:off x="5645683" y="5026966"/>
            <a:ext cx="737117" cy="616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24968" y="5045629"/>
            <a:ext cx="735598" cy="6255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8"/>
          <p:cNvSpPr txBox="1">
            <a:spLocks noChangeArrowheads="1"/>
          </p:cNvSpPr>
          <p:nvPr/>
        </p:nvSpPr>
        <p:spPr bwMode="auto">
          <a:xfrm>
            <a:off x="6968249" y="5672852"/>
            <a:ext cx="1927770" cy="400110"/>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$18,000</a:t>
            </a:r>
            <a:endParaRPr lang="en-IN" sz="2000" dirty="0">
              <a:latin typeface="Calibri" pitchFamily="34" charset="0"/>
            </a:endParaRPr>
          </a:p>
        </p:txBody>
      </p:sp>
      <p:sp>
        <p:nvSpPr>
          <p:cNvPr id="21" name="Rectangle 20"/>
          <p:cNvSpPr/>
          <p:nvPr/>
        </p:nvSpPr>
        <p:spPr>
          <a:xfrm>
            <a:off x="727554" y="4257475"/>
            <a:ext cx="3813385" cy="2407285"/>
          </a:xfrm>
          <a:prstGeom prst="rect">
            <a:avLst/>
          </a:prstGeom>
          <a:solidFill>
            <a:srgbClr val="CEE3ED"/>
          </a:solidFill>
          <a:ln>
            <a:solidFill>
              <a:srgbClr val="42B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IN" sz="2000" dirty="0"/>
          </a:p>
        </p:txBody>
      </p:sp>
      <p:sp>
        <p:nvSpPr>
          <p:cNvPr id="25" name="TextBox 8"/>
          <p:cNvSpPr txBox="1">
            <a:spLocks noChangeArrowheads="1"/>
          </p:cNvSpPr>
          <p:nvPr/>
        </p:nvSpPr>
        <p:spPr bwMode="auto">
          <a:xfrm>
            <a:off x="828104" y="5686064"/>
            <a:ext cx="1196994" cy="400110"/>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$80,000</a:t>
            </a:r>
            <a:endParaRPr lang="en-IN" sz="2000" dirty="0">
              <a:latin typeface="Calibri" pitchFamily="34" charset="0"/>
            </a:endParaRPr>
          </a:p>
        </p:txBody>
      </p:sp>
      <p:sp>
        <p:nvSpPr>
          <p:cNvPr id="27" name="TextBox 26"/>
          <p:cNvSpPr txBox="1">
            <a:spLocks noChangeArrowheads="1"/>
          </p:cNvSpPr>
          <p:nvPr/>
        </p:nvSpPr>
        <p:spPr bwMode="auto">
          <a:xfrm>
            <a:off x="755867" y="6060048"/>
            <a:ext cx="1238263" cy="330669"/>
          </a:xfrm>
          <a:prstGeom prst="rect">
            <a:avLst/>
          </a:prstGeom>
          <a:noFill/>
          <a:ln w="9525">
            <a:noFill/>
            <a:miter lim="800000"/>
            <a:headEnd/>
            <a:tailEnd/>
          </a:ln>
        </p:spPr>
        <p:txBody>
          <a:bodyPr>
            <a:spAutoFit/>
          </a:bodyPr>
          <a:lstStyle/>
          <a:p>
            <a:pPr algn="ctr"/>
            <a:r>
              <a:rPr lang="en-IN" sz="2000" dirty="0" smtClean="0">
                <a:latin typeface="Calibri" pitchFamily="34" charset="0"/>
              </a:rPr>
              <a:t>Software</a:t>
            </a:r>
            <a:endParaRPr lang="en-IN" sz="2000" dirty="0">
              <a:latin typeface="Calibri" pitchFamily="34" charset="0"/>
            </a:endParaRPr>
          </a:p>
        </p:txBody>
      </p:sp>
      <p:sp>
        <p:nvSpPr>
          <p:cNvPr id="28" name="TextBox 27"/>
          <p:cNvSpPr txBox="1">
            <a:spLocks noChangeArrowheads="1"/>
          </p:cNvSpPr>
          <p:nvPr/>
        </p:nvSpPr>
        <p:spPr bwMode="auto">
          <a:xfrm>
            <a:off x="2128370" y="6029532"/>
            <a:ext cx="2536010" cy="400110"/>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Technical support service</a:t>
            </a:r>
            <a:endParaRPr lang="en-IN" sz="2000" dirty="0">
              <a:latin typeface="Calibri" pitchFamily="34" charset="0"/>
            </a:endParaRPr>
          </a:p>
        </p:txBody>
      </p:sp>
      <p:sp>
        <p:nvSpPr>
          <p:cNvPr id="30" name="TextBox 8"/>
          <p:cNvSpPr txBox="1">
            <a:spLocks noChangeArrowheads="1"/>
          </p:cNvSpPr>
          <p:nvPr/>
        </p:nvSpPr>
        <p:spPr bwMode="auto">
          <a:xfrm>
            <a:off x="1694948" y="4223607"/>
            <a:ext cx="1238789" cy="400110"/>
          </a:xfrm>
          <a:prstGeom prst="rect">
            <a:avLst/>
          </a:prstGeom>
          <a:noFill/>
          <a:ln w="9525">
            <a:noFill/>
            <a:miter lim="800000"/>
            <a:headEnd/>
            <a:tailEnd/>
          </a:ln>
        </p:spPr>
        <p:txBody>
          <a:bodyPr>
            <a:spAutoFit/>
          </a:bodyPr>
          <a:lstStyle/>
          <a:p>
            <a:pPr algn="ctr"/>
            <a:r>
              <a:rPr lang="en-IN" sz="2000" dirty="0" smtClean="0">
                <a:latin typeface="Calibri" pitchFamily="34" charset="0"/>
              </a:rPr>
              <a:t>$100,000</a:t>
            </a:r>
            <a:endParaRPr lang="en-IN" sz="2000" dirty="0">
              <a:latin typeface="Calibri" pitchFamily="34" charset="0"/>
            </a:endParaRPr>
          </a:p>
        </p:txBody>
      </p:sp>
      <p:cxnSp>
        <p:nvCxnSpPr>
          <p:cNvPr id="31" name="Straight Arrow Connector 30"/>
          <p:cNvCxnSpPr/>
          <p:nvPr/>
        </p:nvCxnSpPr>
        <p:spPr>
          <a:xfrm flipH="1">
            <a:off x="1374476" y="4640650"/>
            <a:ext cx="737118" cy="1019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54546" y="4657053"/>
            <a:ext cx="727216" cy="9865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8"/>
          <p:cNvSpPr txBox="1">
            <a:spLocks noChangeArrowheads="1"/>
          </p:cNvSpPr>
          <p:nvPr/>
        </p:nvSpPr>
        <p:spPr bwMode="auto">
          <a:xfrm>
            <a:off x="2650620" y="5687698"/>
            <a:ext cx="1316693" cy="400110"/>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$20,000</a:t>
            </a:r>
            <a:endParaRPr lang="en-IN" sz="2000" dirty="0">
              <a:latin typeface="Calibri" pitchFamily="34" charset="0"/>
            </a:endParaRPr>
          </a:p>
        </p:txBody>
      </p:sp>
    </p:spTree>
    <p:extLst>
      <p:ext uri="{BB962C8B-B14F-4D97-AF65-F5344CB8AC3E}">
        <p14:creationId xmlns:p14="http://schemas.microsoft.com/office/powerpoint/2010/main" val="3020120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3" grpId="0"/>
      <p:bldP spid="15" grpId="0"/>
      <p:bldP spid="16" grpId="0"/>
      <p:bldP spid="17" grpId="0"/>
      <p:bldP spid="20" grpId="0"/>
      <p:bldP spid="21" grpId="0" animBg="1"/>
      <p:bldP spid="25" grpId="0"/>
      <p:bldP spid="27" grpId="0"/>
      <p:bldP spid="28" grpId="0"/>
      <p:bldP spid="30" grpId="0"/>
      <p:bldP spid="3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Franchise Sales</a:t>
            </a:r>
            <a:endParaRPr lang="en-IN" dirty="0"/>
          </a:p>
        </p:txBody>
      </p:sp>
      <p:sp>
        <p:nvSpPr>
          <p:cNvPr id="4" name="TextBox 3"/>
          <p:cNvSpPr txBox="1"/>
          <p:nvPr/>
        </p:nvSpPr>
        <p:spPr>
          <a:xfrm>
            <a:off x="924032" y="2823766"/>
            <a:ext cx="2853361" cy="646331"/>
          </a:xfrm>
          <a:prstGeom prst="rect">
            <a:avLst/>
          </a:prstGeom>
          <a:solidFill>
            <a:srgbClr val="0070C0"/>
          </a:solidFill>
        </p:spPr>
        <p:txBody>
          <a:bodyPr wrap="square" rtlCol="0">
            <a:spAutoFit/>
          </a:bodyPr>
          <a:lstStyle/>
          <a:p>
            <a:pPr algn="ctr"/>
            <a:r>
              <a:rPr lang="en-US" sz="3600" b="1" dirty="0" smtClean="0">
                <a:solidFill>
                  <a:schemeClr val="bg1"/>
                </a:solidFill>
                <a:latin typeface="Harrington" panose="04040505050A02020702" pitchFamily="82" charset="0"/>
                <a:cs typeface="Arial" panose="020B0604020202020204" pitchFamily="34" charset="0"/>
              </a:rPr>
              <a:t>Franchisor</a:t>
            </a:r>
            <a:endParaRPr lang="en-US" sz="3600" b="1" dirty="0">
              <a:solidFill>
                <a:schemeClr val="bg1"/>
              </a:solidFill>
              <a:latin typeface="Harrington" panose="04040505050A02020702" pitchFamily="82" charset="0"/>
              <a:cs typeface="Arial" panose="020B0604020202020204" pitchFamily="34" charset="0"/>
            </a:endParaRPr>
          </a:p>
        </p:txBody>
      </p:sp>
      <p:sp>
        <p:nvSpPr>
          <p:cNvPr id="5" name="TextBox 4"/>
          <p:cNvSpPr txBox="1"/>
          <p:nvPr/>
        </p:nvSpPr>
        <p:spPr>
          <a:xfrm>
            <a:off x="6255975" y="2823766"/>
            <a:ext cx="2505771" cy="646331"/>
          </a:xfrm>
          <a:prstGeom prst="rect">
            <a:avLst/>
          </a:prstGeom>
          <a:solidFill>
            <a:srgbClr val="0070C0"/>
          </a:solidFill>
        </p:spPr>
        <p:txBody>
          <a:bodyPr wrap="square" rtlCol="0">
            <a:spAutoFit/>
          </a:bodyPr>
          <a:lstStyle>
            <a:defPPr>
              <a:defRPr lang="en-US"/>
            </a:defPPr>
            <a:lvl1pPr algn="ctr">
              <a:defRPr sz="3600" b="1">
                <a:solidFill>
                  <a:schemeClr val="bg1"/>
                </a:solidFill>
                <a:latin typeface="Harrington" panose="04040505050A02020702" pitchFamily="82" charset="0"/>
                <a:cs typeface="Arial" panose="020B0604020202020204" pitchFamily="34" charset="0"/>
              </a:defRPr>
            </a:lvl1pPr>
          </a:lstStyle>
          <a:p>
            <a:r>
              <a:rPr lang="en-US" dirty="0"/>
              <a:t>Franchisee</a:t>
            </a:r>
          </a:p>
        </p:txBody>
      </p:sp>
      <p:cxnSp>
        <p:nvCxnSpPr>
          <p:cNvPr id="7" name="Straight Arrow Connector 6"/>
          <p:cNvCxnSpPr/>
          <p:nvPr/>
        </p:nvCxnSpPr>
        <p:spPr>
          <a:xfrm>
            <a:off x="3890056" y="2995578"/>
            <a:ext cx="2253256"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49630" y="3356763"/>
            <a:ext cx="2215462" cy="0"/>
          </a:xfrm>
          <a:prstGeom prst="straightConnector1">
            <a:avLst/>
          </a:prstGeom>
          <a:ln w="57150">
            <a:solidFill>
              <a:srgbClr val="8D097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76861" y="2111173"/>
            <a:ext cx="7223700" cy="523220"/>
          </a:xfrm>
          <a:prstGeom prst="rect">
            <a:avLst/>
          </a:prstGeom>
          <a:noFill/>
        </p:spPr>
        <p:txBody>
          <a:bodyPr wrap="square" rtlCol="0">
            <a:spAutoFit/>
          </a:bodyPr>
          <a:lstStyle/>
          <a:p>
            <a:pPr marL="457200" indent="-457200" algn="ctr">
              <a:buFont typeface="Arial" panose="020B0604020202020204" pitchFamily="34" charset="0"/>
              <a:buChar char="•"/>
            </a:pPr>
            <a:r>
              <a:rPr lang="en-IN" sz="2800" b="1" dirty="0" smtClean="0">
                <a:solidFill>
                  <a:srgbClr val="00B050"/>
                </a:solidFill>
                <a:latin typeface="+mn-lt"/>
                <a:cs typeface="Arial" panose="020B0604020202020204" pitchFamily="34" charset="0"/>
              </a:rPr>
              <a:t>Right to sell the franchisor’s products</a:t>
            </a:r>
            <a:endParaRPr lang="en-US" sz="2800" b="1" dirty="0">
              <a:solidFill>
                <a:srgbClr val="00B050"/>
              </a:solidFill>
              <a:latin typeface="+mn-lt"/>
              <a:cs typeface="Arial" panose="020B0604020202020204" pitchFamily="34" charset="0"/>
            </a:endParaRPr>
          </a:p>
        </p:txBody>
      </p:sp>
      <p:sp>
        <p:nvSpPr>
          <p:cNvPr id="11" name="TextBox 10"/>
          <p:cNvSpPr txBox="1"/>
          <p:nvPr/>
        </p:nvSpPr>
        <p:spPr>
          <a:xfrm>
            <a:off x="1176861" y="1443479"/>
            <a:ext cx="7223700" cy="523220"/>
          </a:xfrm>
          <a:prstGeom prst="rect">
            <a:avLst/>
          </a:prstGeom>
          <a:noFill/>
        </p:spPr>
        <p:txBody>
          <a:bodyPr wrap="square" rtlCol="0">
            <a:spAutoFit/>
          </a:bodyPr>
          <a:lstStyle/>
          <a:p>
            <a:pPr marL="457200" indent="-457200" algn="ctr">
              <a:buFont typeface="Arial" panose="020B0604020202020204" pitchFamily="34" charset="0"/>
              <a:buChar char="•"/>
            </a:pPr>
            <a:r>
              <a:rPr lang="en-US" sz="2800" b="1" dirty="0" smtClean="0">
                <a:solidFill>
                  <a:srgbClr val="00B050"/>
                </a:solidFill>
                <a:latin typeface="+mn-lt"/>
                <a:cs typeface="Arial" panose="020B0604020202020204" pitchFamily="34" charset="0"/>
              </a:rPr>
              <a:t>Use its name for </a:t>
            </a:r>
            <a:r>
              <a:rPr lang="en-US" sz="2800" b="1" dirty="0">
                <a:solidFill>
                  <a:srgbClr val="00B050"/>
                </a:solidFill>
                <a:latin typeface="+mn-lt"/>
                <a:cs typeface="Arial" panose="020B0604020202020204" pitchFamily="34" charset="0"/>
              </a:rPr>
              <a:t>a specified period of time</a:t>
            </a:r>
          </a:p>
        </p:txBody>
      </p:sp>
      <p:sp>
        <p:nvSpPr>
          <p:cNvPr id="14" name="TextBox 13"/>
          <p:cNvSpPr txBox="1"/>
          <p:nvPr/>
        </p:nvSpPr>
        <p:spPr>
          <a:xfrm>
            <a:off x="2642330" y="3645711"/>
            <a:ext cx="4399592" cy="523220"/>
          </a:xfrm>
          <a:prstGeom prst="rect">
            <a:avLst/>
          </a:prstGeom>
          <a:noFill/>
        </p:spPr>
        <p:txBody>
          <a:bodyPr wrap="square" rtlCol="0">
            <a:spAutoFit/>
          </a:bodyPr>
          <a:lstStyle/>
          <a:p>
            <a:pPr algn="ctr"/>
            <a:r>
              <a:rPr lang="en-IN" sz="2800" b="1" dirty="0" smtClean="0">
                <a:solidFill>
                  <a:srgbClr val="8D0971"/>
                </a:solidFill>
                <a:latin typeface="+mn-lt"/>
                <a:cs typeface="Arial" panose="020B0604020202020204" pitchFamily="34" charset="0"/>
              </a:rPr>
              <a:t>1. An initial franchise fee</a:t>
            </a:r>
            <a:endParaRPr lang="en-US" sz="2800" b="1" dirty="0">
              <a:solidFill>
                <a:srgbClr val="8D0971"/>
              </a:solidFill>
              <a:latin typeface="+mn-lt"/>
              <a:cs typeface="Arial" panose="020B0604020202020204" pitchFamily="34" charset="0"/>
            </a:endParaRPr>
          </a:p>
        </p:txBody>
      </p:sp>
      <p:sp>
        <p:nvSpPr>
          <p:cNvPr id="15" name="TextBox 14"/>
          <p:cNvSpPr txBox="1"/>
          <p:nvPr/>
        </p:nvSpPr>
        <p:spPr>
          <a:xfrm>
            <a:off x="2511720" y="4118461"/>
            <a:ext cx="4660812" cy="538568"/>
          </a:xfrm>
          <a:prstGeom prst="rect">
            <a:avLst/>
          </a:prstGeom>
          <a:noFill/>
        </p:spPr>
        <p:txBody>
          <a:bodyPr wrap="square" rtlCol="0">
            <a:spAutoFit/>
          </a:bodyPr>
          <a:lstStyle/>
          <a:p>
            <a:pPr algn="ctr"/>
            <a:r>
              <a:rPr lang="en-IN" sz="2800" b="1" dirty="0" smtClean="0">
                <a:solidFill>
                  <a:srgbClr val="8D0971"/>
                </a:solidFill>
                <a:latin typeface="+mn-lt"/>
                <a:cs typeface="Arial" panose="020B0604020202020204" pitchFamily="34" charset="0"/>
              </a:rPr>
              <a:t>2. Continuing franchise fees</a:t>
            </a:r>
            <a:endParaRPr lang="en-US" sz="2800" b="1" dirty="0">
              <a:solidFill>
                <a:srgbClr val="8D0971"/>
              </a:solidFill>
              <a:latin typeface="+mn-lt"/>
              <a:cs typeface="Arial" panose="020B0604020202020204" pitchFamily="34" charset="0"/>
            </a:endParaRPr>
          </a:p>
        </p:txBody>
      </p:sp>
      <p:sp>
        <p:nvSpPr>
          <p:cNvPr id="16" name="Rectangle 15"/>
          <p:cNvSpPr/>
          <p:nvPr/>
        </p:nvSpPr>
        <p:spPr>
          <a:xfrm>
            <a:off x="761999" y="1334127"/>
            <a:ext cx="8144221" cy="3430261"/>
          </a:xfrm>
          <a:prstGeom prst="rect">
            <a:avLst/>
          </a:prstGeom>
          <a:no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892620" y="1189653"/>
            <a:ext cx="8013600" cy="5413374"/>
          </a:xfrm>
        </p:spPr>
        <p:txBody>
          <a:bodyPr>
            <a:normAutofit/>
          </a:bodyPr>
          <a:lstStyle/>
          <a:p>
            <a:endParaRPr lang="en-IN" dirty="0" smtClean="0"/>
          </a:p>
          <a:p>
            <a:endParaRPr lang="en-IN" dirty="0"/>
          </a:p>
          <a:p>
            <a:endParaRPr lang="en-IN" dirty="0" smtClean="0"/>
          </a:p>
          <a:p>
            <a:endParaRPr lang="en-IN" dirty="0"/>
          </a:p>
          <a:p>
            <a:endParaRPr lang="en-IN" dirty="0" smtClean="0"/>
          </a:p>
          <a:p>
            <a:endParaRPr lang="en-IN" dirty="0"/>
          </a:p>
          <a:p>
            <a:pPr marL="0" indent="0">
              <a:buNone/>
            </a:pPr>
            <a:endParaRPr lang="en-IN" sz="3500" dirty="0"/>
          </a:p>
          <a:p>
            <a:r>
              <a:rPr lang="en-IN" dirty="0" smtClean="0"/>
              <a:t>These arrangements are commonly used in:</a:t>
            </a:r>
          </a:p>
          <a:p>
            <a:pPr lvl="1">
              <a:buFont typeface="Wingdings" panose="05000000000000000000" pitchFamily="2" charset="2"/>
              <a:buChar char="v"/>
            </a:pPr>
            <a:r>
              <a:rPr lang="en-IN" sz="2600" dirty="0" smtClean="0"/>
              <a:t>Fast food</a:t>
            </a:r>
          </a:p>
          <a:p>
            <a:pPr lvl="1">
              <a:buFont typeface="Wingdings" panose="05000000000000000000" pitchFamily="2" charset="2"/>
              <a:buChar char="v"/>
            </a:pPr>
            <a:r>
              <a:rPr lang="en-IN" sz="2600" dirty="0" smtClean="0"/>
              <a:t>Restaurants</a:t>
            </a:r>
          </a:p>
        </p:txBody>
      </p:sp>
      <p:sp>
        <p:nvSpPr>
          <p:cNvPr id="18" name="TextBox 17"/>
          <p:cNvSpPr txBox="1"/>
          <p:nvPr/>
        </p:nvSpPr>
        <p:spPr>
          <a:xfrm>
            <a:off x="4427526" y="5234925"/>
            <a:ext cx="2167110" cy="492443"/>
          </a:xfrm>
          <a:prstGeom prst="rect">
            <a:avLst/>
          </a:prstGeom>
          <a:noFill/>
        </p:spPr>
        <p:txBody>
          <a:bodyPr wrap="square" rtlCol="0">
            <a:spAutoFit/>
          </a:bodyPr>
          <a:lstStyle/>
          <a:p>
            <a:pPr marL="342900" indent="-342900">
              <a:buFont typeface="Wingdings" panose="05000000000000000000" pitchFamily="2" charset="2"/>
              <a:buChar char="v"/>
            </a:pPr>
            <a:r>
              <a:rPr lang="en-US" sz="2600" dirty="0" smtClean="0">
                <a:latin typeface="+mn-lt"/>
                <a:cs typeface="Arial" panose="020B0604020202020204" pitchFamily="34" charset="0"/>
              </a:rPr>
              <a:t>Motels</a:t>
            </a:r>
            <a:endParaRPr lang="en-US" sz="2600" dirty="0">
              <a:latin typeface="+mn-lt"/>
              <a:cs typeface="Arial" panose="020B0604020202020204" pitchFamily="34" charset="0"/>
            </a:endParaRPr>
          </a:p>
        </p:txBody>
      </p:sp>
      <p:sp>
        <p:nvSpPr>
          <p:cNvPr id="19" name="TextBox 18"/>
          <p:cNvSpPr txBox="1"/>
          <p:nvPr/>
        </p:nvSpPr>
        <p:spPr>
          <a:xfrm>
            <a:off x="4013154" y="5730727"/>
            <a:ext cx="3743190" cy="492443"/>
          </a:xfrm>
          <a:prstGeom prst="rect">
            <a:avLst/>
          </a:prstGeom>
          <a:noFill/>
        </p:spPr>
        <p:txBody>
          <a:bodyPr wrap="square" rtlCol="0">
            <a:spAutoFit/>
          </a:bodyPr>
          <a:lstStyle>
            <a:defPPr>
              <a:defRPr lang="en-US"/>
            </a:defPPr>
            <a:lvl1pPr marL="342900" indent="-342900">
              <a:buFont typeface="Wingdings" panose="05000000000000000000" pitchFamily="2" charset="2"/>
              <a:buChar char="v"/>
              <a:defRPr sz="2400">
                <a:latin typeface="+mn-lt"/>
                <a:cs typeface="Arial" panose="020B0604020202020204" pitchFamily="34" charset="0"/>
              </a:defRPr>
            </a:lvl1pPr>
          </a:lstStyle>
          <a:p>
            <a:pPr marL="800100" lvl="1" indent="-342900">
              <a:buFont typeface="Wingdings" panose="05000000000000000000" pitchFamily="2" charset="2"/>
              <a:buChar char="v"/>
            </a:pPr>
            <a:r>
              <a:rPr lang="en-IN" sz="2600" dirty="0">
                <a:latin typeface="+mn-lt"/>
                <a:cs typeface="Arial" panose="020B0604020202020204" pitchFamily="34" charset="0"/>
              </a:rPr>
              <a:t>Auto rental agencies</a:t>
            </a:r>
          </a:p>
        </p:txBody>
      </p:sp>
    </p:spTree>
    <p:extLst>
      <p:ext uri="{BB962C8B-B14F-4D97-AF65-F5344CB8AC3E}">
        <p14:creationId xmlns:p14="http://schemas.microsoft.com/office/powerpoint/2010/main" val="2569539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xEl>
                                              <p:pRg st="7" end="7"/>
                                            </p:txEl>
                                          </p:spTgt>
                                        </p:tgtEl>
                                        <p:attrNameLst>
                                          <p:attrName>style.visibility</p:attrName>
                                        </p:attrNameLst>
                                      </p:cBhvr>
                                      <p:to>
                                        <p:strVal val="visible"/>
                                      </p:to>
                                    </p:set>
                                    <p:animEffect transition="in" filter="fade">
                                      <p:cBhvr>
                                        <p:cTn id="44" dur="500"/>
                                        <p:tgtEl>
                                          <p:spTgt spid="17">
                                            <p:txEl>
                                              <p:pRg st="7" end="7"/>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7">
                                            <p:txEl>
                                              <p:pRg st="8" end="8"/>
                                            </p:txEl>
                                          </p:spTgt>
                                        </p:tgtEl>
                                        <p:attrNameLst>
                                          <p:attrName>style.visibility</p:attrName>
                                        </p:attrNameLst>
                                      </p:cBhvr>
                                      <p:to>
                                        <p:strVal val="visible"/>
                                      </p:to>
                                    </p:set>
                                    <p:animEffect transition="in" filter="fade">
                                      <p:cBhvr>
                                        <p:cTn id="48" dur="500"/>
                                        <p:tgtEl>
                                          <p:spTgt spid="17">
                                            <p:txEl>
                                              <p:pRg st="8" end="8"/>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7">
                                            <p:txEl>
                                              <p:pRg st="9" end="9"/>
                                            </p:txEl>
                                          </p:spTgt>
                                        </p:tgtEl>
                                        <p:attrNameLst>
                                          <p:attrName>style.visibility</p:attrName>
                                        </p:attrNameLst>
                                      </p:cBhvr>
                                      <p:to>
                                        <p:strVal val="visible"/>
                                      </p:to>
                                    </p:set>
                                    <p:animEffect transition="in" filter="fade">
                                      <p:cBhvr>
                                        <p:cTn id="52" dur="500"/>
                                        <p:tgtEl>
                                          <p:spTgt spid="17">
                                            <p:txEl>
                                              <p:pRg st="9" end="9"/>
                                            </p:txEl>
                                          </p:spTgt>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4" grpId="0"/>
      <p:bldP spid="15" grpId="0"/>
      <p:bldP spid="16"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r>
              <a:rPr lang="en-US" sz="2000" dirty="0" smtClean="0"/>
              <a:t>Which </a:t>
            </a:r>
            <a:r>
              <a:rPr lang="en-US" sz="2000" dirty="0"/>
              <a:t>of the following is an indicator that revenue for a service </a:t>
            </a:r>
            <a:r>
              <a:rPr lang="en-US" sz="2000" dirty="0" smtClean="0"/>
              <a:t>should be </a:t>
            </a:r>
            <a:r>
              <a:rPr lang="en-US" sz="2000" dirty="0"/>
              <a:t>recognized over time?</a:t>
            </a:r>
          </a:p>
          <a:p>
            <a:pPr marL="457200" indent="-457200">
              <a:buNone/>
            </a:pPr>
            <a:r>
              <a:rPr lang="en-US" sz="2000" dirty="0" smtClean="0"/>
              <a:t>a</a:t>
            </a:r>
            <a:r>
              <a:rPr lang="en-US" sz="2000" dirty="0"/>
              <a:t>.	The seller is enhancing an asset that the buyer controls as the service is performed.</a:t>
            </a:r>
          </a:p>
          <a:p>
            <a:pPr marL="457200" indent="-457200">
              <a:buNone/>
            </a:pPr>
            <a:r>
              <a:rPr lang="en-US" sz="2000" dirty="0" smtClean="0"/>
              <a:t>b</a:t>
            </a:r>
            <a:r>
              <a:rPr lang="en-US" sz="2000" dirty="0"/>
              <a:t>.	The seller is providing continuous effort to the buyer.</a:t>
            </a:r>
          </a:p>
          <a:p>
            <a:pPr marL="457200" indent="-457200">
              <a:buNone/>
            </a:pPr>
            <a:r>
              <a:rPr lang="en-US" sz="2000" dirty="0" smtClean="0"/>
              <a:t>c</a:t>
            </a:r>
            <a:r>
              <a:rPr lang="en-US" sz="2000" dirty="0"/>
              <a:t>.	The seller can estimate the percent of work completed.</a:t>
            </a:r>
          </a:p>
          <a:p>
            <a:pPr marL="457200" indent="-457200">
              <a:buNone/>
            </a:pPr>
            <a:r>
              <a:rPr lang="en-US" sz="2000" dirty="0" smtClean="0"/>
              <a:t>d</a:t>
            </a:r>
            <a:r>
              <a:rPr lang="en-US" sz="2000" dirty="0"/>
              <a:t>.	The sales price is fixed and </a:t>
            </a:r>
            <a:r>
              <a:rPr lang="en-US" sz="2000" dirty="0" smtClean="0"/>
              <a:t>determinable.</a:t>
            </a:r>
            <a:endParaRPr lang="en-US" sz="2000" dirty="0"/>
          </a:p>
          <a:p>
            <a:pPr marL="0" indent="0">
              <a:buNone/>
              <a:tabLst>
                <a:tab pos="7772400" algn="dec"/>
              </a:tabLst>
              <a:defRPr/>
            </a:pPr>
            <a:endParaRPr lang="en-US" sz="1600" dirty="0" smtClean="0"/>
          </a:p>
          <a:p>
            <a:pPr marL="2286000" lvl="5" indent="0">
              <a:buNone/>
              <a:tabLst>
                <a:tab pos="7772400" algn="dec"/>
              </a:tabLst>
              <a:defRPr/>
            </a:pPr>
            <a:endParaRPr lang="en-US" sz="1600" dirty="0"/>
          </a:p>
        </p:txBody>
      </p:sp>
      <p:sp>
        <p:nvSpPr>
          <p:cNvPr id="2" name="Oval 1"/>
          <p:cNvSpPr/>
          <p:nvPr/>
        </p:nvSpPr>
        <p:spPr bwMode="auto">
          <a:xfrm>
            <a:off x="761999" y="2088828"/>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845906" y="3934659"/>
            <a:ext cx="6248400" cy="2585323"/>
          </a:xfrm>
          <a:prstGeom prst="rect">
            <a:avLst/>
          </a:prstGeom>
          <a:solidFill>
            <a:srgbClr val="FFFFD1"/>
          </a:solidFill>
          <a:ln w="6350">
            <a:solidFill>
              <a:schemeClr val="tx1"/>
            </a:solidFill>
          </a:ln>
        </p:spPr>
        <p:txBody>
          <a:bodyPr wrap="square" rtlCol="0">
            <a:spAutoFit/>
          </a:bodyPr>
          <a:lstStyle/>
          <a:p>
            <a:r>
              <a:rPr lang="en-IN" dirty="0"/>
              <a:t>Revenue is recognized over a period of time if one of the following three conditions hold:</a:t>
            </a:r>
          </a:p>
          <a:p>
            <a:pPr marL="742950" lvl="1" indent="-285750">
              <a:buFont typeface="Wingdings" panose="05000000000000000000" pitchFamily="2" charset="2"/>
              <a:buChar char="§"/>
            </a:pPr>
            <a:r>
              <a:rPr lang="en-IN" dirty="0"/>
              <a:t>The customer consumes the benefit of the seller’s work as it is </a:t>
            </a:r>
            <a:r>
              <a:rPr lang="en-IN" dirty="0" smtClean="0"/>
              <a:t>performed</a:t>
            </a:r>
            <a:endParaRPr lang="en-IN" dirty="0"/>
          </a:p>
          <a:p>
            <a:pPr marL="742950" lvl="1" indent="-285750">
              <a:buFont typeface="Wingdings" panose="05000000000000000000" pitchFamily="2" charset="2"/>
              <a:buChar char="§"/>
            </a:pPr>
            <a:r>
              <a:rPr lang="en-IN" b="1" dirty="0">
                <a:solidFill>
                  <a:srgbClr val="C00000"/>
                </a:solidFill>
              </a:rPr>
              <a:t>The customer controls the asset as it is created </a:t>
            </a:r>
            <a:endParaRPr lang="en-IN" b="1" dirty="0" smtClean="0">
              <a:solidFill>
                <a:srgbClr val="C00000"/>
              </a:solidFill>
            </a:endParaRPr>
          </a:p>
          <a:p>
            <a:pPr marL="742950" lvl="1" indent="-285750">
              <a:buFont typeface="Wingdings" panose="05000000000000000000" pitchFamily="2" charset="2"/>
              <a:buChar char="§"/>
            </a:pPr>
            <a:r>
              <a:rPr lang="en-IN" dirty="0" smtClean="0"/>
              <a:t>The </a:t>
            </a:r>
            <a:r>
              <a:rPr lang="en-IN" dirty="0"/>
              <a:t>seller is creating an asset that has no alternative use to the seller and the seller has the legal right to receive payment for progress to date </a:t>
            </a:r>
            <a:r>
              <a:rPr lang="en-US" dirty="0"/>
              <a:t>even if the contract is </a:t>
            </a:r>
            <a:r>
              <a:rPr lang="en-US" dirty="0" smtClean="0"/>
              <a:t>cancelled.</a:t>
            </a:r>
            <a:endParaRPr lang="en-US" b="1" dirty="0">
              <a:solidFill>
                <a:srgbClr val="C00000"/>
              </a:solidFill>
            </a:endParaRPr>
          </a:p>
        </p:txBody>
      </p:sp>
    </p:spTree>
    <p:extLst>
      <p:ext uri="{BB962C8B-B14F-4D97-AF65-F5344CB8AC3E}">
        <p14:creationId xmlns:p14="http://schemas.microsoft.com/office/powerpoint/2010/main" val="178739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Franchise Sales</a:t>
            </a:r>
          </a:p>
        </p:txBody>
      </p:sp>
      <p:sp>
        <p:nvSpPr>
          <p:cNvPr id="3" name="Content Placeholder 2"/>
          <p:cNvSpPr>
            <a:spLocks noGrp="1"/>
          </p:cNvSpPr>
          <p:nvPr>
            <p:ph idx="1"/>
          </p:nvPr>
        </p:nvSpPr>
        <p:spPr>
          <a:xfrm>
            <a:off x="761998" y="1189653"/>
            <a:ext cx="8249479" cy="5562249"/>
          </a:xfrm>
        </p:spPr>
        <p:txBody>
          <a:bodyPr>
            <a:normAutofit/>
          </a:bodyPr>
          <a:lstStyle/>
          <a:p>
            <a:pPr marL="228600" lvl="1">
              <a:spcBef>
                <a:spcPts val="1000"/>
              </a:spcBef>
            </a:pPr>
            <a:r>
              <a:rPr lang="en-US" sz="2800" dirty="0" smtClean="0"/>
              <a:t>Initial franchise fees:</a:t>
            </a:r>
          </a:p>
          <a:p>
            <a:pPr marL="685800" lvl="2">
              <a:spcBef>
                <a:spcPts val="1000"/>
              </a:spcBef>
            </a:pPr>
            <a:r>
              <a:rPr lang="en-US" sz="2600" dirty="0"/>
              <a:t>Fees paid for using the franchisor’s name and products</a:t>
            </a:r>
          </a:p>
          <a:p>
            <a:pPr marL="685800" lvl="2">
              <a:spcBef>
                <a:spcPts val="1000"/>
              </a:spcBef>
            </a:pPr>
            <a:r>
              <a:rPr lang="en-US" sz="2600" dirty="0"/>
              <a:t>Provides assistance in finding location, constructing the facilities, and training employees</a:t>
            </a:r>
          </a:p>
          <a:p>
            <a:pPr marL="685800" lvl="2">
              <a:spcBef>
                <a:spcPts val="1000"/>
              </a:spcBef>
            </a:pPr>
            <a:r>
              <a:rPr lang="en-US" sz="2600" dirty="0" smtClean="0"/>
              <a:t>Initial franchise </a:t>
            </a:r>
            <a:r>
              <a:rPr lang="en-US" sz="2600" dirty="0"/>
              <a:t>fee usually is a fixed amount, but it may be payable in </a:t>
            </a:r>
            <a:r>
              <a:rPr lang="en-US" sz="2600" dirty="0" smtClean="0"/>
              <a:t>installments</a:t>
            </a:r>
            <a:endParaRPr lang="en-US" sz="2800" dirty="0" smtClean="0"/>
          </a:p>
          <a:p>
            <a:pPr marL="228600" lvl="1">
              <a:spcBef>
                <a:spcPts val="1000"/>
              </a:spcBef>
            </a:pPr>
            <a:r>
              <a:rPr lang="en-IN" sz="2800" dirty="0" smtClean="0"/>
              <a:t>Continuing franchise fees:</a:t>
            </a:r>
          </a:p>
          <a:p>
            <a:pPr lvl="1"/>
            <a:r>
              <a:rPr lang="en-IN" sz="2600" dirty="0" smtClean="0"/>
              <a:t>Fee paid to the franchisor for ongoing </a:t>
            </a:r>
            <a:r>
              <a:rPr lang="en-IN" sz="2600" dirty="0"/>
              <a:t>rights and services provided over the life of the franchise </a:t>
            </a:r>
            <a:r>
              <a:rPr lang="en-IN" sz="2600" dirty="0" smtClean="0"/>
              <a:t>agreement</a:t>
            </a:r>
          </a:p>
          <a:p>
            <a:pPr lvl="1"/>
            <a:r>
              <a:rPr lang="en-IN" sz="2600" dirty="0" smtClean="0"/>
              <a:t>Fees are a fixed </a:t>
            </a:r>
            <a:r>
              <a:rPr lang="en-IN" sz="2600" dirty="0"/>
              <a:t>annual or monthly </a:t>
            </a:r>
            <a:r>
              <a:rPr lang="en-IN" sz="2600" dirty="0" smtClean="0"/>
              <a:t>amount, or </a:t>
            </a:r>
            <a:r>
              <a:rPr lang="en-IN" sz="2600" dirty="0"/>
              <a:t>a percentage of the volume of business done by the franchise, or a combination of </a:t>
            </a:r>
            <a:r>
              <a:rPr lang="en-IN" sz="2600" dirty="0" smtClean="0"/>
              <a:t>both</a:t>
            </a:r>
            <a:endParaRPr lang="en-IN" sz="2600" dirty="0"/>
          </a:p>
        </p:txBody>
      </p:sp>
    </p:spTree>
    <p:extLst>
      <p:ext uri="{BB962C8B-B14F-4D97-AF65-F5344CB8AC3E}">
        <p14:creationId xmlns:p14="http://schemas.microsoft.com/office/powerpoint/2010/main" val="3421150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Illustration: </a:t>
            </a:r>
            <a:r>
              <a:rPr lang="en-IN" dirty="0" smtClean="0"/>
              <a:t>Franchise Sales</a:t>
            </a:r>
            <a:endParaRPr lang="en-IN" dirty="0"/>
          </a:p>
        </p:txBody>
      </p:sp>
      <p:sp>
        <p:nvSpPr>
          <p:cNvPr id="6" name="AutoShape 3"/>
          <p:cNvSpPr>
            <a:spLocks noChangeAspect="1" noChangeArrowheads="1" noTextEdit="1"/>
          </p:cNvSpPr>
          <p:nvPr/>
        </p:nvSpPr>
        <p:spPr bwMode="auto">
          <a:xfrm>
            <a:off x="762000" y="2315478"/>
            <a:ext cx="80137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65" y="1151553"/>
            <a:ext cx="8508998" cy="26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1709" y="4392054"/>
            <a:ext cx="7920037" cy="1998663"/>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7" name="TextBox 6"/>
          <p:cNvSpPr txBox="1">
            <a:spLocks noChangeArrowheads="1"/>
          </p:cNvSpPr>
          <p:nvPr/>
        </p:nvSpPr>
        <p:spPr bwMode="auto">
          <a:xfrm>
            <a:off x="887913" y="4380942"/>
            <a:ext cx="468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Journal </a:t>
            </a:r>
            <a:r>
              <a:rPr lang="en-US" altLang="en-US" sz="2400" b="1" dirty="0" smtClean="0">
                <a:latin typeface="+mn-lt"/>
              </a:rPr>
              <a:t>Entry – March 31, 2016</a:t>
            </a:r>
            <a:endParaRPr lang="en-IN" altLang="en-US" sz="2400" b="1" baseline="30000" dirty="0">
              <a:latin typeface="+mn-lt"/>
            </a:endParaRPr>
          </a:p>
        </p:txBody>
      </p:sp>
      <p:sp>
        <p:nvSpPr>
          <p:cNvPr id="8" name="TextBox 7"/>
          <p:cNvSpPr txBox="1">
            <a:spLocks noChangeArrowheads="1"/>
          </p:cNvSpPr>
          <p:nvPr/>
        </p:nvSpPr>
        <p:spPr bwMode="auto">
          <a:xfrm>
            <a:off x="815675" y="4858777"/>
            <a:ext cx="4758537" cy="4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smtClean="0">
                <a:latin typeface="+mn-lt"/>
              </a:rPr>
              <a:t>Cash</a:t>
            </a:r>
            <a:endParaRPr lang="en-IN" altLang="en-US" sz="2400" baseline="30000" dirty="0">
              <a:latin typeface="+mn-lt"/>
            </a:endParaRPr>
          </a:p>
        </p:txBody>
      </p:sp>
      <p:sp>
        <p:nvSpPr>
          <p:cNvPr id="9" name="TextBox 8"/>
          <p:cNvSpPr txBox="1">
            <a:spLocks noChangeArrowheads="1"/>
          </p:cNvSpPr>
          <p:nvPr/>
        </p:nvSpPr>
        <p:spPr bwMode="auto">
          <a:xfrm>
            <a:off x="808369" y="5312804"/>
            <a:ext cx="501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smtClean="0">
                <a:latin typeface="+mn-lt"/>
              </a:rPr>
              <a:t>Note receivable</a:t>
            </a:r>
            <a:endParaRPr lang="en-IN" altLang="en-US" sz="2400" baseline="30000" dirty="0">
              <a:latin typeface="+mn-lt"/>
            </a:endParaRPr>
          </a:p>
        </p:txBody>
      </p:sp>
      <p:sp>
        <p:nvSpPr>
          <p:cNvPr id="10" name="TextBox 9"/>
          <p:cNvSpPr txBox="1">
            <a:spLocks noChangeArrowheads="1"/>
          </p:cNvSpPr>
          <p:nvPr/>
        </p:nvSpPr>
        <p:spPr bwMode="auto">
          <a:xfrm>
            <a:off x="5800029" y="5314651"/>
            <a:ext cx="151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smtClean="0">
                <a:latin typeface="+mn-lt"/>
              </a:rPr>
              <a:t>40,000</a:t>
            </a:r>
            <a:endParaRPr lang="en-IN" altLang="en-US" sz="2400" baseline="30000" dirty="0">
              <a:latin typeface="+mn-lt"/>
            </a:endParaRPr>
          </a:p>
        </p:txBody>
      </p:sp>
      <p:sp>
        <p:nvSpPr>
          <p:cNvPr id="11" name="TextBox 10"/>
          <p:cNvSpPr txBox="1">
            <a:spLocks noChangeArrowheads="1"/>
          </p:cNvSpPr>
          <p:nvPr/>
        </p:nvSpPr>
        <p:spPr bwMode="auto">
          <a:xfrm>
            <a:off x="5813757" y="4858779"/>
            <a:ext cx="150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a:latin typeface="+mn-lt"/>
              </a:rPr>
              <a:t>1</a:t>
            </a:r>
            <a:r>
              <a:rPr lang="en-US" altLang="en-US" sz="2400" dirty="0" smtClean="0">
                <a:latin typeface="+mn-lt"/>
              </a:rPr>
              <a:t>0,000</a:t>
            </a:r>
            <a:endParaRPr lang="en-IN" altLang="en-US" sz="2400" baseline="30000" dirty="0">
              <a:latin typeface="+mn-lt"/>
            </a:endParaRPr>
          </a:p>
        </p:txBody>
      </p:sp>
      <p:sp>
        <p:nvSpPr>
          <p:cNvPr id="12" name="TextBox 11"/>
          <p:cNvSpPr txBox="1">
            <a:spLocks noChangeArrowheads="1"/>
          </p:cNvSpPr>
          <p:nvPr/>
        </p:nvSpPr>
        <p:spPr bwMode="auto">
          <a:xfrm>
            <a:off x="7386969" y="4373004"/>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Credit</a:t>
            </a:r>
            <a:endParaRPr lang="en-IN" altLang="en-US" sz="2400" b="1" baseline="30000" dirty="0">
              <a:latin typeface="+mn-lt"/>
            </a:endParaRPr>
          </a:p>
        </p:txBody>
      </p:sp>
      <p:sp>
        <p:nvSpPr>
          <p:cNvPr id="13" name="TextBox 12"/>
          <p:cNvSpPr txBox="1">
            <a:spLocks noChangeArrowheads="1"/>
          </p:cNvSpPr>
          <p:nvPr/>
        </p:nvSpPr>
        <p:spPr bwMode="auto">
          <a:xfrm>
            <a:off x="6029657" y="4373004"/>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Debit</a:t>
            </a:r>
            <a:endParaRPr lang="en-IN" altLang="en-US" sz="2400" b="1" baseline="30000" dirty="0">
              <a:latin typeface="+mn-lt"/>
            </a:endParaRPr>
          </a:p>
        </p:txBody>
      </p:sp>
      <p:cxnSp>
        <p:nvCxnSpPr>
          <p:cNvPr id="14" name="Straight Connector 13"/>
          <p:cNvCxnSpPr/>
          <p:nvPr/>
        </p:nvCxnSpPr>
        <p:spPr>
          <a:xfrm>
            <a:off x="817896" y="4873065"/>
            <a:ext cx="79343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01394" y="5754020"/>
            <a:ext cx="501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mn-lt"/>
              </a:rPr>
              <a:t> </a:t>
            </a:r>
            <a:r>
              <a:rPr lang="en-IN" altLang="en-US" sz="2400" dirty="0" smtClean="0">
                <a:latin typeface="+mn-lt"/>
              </a:rPr>
              <a:t>     Unearned franchise fee revenue</a:t>
            </a:r>
            <a:endParaRPr lang="en-IN" altLang="en-US" sz="2400" baseline="30000" dirty="0">
              <a:latin typeface="+mn-lt"/>
            </a:endParaRPr>
          </a:p>
        </p:txBody>
      </p:sp>
      <p:sp>
        <p:nvSpPr>
          <p:cNvPr id="16" name="TextBox 15"/>
          <p:cNvSpPr txBox="1">
            <a:spLocks noChangeArrowheads="1"/>
          </p:cNvSpPr>
          <p:nvPr/>
        </p:nvSpPr>
        <p:spPr bwMode="auto">
          <a:xfrm>
            <a:off x="7233812" y="5754118"/>
            <a:ext cx="151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a:latin typeface="+mn-lt"/>
              </a:rPr>
              <a:t>5</a:t>
            </a:r>
            <a:r>
              <a:rPr lang="en-US" altLang="en-US" sz="2400" dirty="0" smtClean="0">
                <a:latin typeface="+mn-lt"/>
              </a:rPr>
              <a:t>0,000</a:t>
            </a:r>
            <a:endParaRPr lang="en-IN" altLang="en-US" sz="2400" baseline="30000" dirty="0">
              <a:latin typeface="+mn-lt"/>
            </a:endParaRPr>
          </a:p>
        </p:txBody>
      </p:sp>
      <p:sp>
        <p:nvSpPr>
          <p:cNvPr id="3" name="TextBox 2"/>
          <p:cNvSpPr txBox="1"/>
          <p:nvPr/>
        </p:nvSpPr>
        <p:spPr>
          <a:xfrm>
            <a:off x="817896" y="3934659"/>
            <a:ext cx="4756317" cy="492443"/>
          </a:xfrm>
          <a:prstGeom prst="rect">
            <a:avLst/>
          </a:prstGeom>
          <a:noFill/>
        </p:spPr>
        <p:txBody>
          <a:bodyPr wrap="square" rtlCol="0">
            <a:spAutoFit/>
          </a:bodyPr>
          <a:lstStyle/>
          <a:p>
            <a:r>
              <a:rPr lang="en-IN" sz="2600" b="1" dirty="0">
                <a:solidFill>
                  <a:srgbClr val="8D0971"/>
                </a:solidFill>
                <a:latin typeface="+mn-lt"/>
                <a:cs typeface="Arial" panose="020B0604020202020204" pitchFamily="34" charset="0"/>
              </a:rPr>
              <a:t>Initial Franchise Fee</a:t>
            </a:r>
            <a:endParaRPr lang="en-US" sz="2600" b="1" dirty="0">
              <a:solidFill>
                <a:srgbClr val="8D0971"/>
              </a:solidFill>
              <a:latin typeface="+mn-lt"/>
              <a:cs typeface="Arial" panose="020B0604020202020204" pitchFamily="34" charset="0"/>
            </a:endParaRPr>
          </a:p>
        </p:txBody>
      </p:sp>
    </p:spTree>
    <p:extLst>
      <p:ext uri="{BB962C8B-B14F-4D97-AF65-F5344CB8AC3E}">
        <p14:creationId xmlns:p14="http://schemas.microsoft.com/office/powerpoint/2010/main" val="3516862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P spid="13" grpId="0"/>
      <p:bldP spid="15" grpId="0"/>
      <p:bldP spid="16" grpId="0"/>
      <p:bldP spid="3"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Franchise Sales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r>
              <a:rPr lang="en-US" sz="1600" dirty="0" smtClean="0">
                <a:solidFill>
                  <a:srgbClr val="0070C0"/>
                </a:solidFill>
                <a:cs typeface="Arial" panose="020B0604020202020204" pitchFamily="34" charset="0"/>
              </a:rPr>
              <a:t>)</a:t>
            </a:r>
            <a:endParaRPr lang="en-IN" sz="1800" dirty="0"/>
          </a:p>
        </p:txBody>
      </p:sp>
      <p:sp>
        <p:nvSpPr>
          <p:cNvPr id="6" name="AutoShape 3"/>
          <p:cNvSpPr>
            <a:spLocks noChangeAspect="1" noChangeArrowheads="1" noTextEdit="1"/>
          </p:cNvSpPr>
          <p:nvPr/>
        </p:nvSpPr>
        <p:spPr bwMode="auto">
          <a:xfrm>
            <a:off x="762000" y="2315478"/>
            <a:ext cx="80137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65" y="1151553"/>
            <a:ext cx="8508998" cy="26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1709" y="4392054"/>
            <a:ext cx="7920037" cy="138241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7" name="TextBox 6"/>
          <p:cNvSpPr txBox="1">
            <a:spLocks noChangeArrowheads="1"/>
          </p:cNvSpPr>
          <p:nvPr/>
        </p:nvSpPr>
        <p:spPr bwMode="auto">
          <a:xfrm>
            <a:off x="887913" y="4380942"/>
            <a:ext cx="5141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Journal </a:t>
            </a:r>
            <a:r>
              <a:rPr lang="en-US" altLang="en-US" sz="2400" b="1" dirty="0" smtClean="0">
                <a:latin typeface="+mn-lt"/>
              </a:rPr>
              <a:t>Entry – </a:t>
            </a:r>
            <a:r>
              <a:rPr lang="en-US" altLang="en-US" sz="2400" b="1" dirty="0" smtClean="0">
                <a:latin typeface="Calibri" pitchFamily="34" charset="0"/>
              </a:rPr>
              <a:t>September </a:t>
            </a:r>
            <a:r>
              <a:rPr lang="en-US" altLang="en-US" sz="2400" b="1" dirty="0">
                <a:latin typeface="Calibri" pitchFamily="34" charset="0"/>
              </a:rPr>
              <a:t>20, 2016</a:t>
            </a:r>
            <a:endParaRPr lang="en-IN" altLang="en-US" sz="2400" b="1" baseline="30000" dirty="0">
              <a:latin typeface="Calibri" pitchFamily="34" charset="0"/>
            </a:endParaRPr>
          </a:p>
        </p:txBody>
      </p:sp>
      <p:sp>
        <p:nvSpPr>
          <p:cNvPr id="8" name="TextBox 7"/>
          <p:cNvSpPr txBox="1">
            <a:spLocks noChangeArrowheads="1"/>
          </p:cNvSpPr>
          <p:nvPr/>
        </p:nvSpPr>
        <p:spPr bwMode="auto">
          <a:xfrm>
            <a:off x="815675" y="4858777"/>
            <a:ext cx="4758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Unearned franchise fee revenue</a:t>
            </a:r>
            <a:endParaRPr lang="en-IN" altLang="en-US" sz="2400" baseline="30000" dirty="0">
              <a:latin typeface="+mn-lt"/>
            </a:endParaRPr>
          </a:p>
        </p:txBody>
      </p:sp>
      <p:sp>
        <p:nvSpPr>
          <p:cNvPr id="9" name="TextBox 8"/>
          <p:cNvSpPr txBox="1">
            <a:spLocks noChangeArrowheads="1"/>
          </p:cNvSpPr>
          <p:nvPr/>
        </p:nvSpPr>
        <p:spPr bwMode="auto">
          <a:xfrm>
            <a:off x="808369" y="5312804"/>
            <a:ext cx="501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 </a:t>
            </a:r>
            <a:r>
              <a:rPr lang="en-IN" altLang="en-US" sz="2400" dirty="0" smtClean="0">
                <a:latin typeface="Calibri" pitchFamily="34" charset="0"/>
              </a:rPr>
              <a:t>      Franchise </a:t>
            </a:r>
            <a:r>
              <a:rPr lang="en-IN" altLang="en-US" sz="2400" dirty="0">
                <a:latin typeface="Calibri" pitchFamily="34" charset="0"/>
              </a:rPr>
              <a:t>fee revenue</a:t>
            </a:r>
            <a:endParaRPr lang="en-IN" altLang="en-US" sz="2400" baseline="30000" dirty="0">
              <a:latin typeface="+mn-lt"/>
            </a:endParaRPr>
          </a:p>
        </p:txBody>
      </p:sp>
      <p:sp>
        <p:nvSpPr>
          <p:cNvPr id="11" name="TextBox 10"/>
          <p:cNvSpPr txBox="1">
            <a:spLocks noChangeArrowheads="1"/>
          </p:cNvSpPr>
          <p:nvPr/>
        </p:nvSpPr>
        <p:spPr bwMode="auto">
          <a:xfrm>
            <a:off x="5813757" y="4858779"/>
            <a:ext cx="150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a:latin typeface="+mn-lt"/>
              </a:rPr>
              <a:t>5</a:t>
            </a:r>
            <a:r>
              <a:rPr lang="en-US" altLang="en-US" sz="2400" dirty="0" smtClean="0">
                <a:latin typeface="+mn-lt"/>
              </a:rPr>
              <a:t>0,000</a:t>
            </a:r>
            <a:endParaRPr lang="en-IN" altLang="en-US" sz="2400" baseline="30000" dirty="0">
              <a:latin typeface="+mn-lt"/>
            </a:endParaRPr>
          </a:p>
        </p:txBody>
      </p:sp>
      <p:sp>
        <p:nvSpPr>
          <p:cNvPr id="12" name="TextBox 11"/>
          <p:cNvSpPr txBox="1">
            <a:spLocks noChangeArrowheads="1"/>
          </p:cNvSpPr>
          <p:nvPr/>
        </p:nvSpPr>
        <p:spPr bwMode="auto">
          <a:xfrm>
            <a:off x="7386969" y="4373004"/>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Credit</a:t>
            </a:r>
            <a:endParaRPr lang="en-IN" altLang="en-US" sz="2400" b="1" baseline="30000" dirty="0">
              <a:latin typeface="+mn-lt"/>
            </a:endParaRPr>
          </a:p>
        </p:txBody>
      </p:sp>
      <p:sp>
        <p:nvSpPr>
          <p:cNvPr id="13" name="TextBox 12"/>
          <p:cNvSpPr txBox="1">
            <a:spLocks noChangeArrowheads="1"/>
          </p:cNvSpPr>
          <p:nvPr/>
        </p:nvSpPr>
        <p:spPr bwMode="auto">
          <a:xfrm>
            <a:off x="6029657" y="4373004"/>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Debit</a:t>
            </a:r>
            <a:endParaRPr lang="en-IN" altLang="en-US" sz="2400" b="1" baseline="30000" dirty="0">
              <a:latin typeface="+mn-lt"/>
            </a:endParaRPr>
          </a:p>
        </p:txBody>
      </p:sp>
      <p:cxnSp>
        <p:nvCxnSpPr>
          <p:cNvPr id="14" name="Straight Connector 13"/>
          <p:cNvCxnSpPr/>
          <p:nvPr/>
        </p:nvCxnSpPr>
        <p:spPr>
          <a:xfrm>
            <a:off x="817896" y="4873065"/>
            <a:ext cx="79343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17896" y="3934659"/>
            <a:ext cx="4756317" cy="492443"/>
          </a:xfrm>
          <a:prstGeom prst="rect">
            <a:avLst/>
          </a:prstGeom>
          <a:noFill/>
        </p:spPr>
        <p:txBody>
          <a:bodyPr wrap="square" rtlCol="0">
            <a:spAutoFit/>
          </a:bodyPr>
          <a:lstStyle/>
          <a:p>
            <a:r>
              <a:rPr lang="en-IN" sz="2600" b="1" dirty="0">
                <a:solidFill>
                  <a:srgbClr val="8D0971"/>
                </a:solidFill>
                <a:latin typeface="+mn-lt"/>
                <a:cs typeface="Arial" panose="020B0604020202020204" pitchFamily="34" charset="0"/>
              </a:rPr>
              <a:t>Initial Franchise Fee</a:t>
            </a:r>
            <a:endParaRPr lang="en-US" sz="2600" b="1" dirty="0">
              <a:solidFill>
                <a:srgbClr val="8D0971"/>
              </a:solidFill>
              <a:latin typeface="+mn-lt"/>
              <a:cs typeface="Arial" panose="020B0604020202020204" pitchFamily="34" charset="0"/>
            </a:endParaRPr>
          </a:p>
        </p:txBody>
      </p:sp>
      <p:sp>
        <p:nvSpPr>
          <p:cNvPr id="17" name="TextBox 16"/>
          <p:cNvSpPr txBox="1">
            <a:spLocks noChangeArrowheads="1"/>
          </p:cNvSpPr>
          <p:nvPr/>
        </p:nvSpPr>
        <p:spPr bwMode="auto">
          <a:xfrm>
            <a:off x="7028058" y="5299248"/>
            <a:ext cx="150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smtClean="0">
                <a:latin typeface="+mn-lt"/>
              </a:rPr>
              <a:t>50,000</a:t>
            </a:r>
            <a:endParaRPr lang="en-IN" altLang="en-US" sz="2400" baseline="30000" dirty="0">
              <a:latin typeface="+mn-lt"/>
            </a:endParaRPr>
          </a:p>
        </p:txBody>
      </p:sp>
    </p:spTree>
    <p:extLst>
      <p:ext uri="{BB962C8B-B14F-4D97-AF65-F5344CB8AC3E}">
        <p14:creationId xmlns:p14="http://schemas.microsoft.com/office/powerpoint/2010/main" val="228079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1" grpId="0"/>
      <p:bldP spid="12" grpId="0"/>
      <p:bldP spid="13" grpId="0"/>
      <p:bldP spid="1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Franchise Sales                                     </a:t>
            </a:r>
            <a:r>
              <a:rPr lang="en-US" sz="1600" dirty="0" smtClean="0">
                <a:solidFill>
                  <a:srgbClr val="0070C0"/>
                </a:solidFill>
                <a:cs typeface="Arial" panose="020B0604020202020204" pitchFamily="34" charset="0"/>
              </a:rPr>
              <a:t>(</a:t>
            </a:r>
            <a:r>
              <a:rPr lang="en-US" sz="1600" dirty="0">
                <a:solidFill>
                  <a:srgbClr val="0070C0"/>
                </a:solidFill>
                <a:cs typeface="Arial" panose="020B0604020202020204" pitchFamily="34" charset="0"/>
              </a:rPr>
              <a:t>Illustration continued</a:t>
            </a:r>
            <a:r>
              <a:rPr lang="en-US" sz="1600" dirty="0" smtClean="0">
                <a:solidFill>
                  <a:srgbClr val="0070C0"/>
                </a:solidFill>
                <a:cs typeface="Arial" panose="020B0604020202020204" pitchFamily="34" charset="0"/>
              </a:rPr>
              <a:t>)</a:t>
            </a:r>
            <a:endParaRPr lang="en-IN" sz="1800" dirty="0"/>
          </a:p>
        </p:txBody>
      </p:sp>
      <p:sp>
        <p:nvSpPr>
          <p:cNvPr id="6" name="AutoShape 3"/>
          <p:cNvSpPr>
            <a:spLocks noChangeAspect="1" noChangeArrowheads="1" noTextEdit="1"/>
          </p:cNvSpPr>
          <p:nvPr/>
        </p:nvSpPr>
        <p:spPr bwMode="auto">
          <a:xfrm>
            <a:off x="762000" y="2315478"/>
            <a:ext cx="80137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65" y="1151553"/>
            <a:ext cx="8508998" cy="26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1709" y="4392054"/>
            <a:ext cx="7920037" cy="138241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7" name="TextBox 6"/>
          <p:cNvSpPr txBox="1">
            <a:spLocks noChangeArrowheads="1"/>
          </p:cNvSpPr>
          <p:nvPr/>
        </p:nvSpPr>
        <p:spPr bwMode="auto">
          <a:xfrm>
            <a:off x="887913" y="4380942"/>
            <a:ext cx="5141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Journal </a:t>
            </a:r>
            <a:r>
              <a:rPr lang="en-US" altLang="en-US" sz="2400" b="1" dirty="0" smtClean="0">
                <a:latin typeface="+mn-lt"/>
              </a:rPr>
              <a:t>Entry – </a:t>
            </a:r>
            <a:r>
              <a:rPr lang="en-US" altLang="en-US" sz="2400" b="1" dirty="0" smtClean="0">
                <a:latin typeface="Calibri" pitchFamily="34" charset="0"/>
              </a:rPr>
              <a:t>September </a:t>
            </a:r>
            <a:r>
              <a:rPr lang="en-US" altLang="en-US" sz="2400" b="1" dirty="0">
                <a:latin typeface="Calibri" pitchFamily="34" charset="0"/>
              </a:rPr>
              <a:t>20, 2016</a:t>
            </a:r>
            <a:endParaRPr lang="en-IN" altLang="en-US" sz="2400" b="1" baseline="30000" dirty="0">
              <a:latin typeface="Calibri" pitchFamily="34" charset="0"/>
            </a:endParaRPr>
          </a:p>
        </p:txBody>
      </p:sp>
      <p:sp>
        <p:nvSpPr>
          <p:cNvPr id="8" name="TextBox 7"/>
          <p:cNvSpPr txBox="1">
            <a:spLocks noChangeArrowheads="1"/>
          </p:cNvSpPr>
          <p:nvPr/>
        </p:nvSpPr>
        <p:spPr bwMode="auto">
          <a:xfrm>
            <a:off x="815675" y="4858777"/>
            <a:ext cx="4758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Cash (or accounts receivable)</a:t>
            </a:r>
            <a:endParaRPr lang="en-IN" altLang="en-US" sz="2400" baseline="30000" dirty="0">
              <a:latin typeface="+mn-lt"/>
            </a:endParaRPr>
          </a:p>
        </p:txBody>
      </p:sp>
      <p:sp>
        <p:nvSpPr>
          <p:cNvPr id="9" name="TextBox 8"/>
          <p:cNvSpPr txBox="1">
            <a:spLocks noChangeArrowheads="1"/>
          </p:cNvSpPr>
          <p:nvPr/>
        </p:nvSpPr>
        <p:spPr bwMode="auto">
          <a:xfrm>
            <a:off x="808369" y="5312804"/>
            <a:ext cx="501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smtClean="0">
                <a:latin typeface="Calibri" pitchFamily="34" charset="0"/>
              </a:rPr>
              <a:t>         </a:t>
            </a:r>
            <a:r>
              <a:rPr lang="en-IN" altLang="en-US" sz="2400" dirty="0">
                <a:latin typeface="Calibri" pitchFamily="34" charset="0"/>
              </a:rPr>
              <a:t>Service revenue</a:t>
            </a:r>
            <a:endParaRPr lang="en-IN" altLang="en-US" sz="2400" baseline="30000" dirty="0">
              <a:latin typeface="+mn-lt"/>
            </a:endParaRPr>
          </a:p>
        </p:txBody>
      </p:sp>
      <p:sp>
        <p:nvSpPr>
          <p:cNvPr id="11" name="TextBox 10"/>
          <p:cNvSpPr txBox="1">
            <a:spLocks noChangeArrowheads="1"/>
          </p:cNvSpPr>
          <p:nvPr/>
        </p:nvSpPr>
        <p:spPr bwMode="auto">
          <a:xfrm>
            <a:off x="5813757" y="4858779"/>
            <a:ext cx="150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smtClean="0">
                <a:latin typeface="+mn-lt"/>
              </a:rPr>
              <a:t>1,000</a:t>
            </a:r>
            <a:endParaRPr lang="en-IN" altLang="en-US" sz="2400" baseline="30000" dirty="0">
              <a:latin typeface="+mn-lt"/>
            </a:endParaRPr>
          </a:p>
        </p:txBody>
      </p:sp>
      <p:sp>
        <p:nvSpPr>
          <p:cNvPr id="12" name="TextBox 11"/>
          <p:cNvSpPr txBox="1">
            <a:spLocks noChangeArrowheads="1"/>
          </p:cNvSpPr>
          <p:nvPr/>
        </p:nvSpPr>
        <p:spPr bwMode="auto">
          <a:xfrm>
            <a:off x="7386969" y="4373004"/>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Credit</a:t>
            </a:r>
            <a:endParaRPr lang="en-IN" altLang="en-US" sz="2400" b="1" baseline="30000" dirty="0">
              <a:latin typeface="+mn-lt"/>
            </a:endParaRPr>
          </a:p>
        </p:txBody>
      </p:sp>
      <p:sp>
        <p:nvSpPr>
          <p:cNvPr id="13" name="TextBox 12"/>
          <p:cNvSpPr txBox="1">
            <a:spLocks noChangeArrowheads="1"/>
          </p:cNvSpPr>
          <p:nvPr/>
        </p:nvSpPr>
        <p:spPr bwMode="auto">
          <a:xfrm>
            <a:off x="6029657" y="4373004"/>
            <a:ext cx="128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mn-lt"/>
              </a:rPr>
              <a:t>Debit</a:t>
            </a:r>
            <a:endParaRPr lang="en-IN" altLang="en-US" sz="2400" b="1" baseline="30000" dirty="0">
              <a:latin typeface="+mn-lt"/>
            </a:endParaRPr>
          </a:p>
        </p:txBody>
      </p:sp>
      <p:cxnSp>
        <p:nvCxnSpPr>
          <p:cNvPr id="14" name="Straight Connector 13"/>
          <p:cNvCxnSpPr/>
          <p:nvPr/>
        </p:nvCxnSpPr>
        <p:spPr>
          <a:xfrm>
            <a:off x="817896" y="4873065"/>
            <a:ext cx="79343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17896" y="3934659"/>
            <a:ext cx="4756317" cy="492443"/>
          </a:xfrm>
          <a:prstGeom prst="rect">
            <a:avLst/>
          </a:prstGeom>
          <a:noFill/>
        </p:spPr>
        <p:txBody>
          <a:bodyPr wrap="square" rtlCol="0">
            <a:spAutoFit/>
          </a:bodyPr>
          <a:lstStyle>
            <a:defPPr>
              <a:defRPr lang="en-US"/>
            </a:defPPr>
            <a:lvl1pPr>
              <a:defRPr sz="2600" b="1">
                <a:solidFill>
                  <a:srgbClr val="8D0971"/>
                </a:solidFill>
                <a:latin typeface="+mn-lt"/>
                <a:cs typeface="Arial" panose="020B0604020202020204" pitchFamily="34" charset="0"/>
              </a:defRPr>
            </a:lvl1pPr>
          </a:lstStyle>
          <a:p>
            <a:r>
              <a:rPr lang="en-IN" dirty="0"/>
              <a:t>Continuing Franchise Fees</a:t>
            </a:r>
            <a:endParaRPr lang="en-US" dirty="0"/>
          </a:p>
        </p:txBody>
      </p:sp>
      <p:sp>
        <p:nvSpPr>
          <p:cNvPr id="15" name="TextBox 14"/>
          <p:cNvSpPr txBox="1">
            <a:spLocks noChangeArrowheads="1"/>
          </p:cNvSpPr>
          <p:nvPr/>
        </p:nvSpPr>
        <p:spPr bwMode="auto">
          <a:xfrm>
            <a:off x="7028058" y="5299248"/>
            <a:ext cx="150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smtClean="0">
                <a:latin typeface="+mn-lt"/>
              </a:rPr>
              <a:t>1,000</a:t>
            </a:r>
            <a:endParaRPr lang="en-IN" altLang="en-US" sz="2400" baseline="30000" dirty="0">
              <a:latin typeface="+mn-lt"/>
            </a:endParaRPr>
          </a:p>
        </p:txBody>
      </p:sp>
    </p:spTree>
    <p:extLst>
      <p:ext uri="{BB962C8B-B14F-4D97-AF65-F5344CB8AC3E}">
        <p14:creationId xmlns:p14="http://schemas.microsoft.com/office/powerpoint/2010/main" val="107832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1" grpId="0"/>
      <p:bldP spid="12" grpId="0"/>
      <p:bldP spid="13" grpId="0"/>
      <p:bldP spid="15"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of Chapter 5</a:t>
            </a:r>
            <a:endParaRPr lang="en-US" b="1" dirty="0"/>
          </a:p>
        </p:txBody>
      </p:sp>
    </p:spTree>
    <p:extLst>
      <p:ext uri="{BB962C8B-B14F-4D97-AF65-F5344CB8AC3E}">
        <p14:creationId xmlns:p14="http://schemas.microsoft.com/office/powerpoint/2010/main" val="27252514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Autofit/>
          </a:bodyPr>
          <a:lstStyle/>
          <a:p>
            <a:r>
              <a:rPr lang="en-IN" sz="3200" dirty="0"/>
              <a:t>Recognizing Revenue for Contracts that </a:t>
            </a:r>
            <a:r>
              <a:rPr lang="en-IN" sz="3200" dirty="0" smtClean="0"/>
              <a:t/>
            </a:r>
            <a:br>
              <a:rPr lang="en-IN" sz="3200" dirty="0" smtClean="0"/>
            </a:br>
            <a:r>
              <a:rPr lang="en-IN" sz="3200" dirty="0" smtClean="0"/>
              <a:t>Contain </a:t>
            </a:r>
            <a:r>
              <a:rPr lang="en-IN" sz="3200" dirty="0"/>
              <a:t>Multiple Performance Obligations</a:t>
            </a:r>
            <a:endParaRPr lang="en-IN" sz="3200" dirty="0" smtClean="0">
              <a:ea typeface="Adobe Fan Heiti Std B"/>
              <a:cs typeface="Adobe Fan Heiti Std B"/>
            </a:endParaRPr>
          </a:p>
        </p:txBody>
      </p:sp>
      <p:sp>
        <p:nvSpPr>
          <p:cNvPr id="39938" name="Content Placeholder 2"/>
          <p:cNvSpPr>
            <a:spLocks noGrp="1"/>
          </p:cNvSpPr>
          <p:nvPr>
            <p:ph idx="1"/>
          </p:nvPr>
        </p:nvSpPr>
        <p:spPr/>
        <p:txBody>
          <a:bodyPr/>
          <a:lstStyle/>
          <a:p>
            <a:r>
              <a:rPr lang="en-IN" dirty="0" smtClean="0"/>
              <a:t>If we suspect a contract has </a:t>
            </a:r>
            <a:r>
              <a:rPr lang="en-IN" b="1" dirty="0"/>
              <a:t>multiple performance obligations</a:t>
            </a:r>
            <a:r>
              <a:rPr lang="en-IN" dirty="0" smtClean="0"/>
              <a:t>, steps 2 and 4 of the revenue recognition process come into play.</a:t>
            </a:r>
          </a:p>
          <a:p>
            <a:pPr lvl="1"/>
            <a:r>
              <a:rPr lang="en-US" dirty="0"/>
              <a:t>Step 1: Identify the contract</a:t>
            </a:r>
          </a:p>
          <a:p>
            <a:pPr lvl="1"/>
            <a:r>
              <a:rPr lang="en-US" sz="2800" b="1" dirty="0">
                <a:solidFill>
                  <a:srgbClr val="C00000"/>
                </a:solidFill>
              </a:rPr>
              <a:t>Step 2: Identify the performance obligation(s)</a:t>
            </a:r>
          </a:p>
          <a:p>
            <a:pPr lvl="1"/>
            <a:r>
              <a:rPr lang="en-IN" dirty="0"/>
              <a:t>Step 3: Determine the transaction price</a:t>
            </a:r>
          </a:p>
          <a:p>
            <a:pPr lvl="1"/>
            <a:r>
              <a:rPr lang="en-IN" sz="2800" b="1" dirty="0">
                <a:solidFill>
                  <a:srgbClr val="C00000"/>
                </a:solidFill>
              </a:rPr>
              <a:t>Step 4: Allocate the transaction price to each performance obligation</a:t>
            </a:r>
          </a:p>
          <a:p>
            <a:pPr lvl="1"/>
            <a:r>
              <a:rPr lang="en-IN" dirty="0"/>
              <a:t>Step 5: Recognize revenue when (or as) each performance obligation is satisfied</a:t>
            </a:r>
          </a:p>
          <a:p>
            <a:endParaRPr lang="en-IN" dirty="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Tree>
    <p:extLst>
      <p:ext uri="{BB962C8B-B14F-4D97-AF65-F5344CB8AC3E}">
        <p14:creationId xmlns:p14="http://schemas.microsoft.com/office/powerpoint/2010/main" val="37590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rtlCol="0">
            <a:noAutofit/>
          </a:bodyPr>
          <a:lstStyle/>
          <a:p>
            <a:pPr fontAlgn="auto">
              <a:spcAft>
                <a:spcPts val="0"/>
              </a:spcAft>
              <a:defRPr/>
            </a:pPr>
            <a:r>
              <a:rPr lang="en-IN" sz="3200" dirty="0" smtClean="0"/>
              <a:t>Recognizing </a:t>
            </a:r>
            <a:r>
              <a:rPr lang="en-IN" sz="3200" dirty="0"/>
              <a:t>Revenue for Contracts </a:t>
            </a:r>
            <a:r>
              <a:rPr lang="en-IN" sz="3200" dirty="0" smtClean="0"/>
              <a:t>that </a:t>
            </a:r>
            <a:br>
              <a:rPr lang="en-IN" sz="3200" dirty="0" smtClean="0"/>
            </a:br>
            <a:r>
              <a:rPr lang="en-IN" sz="3200" dirty="0" smtClean="0"/>
              <a:t>Contain </a:t>
            </a:r>
            <a:r>
              <a:rPr lang="en-IN" sz="3200" dirty="0"/>
              <a:t>Multiple Performance Obligations </a:t>
            </a:r>
            <a:endParaRPr lang="en-IN" sz="1400" dirty="0"/>
          </a:p>
        </p:txBody>
      </p:sp>
      <p:sp>
        <p:nvSpPr>
          <p:cNvPr id="3" name="Content Placeholder 2"/>
          <p:cNvSpPr>
            <a:spLocks noGrp="1"/>
          </p:cNvSpPr>
          <p:nvPr>
            <p:ph idx="1"/>
          </p:nvPr>
        </p:nvSpPr>
        <p:spPr/>
        <p:txBody>
          <a:bodyPr>
            <a:normAutofit fontScale="92500"/>
          </a:bodyPr>
          <a:lstStyle/>
          <a:p>
            <a:pPr marL="0" indent="0">
              <a:buNone/>
            </a:pPr>
            <a:r>
              <a:rPr lang="en-US" sz="3200" b="1" dirty="0" smtClean="0">
                <a:solidFill>
                  <a:srgbClr val="C00000"/>
                </a:solidFill>
              </a:rPr>
              <a:t>Step 2: Identify the performance obligation(s)</a:t>
            </a:r>
          </a:p>
          <a:p>
            <a:pPr lvl="1"/>
            <a:r>
              <a:rPr lang="en-IN" sz="3200" dirty="0"/>
              <a:t>The goal is to separate the contract into parts that can be viewed on a </a:t>
            </a:r>
            <a:r>
              <a:rPr lang="en-IN" sz="3200" b="1" dirty="0">
                <a:solidFill>
                  <a:srgbClr val="C00000"/>
                </a:solidFill>
              </a:rPr>
              <a:t>stand-alone basis</a:t>
            </a:r>
            <a:r>
              <a:rPr lang="en-IN" sz="3200" dirty="0"/>
              <a:t>. </a:t>
            </a:r>
            <a:endParaRPr lang="en-IN" sz="3200" dirty="0" smtClean="0"/>
          </a:p>
          <a:p>
            <a:pPr lvl="1"/>
            <a:r>
              <a:rPr lang="en-IN" sz="3200" dirty="0"/>
              <a:t>Goods and services are viewed as separate performance obligations if they are </a:t>
            </a:r>
            <a:r>
              <a:rPr lang="en-IN" sz="3200" b="1" dirty="0">
                <a:solidFill>
                  <a:srgbClr val="C00000"/>
                </a:solidFill>
              </a:rPr>
              <a:t>distinct</a:t>
            </a:r>
            <a:r>
              <a:rPr lang="en-IN" sz="3200" dirty="0" smtClean="0"/>
              <a:t>.</a:t>
            </a:r>
          </a:p>
          <a:p>
            <a:pPr lvl="1"/>
            <a:r>
              <a:rPr lang="en-IN" sz="3200" b="1" dirty="0" smtClean="0"/>
              <a:t>A good or service is distinct if it is </a:t>
            </a:r>
            <a:r>
              <a:rPr lang="en-IN" sz="3200" b="1" u="sng" dirty="0" smtClean="0"/>
              <a:t>both</a:t>
            </a:r>
            <a:r>
              <a:rPr lang="en-IN" sz="3200" dirty="0" smtClean="0"/>
              <a:t>:</a:t>
            </a:r>
          </a:p>
          <a:p>
            <a:pPr lvl="2"/>
            <a:r>
              <a:rPr lang="en-IN" sz="2800" b="1" i="1" dirty="0">
                <a:solidFill>
                  <a:srgbClr val="C00000"/>
                </a:solidFill>
              </a:rPr>
              <a:t>Capable</a:t>
            </a:r>
            <a:r>
              <a:rPr lang="en-IN" sz="2800" i="1" dirty="0"/>
              <a:t> of being distinct</a:t>
            </a:r>
          </a:p>
          <a:p>
            <a:pPr lvl="2"/>
            <a:r>
              <a:rPr lang="en-IN" sz="2800" b="1" i="1" dirty="0">
                <a:solidFill>
                  <a:srgbClr val="C00000"/>
                </a:solidFill>
              </a:rPr>
              <a:t>Separately identifiable </a:t>
            </a:r>
            <a:r>
              <a:rPr lang="en-IN" sz="2800" i="1" dirty="0"/>
              <a:t>from other goods or services in the contract</a:t>
            </a:r>
          </a:p>
          <a:p>
            <a:pPr lvl="3"/>
            <a:r>
              <a:rPr lang="en-IN" sz="2800" i="1" dirty="0"/>
              <a:t>Example of failing the “separately </a:t>
            </a:r>
            <a:r>
              <a:rPr lang="en-IN" sz="2800" i="1" dirty="0" smtClean="0"/>
              <a:t>identifiable” </a:t>
            </a:r>
            <a:r>
              <a:rPr lang="en-IN" sz="2800" i="1" dirty="0"/>
              <a:t>criterion: Construction </a:t>
            </a:r>
            <a:r>
              <a:rPr lang="en-IN" sz="2800" i="1" dirty="0" smtClean="0"/>
              <a:t>contracts</a:t>
            </a:r>
            <a:endParaRPr lang="en-IN" sz="2400" i="1" dirty="0"/>
          </a:p>
        </p:txBody>
      </p:sp>
      <p:sp>
        <p:nvSpPr>
          <p:cNvPr id="8" name="Title 2"/>
          <p:cNvSpPr txBox="1">
            <a:spLocks/>
          </p:cNvSpPr>
          <p:nvPr/>
        </p:nvSpPr>
        <p:spPr bwMode="auto">
          <a:xfrm>
            <a:off x="8400561" y="-3837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Tree>
    <p:extLst>
      <p:ext uri="{BB962C8B-B14F-4D97-AF65-F5344CB8AC3E}">
        <p14:creationId xmlns:p14="http://schemas.microsoft.com/office/powerpoint/2010/main" val="4204068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fontAlgn="auto">
              <a:spcAft>
                <a:spcPts val="0"/>
              </a:spcAft>
              <a:buNone/>
              <a:defRPr/>
            </a:pPr>
            <a:r>
              <a:rPr lang="en-IN" sz="2700" dirty="0"/>
              <a:t>TrueTech Industries manufactures the Tri-Box System, a multiplayer gaming system allowing players to compete with each other over the Internet.</a:t>
            </a:r>
          </a:p>
          <a:p>
            <a:pPr lvl="1" fontAlgn="auto">
              <a:spcAft>
                <a:spcPts val="0"/>
              </a:spcAft>
              <a:buFont typeface="Arial" panose="020B0604020202020204" pitchFamily="34" charset="0"/>
              <a:buChar char="•"/>
              <a:defRPr/>
            </a:pPr>
            <a:r>
              <a:rPr lang="en-IN" dirty="0" smtClean="0"/>
              <a:t>The </a:t>
            </a:r>
            <a:r>
              <a:rPr lang="en-IN" dirty="0"/>
              <a:t>Tri-Box System includes the physical </a:t>
            </a:r>
            <a:r>
              <a:rPr lang="en-IN" b="1" dirty="0">
                <a:solidFill>
                  <a:srgbClr val="C00000"/>
                </a:solidFill>
              </a:rPr>
              <a:t>Tri-Box module </a:t>
            </a:r>
            <a:r>
              <a:rPr lang="en-IN" dirty="0"/>
              <a:t>as well as a </a:t>
            </a:r>
            <a:r>
              <a:rPr lang="en-IN" b="1" dirty="0" smtClean="0">
                <a:solidFill>
                  <a:srgbClr val="C00000"/>
                </a:solidFill>
              </a:rPr>
              <a:t>one-year subscription </a:t>
            </a:r>
            <a:r>
              <a:rPr lang="en-IN" dirty="0"/>
              <a:t>to the Tri-Net multiuser platform of Internet-based games and </a:t>
            </a:r>
            <a:r>
              <a:rPr lang="en-IN" dirty="0" smtClean="0"/>
              <a:t>other applications</a:t>
            </a:r>
            <a:r>
              <a:rPr lang="en-IN" dirty="0"/>
              <a:t>.</a:t>
            </a:r>
          </a:p>
          <a:p>
            <a:pPr lvl="1" fontAlgn="auto">
              <a:spcAft>
                <a:spcPts val="0"/>
              </a:spcAft>
              <a:buFont typeface="Arial" panose="020B0604020202020204" pitchFamily="34" charset="0"/>
              <a:buChar char="•"/>
              <a:defRPr/>
            </a:pPr>
            <a:r>
              <a:rPr lang="en-IN" dirty="0" smtClean="0"/>
              <a:t>TrueTech </a:t>
            </a:r>
            <a:r>
              <a:rPr lang="en-IN" dirty="0"/>
              <a:t>sells individual one-year subscriptions to the Tri-Net platform for </a:t>
            </a:r>
            <a:r>
              <a:rPr lang="en-IN" b="1" dirty="0">
                <a:solidFill>
                  <a:srgbClr val="C00000"/>
                </a:solidFill>
              </a:rPr>
              <a:t>$60.</a:t>
            </a:r>
          </a:p>
          <a:p>
            <a:pPr lvl="1" fontAlgn="auto">
              <a:spcAft>
                <a:spcPts val="0"/>
              </a:spcAft>
              <a:buFont typeface="Arial" panose="020B0604020202020204" pitchFamily="34" charset="0"/>
              <a:buChar char="•"/>
              <a:defRPr/>
            </a:pPr>
            <a:r>
              <a:rPr lang="en-IN" dirty="0" smtClean="0"/>
              <a:t>TrueTech </a:t>
            </a:r>
            <a:r>
              <a:rPr lang="en-IN" dirty="0"/>
              <a:t>sells individual Tri-Box modules for </a:t>
            </a:r>
            <a:r>
              <a:rPr lang="en-IN" b="1" dirty="0">
                <a:solidFill>
                  <a:srgbClr val="C00000"/>
                </a:solidFill>
              </a:rPr>
              <a:t>$240.</a:t>
            </a:r>
          </a:p>
          <a:p>
            <a:pPr lvl="1" fontAlgn="auto">
              <a:spcAft>
                <a:spcPts val="0"/>
              </a:spcAft>
              <a:buFont typeface="Arial" panose="020B0604020202020204" pitchFamily="34" charset="0"/>
              <a:buChar char="•"/>
              <a:defRPr/>
            </a:pPr>
            <a:r>
              <a:rPr lang="en-IN" dirty="0" smtClean="0"/>
              <a:t>As </a:t>
            </a:r>
            <a:r>
              <a:rPr lang="en-IN" dirty="0"/>
              <a:t>a package deal, TrueTech sells the Tri-Box System (module plus subscription) for </a:t>
            </a:r>
            <a:r>
              <a:rPr lang="en-IN" b="1" dirty="0">
                <a:solidFill>
                  <a:srgbClr val="C00000"/>
                </a:solidFill>
              </a:rPr>
              <a:t>$250.</a:t>
            </a:r>
          </a:p>
          <a:p>
            <a:pPr marL="0" indent="0" fontAlgn="auto">
              <a:spcAft>
                <a:spcPts val="0"/>
              </a:spcAft>
              <a:buNone/>
              <a:defRPr/>
            </a:pPr>
            <a:r>
              <a:rPr lang="en-IN" sz="2700" dirty="0"/>
              <a:t>On January 1, 2016, TrueTech delivers 1,000 Tri-Box Systems to CompStores at a price of $250 per system. TrueTech receives $250,000 from CompStores on January 25, 2016.</a:t>
            </a:r>
          </a:p>
        </p:txBody>
      </p:sp>
      <p:sp>
        <p:nvSpPr>
          <p:cNvPr id="4" name="Title 2"/>
          <p:cNvSpPr txBox="1">
            <a:spLocks/>
          </p:cNvSpPr>
          <p:nvPr/>
        </p:nvSpPr>
        <p:spPr bwMode="auto">
          <a:xfrm>
            <a:off x="8405813"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
        <p:nvSpPr>
          <p:cNvPr id="6" name="Title 1"/>
          <p:cNvSpPr>
            <a:spLocks noGrp="1"/>
          </p:cNvSpPr>
          <p:nvPr>
            <p:ph type="title"/>
          </p:nvPr>
        </p:nvSpPr>
        <p:spPr>
          <a:xfrm>
            <a:off x="761999" y="0"/>
            <a:ext cx="8382000" cy="1444625"/>
          </a:xfrm>
        </p:spPr>
        <p:txBody>
          <a:bodyPr rtlCol="0">
            <a:noAutofit/>
          </a:bodyPr>
          <a:lstStyle/>
          <a:p>
            <a:pPr fontAlgn="auto">
              <a:lnSpc>
                <a:spcPct val="100000"/>
              </a:lnSpc>
              <a:spcAft>
                <a:spcPts val="0"/>
              </a:spcAft>
              <a:defRPr/>
            </a:pPr>
            <a:r>
              <a:rPr lang="en-IN" sz="3000" dirty="0" smtClean="0"/>
              <a:t>Illustration</a:t>
            </a:r>
            <a:r>
              <a:rPr lang="en-IN" sz="3000" dirty="0"/>
              <a:t>:</a:t>
            </a:r>
            <a:r>
              <a:rPr lang="en-IN" sz="3000" dirty="0" smtClean="0"/>
              <a:t> </a:t>
            </a:r>
            <a:br>
              <a:rPr lang="en-IN" sz="3000" dirty="0" smtClean="0"/>
            </a:br>
            <a:r>
              <a:rPr lang="en-IN" sz="3000" dirty="0" smtClean="0"/>
              <a:t>Recognizing </a:t>
            </a:r>
            <a:r>
              <a:rPr lang="en-IN" sz="3000" dirty="0"/>
              <a:t>Revenue for Contracts </a:t>
            </a:r>
            <a:r>
              <a:rPr lang="en-IN" sz="3000" dirty="0" smtClean="0"/>
              <a:t>that </a:t>
            </a:r>
            <a:r>
              <a:rPr lang="en-IN" sz="3000" dirty="0"/>
              <a:t>Contain Multiple Performance </a:t>
            </a:r>
            <a:r>
              <a:rPr lang="en-IN" sz="3000" dirty="0" smtClean="0"/>
              <a:t>Obligations</a:t>
            </a:r>
            <a:endParaRPr lang="en-IN" sz="3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Step 1: Identify the contract: </a:t>
            </a:r>
            <a:r>
              <a:rPr lang="en-US" b="1" dirty="0" smtClean="0">
                <a:solidFill>
                  <a:srgbClr val="0000FF"/>
                </a:solidFill>
              </a:rPr>
              <a:t>Yes</a:t>
            </a:r>
          </a:p>
          <a:p>
            <a:r>
              <a:rPr lang="en-US" b="1" dirty="0" smtClean="0">
                <a:solidFill>
                  <a:srgbClr val="C00000"/>
                </a:solidFill>
              </a:rPr>
              <a:t>Step 2: Identify the performance obligation(s)</a:t>
            </a:r>
          </a:p>
          <a:p>
            <a:pPr lvl="1"/>
            <a:r>
              <a:rPr lang="en-IN" dirty="0" smtClean="0"/>
              <a:t>A good or service is distinct if it is </a:t>
            </a:r>
            <a:r>
              <a:rPr lang="en-IN" b="1" dirty="0" smtClean="0"/>
              <a:t>both</a:t>
            </a:r>
            <a:r>
              <a:rPr lang="en-IN" dirty="0" smtClean="0"/>
              <a:t>:</a:t>
            </a:r>
          </a:p>
          <a:p>
            <a:pPr lvl="2"/>
            <a:r>
              <a:rPr lang="en-IN" sz="2200" i="1" dirty="0"/>
              <a:t>Capable of being distinct</a:t>
            </a:r>
          </a:p>
          <a:p>
            <a:pPr lvl="2"/>
            <a:r>
              <a:rPr lang="en-IN" sz="2200" i="1" dirty="0"/>
              <a:t>Separately identifiable from other goods or services in the contract</a:t>
            </a:r>
          </a:p>
          <a:p>
            <a:r>
              <a:rPr lang="en-IN" dirty="0" smtClean="0"/>
              <a:t>A Tri-Box System contains two distinct goods and services:</a:t>
            </a:r>
          </a:p>
          <a:p>
            <a:pPr lvl="1"/>
            <a:r>
              <a:rPr lang="en-IN" b="1" i="1" dirty="0" smtClean="0"/>
              <a:t>Tri-Box module</a:t>
            </a:r>
          </a:p>
          <a:p>
            <a:pPr lvl="1"/>
            <a:r>
              <a:rPr lang="en-IN" b="1" i="1" dirty="0" smtClean="0"/>
              <a:t>Tri-Net subscription</a:t>
            </a:r>
            <a:endParaRPr lang="en-IN" i="1" dirty="0" smtClean="0"/>
          </a:p>
          <a:p>
            <a:r>
              <a:rPr lang="en-IN" dirty="0" smtClean="0"/>
              <a:t>Therefore, a Tri-Box System includes </a:t>
            </a:r>
            <a:r>
              <a:rPr lang="en-IN" b="1" dirty="0">
                <a:solidFill>
                  <a:srgbClr val="0000FF"/>
                </a:solidFill>
              </a:rPr>
              <a:t>two</a:t>
            </a:r>
            <a:r>
              <a:rPr lang="en-IN" dirty="0" smtClean="0"/>
              <a:t> performance obligations.</a:t>
            </a:r>
          </a:p>
        </p:txBody>
      </p:sp>
      <p:sp>
        <p:nvSpPr>
          <p:cNvPr id="8" name="Title 2"/>
          <p:cNvSpPr txBox="1">
            <a:spLocks/>
          </p:cNvSpPr>
          <p:nvPr/>
        </p:nvSpPr>
        <p:spPr bwMode="auto">
          <a:xfrm>
            <a:off x="8400561" y="-3837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
        <p:nvSpPr>
          <p:cNvPr id="6" name="Title 1"/>
          <p:cNvSpPr>
            <a:spLocks noGrp="1"/>
          </p:cNvSpPr>
          <p:nvPr>
            <p:ph type="title"/>
          </p:nvPr>
        </p:nvSpPr>
        <p:spPr>
          <a:xfrm>
            <a:off x="761999" y="0"/>
            <a:ext cx="8382000" cy="1444625"/>
          </a:xfrm>
        </p:spPr>
        <p:txBody>
          <a:bodyPr rtlCol="0">
            <a:noAutofit/>
          </a:bodyPr>
          <a:lstStyle/>
          <a:p>
            <a:pPr lvl="0">
              <a:lnSpc>
                <a:spcPct val="100000"/>
              </a:lnSpc>
            </a:pPr>
            <a:r>
              <a:rPr lang="en-IN" sz="3000" dirty="0" smtClean="0"/>
              <a:t>Recognizing </a:t>
            </a:r>
            <a:r>
              <a:rPr lang="en-IN" sz="3000" dirty="0"/>
              <a:t>Revenue for Contracts </a:t>
            </a:r>
            <a:r>
              <a:rPr lang="en-IN" sz="3000" dirty="0" smtClean="0"/>
              <a:t>that </a:t>
            </a:r>
            <a:r>
              <a:rPr lang="en-IN" sz="3000" dirty="0"/>
              <a:t>Contain Multiple Performance </a:t>
            </a:r>
            <a:r>
              <a:rPr lang="en-IN" sz="3000" dirty="0" smtClean="0"/>
              <a:t>Obligations        </a:t>
            </a:r>
            <a:r>
              <a:rPr lang="en-US" sz="1600" dirty="0" smtClean="0">
                <a:ea typeface="+mn-ea"/>
                <a:cs typeface="Arial" charset="0"/>
              </a:rPr>
              <a:t>(Illustration </a:t>
            </a:r>
            <a:r>
              <a:rPr lang="en-US" sz="1600" dirty="0">
                <a:ea typeface="+mn-ea"/>
                <a:cs typeface="Arial" charset="0"/>
              </a:rPr>
              <a:t>continued</a:t>
            </a:r>
            <a:r>
              <a:rPr lang="en-US" sz="1600" dirty="0" smtClean="0">
                <a:ea typeface="+mn-ea"/>
                <a:cs typeface="Arial" charset="0"/>
              </a:rPr>
              <a:t>)</a:t>
            </a:r>
            <a:endParaRPr lang="en-IN" sz="3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IN" dirty="0" smtClean="0">
                <a:ea typeface="Adobe Fan Heiti Std B"/>
                <a:cs typeface="Adobe Fan Heiti Std B"/>
              </a:rPr>
              <a:t>Revenues</a:t>
            </a:r>
          </a:p>
        </p:txBody>
      </p:sp>
      <p:sp>
        <p:nvSpPr>
          <p:cNvPr id="5" name="Content Placeholder 4"/>
          <p:cNvSpPr>
            <a:spLocks noGrp="1"/>
          </p:cNvSpPr>
          <p:nvPr>
            <p:ph idx="1"/>
          </p:nvPr>
        </p:nvSpPr>
        <p:spPr>
          <a:xfrm>
            <a:off x="761999" y="972942"/>
            <a:ext cx="8013600" cy="5529459"/>
          </a:xfrm>
        </p:spPr>
        <p:txBody>
          <a:bodyPr/>
          <a:lstStyle/>
          <a:p>
            <a:pPr fontAlgn="auto">
              <a:spcAft>
                <a:spcPts val="0"/>
              </a:spcAft>
              <a:buFont typeface="Arial" panose="020B0604020202020204" pitchFamily="34" charset="0"/>
              <a:buChar char="•"/>
              <a:defRPr/>
            </a:pPr>
            <a:r>
              <a:rPr lang="en-US" sz="2600" b="1" dirty="0">
                <a:solidFill>
                  <a:srgbClr val="C00000"/>
                </a:solidFill>
              </a:rPr>
              <a:t>Revenues</a:t>
            </a:r>
            <a:r>
              <a:rPr lang="en-US" sz="2600" dirty="0"/>
              <a:t> are inflows or other enhancements of assets of an entity or settlements of its liabilities (or a combination of both) from delivering or producing goods, rendering services, or other activities that constitute the entity’s ongoing major or central operations</a:t>
            </a:r>
            <a:endParaRPr lang="en-IN" sz="2600" dirty="0"/>
          </a:p>
          <a:p>
            <a:pPr fontAlgn="auto">
              <a:spcAft>
                <a:spcPts val="0"/>
              </a:spcAft>
              <a:buFont typeface="Arial" panose="020B0604020202020204" pitchFamily="34" charset="0"/>
              <a:buChar char="•"/>
              <a:defRPr/>
            </a:pPr>
            <a:r>
              <a:rPr lang="en-IN" sz="2600" dirty="0"/>
              <a:t>Measuring and reporting revenue is a critical aspect of financial reporting</a:t>
            </a:r>
          </a:p>
          <a:p>
            <a:pPr fontAlgn="auto">
              <a:spcAft>
                <a:spcPts val="0"/>
              </a:spcAft>
              <a:buFont typeface="Arial" panose="020B0604020202020204" pitchFamily="34" charset="0"/>
              <a:buChar char="•"/>
              <a:defRPr/>
            </a:pPr>
            <a:r>
              <a:rPr lang="en-US" sz="2600" dirty="0"/>
              <a:t>Revenue recognition criteria ensure appropriateness of the timing and amount of revenue reported</a:t>
            </a:r>
          </a:p>
          <a:p>
            <a:pPr fontAlgn="auto">
              <a:spcAft>
                <a:spcPts val="0"/>
              </a:spcAft>
              <a:buFont typeface="Arial" panose="020B0604020202020204" pitchFamily="34" charset="0"/>
              <a:buChar char="•"/>
              <a:defRPr/>
            </a:pPr>
            <a:endParaRPr lang="en-IN" sz="2600" dirty="0"/>
          </a:p>
          <a:p>
            <a:pPr fontAlgn="auto">
              <a:spcAft>
                <a:spcPts val="0"/>
              </a:spcAft>
              <a:buFont typeface="Arial" panose="020B0604020202020204" pitchFamily="34" charset="0"/>
              <a:buChar char="•"/>
              <a:defRPr/>
            </a:pPr>
            <a:endParaRPr lang="en-IN" sz="2600" dirty="0"/>
          </a:p>
          <a:p>
            <a:pPr marL="0" indent="0" fontAlgn="auto">
              <a:spcAft>
                <a:spcPts val="0"/>
              </a:spcAft>
              <a:buNone/>
              <a:defRPr/>
            </a:pPr>
            <a:endParaRPr lang="en-IN" sz="2600" dirty="0"/>
          </a:p>
        </p:txBody>
      </p:sp>
      <p:sp>
        <p:nvSpPr>
          <p:cNvPr id="6" name="TextBox 5"/>
          <p:cNvSpPr txBox="1">
            <a:spLocks noChangeArrowheads="1"/>
          </p:cNvSpPr>
          <p:nvPr/>
        </p:nvSpPr>
        <p:spPr bwMode="auto">
          <a:xfrm>
            <a:off x="912813" y="5176838"/>
            <a:ext cx="2368550" cy="523875"/>
          </a:xfrm>
          <a:prstGeom prst="rect">
            <a:avLst/>
          </a:prstGeom>
          <a:noFill/>
          <a:ln w="9525">
            <a:solidFill>
              <a:schemeClr val="accent2"/>
            </a:solidFill>
            <a:miter lim="800000"/>
            <a:headEnd/>
            <a:tailEnd/>
          </a:ln>
        </p:spPr>
        <p:txBody>
          <a:bodyPr>
            <a:spAutoFit/>
          </a:bodyPr>
          <a:lstStyle/>
          <a:p>
            <a:pPr algn="ctr"/>
            <a:r>
              <a:rPr lang="en-US" sz="2800" b="1" dirty="0">
                <a:solidFill>
                  <a:srgbClr val="00B050"/>
                </a:solidFill>
                <a:latin typeface="Calibri" pitchFamily="34" charset="0"/>
              </a:rPr>
              <a:t>How much?</a:t>
            </a:r>
            <a:endParaRPr lang="en-IN" sz="2800" b="1" dirty="0">
              <a:solidFill>
                <a:srgbClr val="00B050"/>
              </a:solidFill>
              <a:latin typeface="Calibri" pitchFamily="34" charset="0"/>
            </a:endParaRPr>
          </a:p>
        </p:txBody>
      </p:sp>
      <p:sp>
        <p:nvSpPr>
          <p:cNvPr id="7" name="TextBox 6"/>
          <p:cNvSpPr txBox="1">
            <a:spLocks noChangeArrowheads="1"/>
          </p:cNvSpPr>
          <p:nvPr/>
        </p:nvSpPr>
        <p:spPr bwMode="auto">
          <a:xfrm>
            <a:off x="7072300" y="5182755"/>
            <a:ext cx="1617663" cy="522287"/>
          </a:xfrm>
          <a:prstGeom prst="rect">
            <a:avLst/>
          </a:prstGeom>
          <a:noFill/>
          <a:ln w="9525">
            <a:solidFill>
              <a:schemeClr val="accent2"/>
            </a:solidFill>
            <a:miter lim="800000"/>
            <a:headEnd/>
            <a:tailEnd/>
          </a:ln>
        </p:spPr>
        <p:txBody>
          <a:bodyPr>
            <a:spAutoFit/>
          </a:bodyPr>
          <a:lstStyle/>
          <a:p>
            <a:pPr algn="ctr"/>
            <a:r>
              <a:rPr lang="en-US" sz="2800" b="1" dirty="0">
                <a:solidFill>
                  <a:srgbClr val="00B050"/>
                </a:solidFill>
                <a:latin typeface="Calibri" pitchFamily="34" charset="0"/>
              </a:rPr>
              <a:t>When?</a:t>
            </a:r>
            <a:endParaRPr lang="en-IN" sz="2800" b="1" dirty="0">
              <a:solidFill>
                <a:srgbClr val="00B050"/>
              </a:solidFill>
              <a:latin typeface="Calibri" pitchFamily="34" charset="0"/>
            </a:endParaRPr>
          </a:p>
        </p:txBody>
      </p:sp>
      <p:sp>
        <p:nvSpPr>
          <p:cNvPr id="8" name="TextBox 7"/>
          <p:cNvSpPr txBox="1">
            <a:spLocks noChangeArrowheads="1"/>
          </p:cNvSpPr>
          <p:nvPr/>
        </p:nvSpPr>
        <p:spPr bwMode="auto">
          <a:xfrm>
            <a:off x="4122740" y="4961731"/>
            <a:ext cx="2063750" cy="954087"/>
          </a:xfrm>
          <a:prstGeom prst="rect">
            <a:avLst/>
          </a:prstGeom>
          <a:noFill/>
          <a:ln w="9525">
            <a:solidFill>
              <a:schemeClr val="accent2"/>
            </a:solidFill>
            <a:miter lim="800000"/>
            <a:headEnd/>
            <a:tailEnd/>
          </a:ln>
        </p:spPr>
        <p:txBody>
          <a:bodyPr>
            <a:spAutoFit/>
          </a:bodyPr>
          <a:lstStyle/>
          <a:p>
            <a:pPr algn="ctr"/>
            <a:r>
              <a:rPr lang="en-US" sz="2800" b="1" i="1" dirty="0">
                <a:solidFill>
                  <a:srgbClr val="0000FF"/>
                </a:solidFill>
                <a:latin typeface="Calibri" pitchFamily="34" charset="0"/>
              </a:rPr>
              <a:t>Revenue recognition</a:t>
            </a:r>
            <a:endParaRPr lang="en-IN" sz="2800" b="1" i="1" dirty="0">
              <a:solidFill>
                <a:srgbClr val="0000FF"/>
              </a:solidFill>
              <a:latin typeface="Calibri" pitchFamily="34" charset="0"/>
            </a:endParaRPr>
          </a:p>
        </p:txBody>
      </p:sp>
      <p:cxnSp>
        <p:nvCxnSpPr>
          <p:cNvPr id="10" name="Straight Arrow Connector 9"/>
          <p:cNvCxnSpPr/>
          <p:nvPr/>
        </p:nvCxnSpPr>
        <p:spPr>
          <a:xfrm flipH="1">
            <a:off x="3281365" y="5443898"/>
            <a:ext cx="841375"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a:off x="6199188" y="5443898"/>
            <a:ext cx="876300"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600"/>
              </a:spcBef>
            </a:pPr>
            <a:r>
              <a:rPr lang="en-US" dirty="0" smtClean="0"/>
              <a:t>Step 1: Identify the contract: </a:t>
            </a:r>
            <a:r>
              <a:rPr lang="en-US" b="1" dirty="0" smtClean="0">
                <a:solidFill>
                  <a:srgbClr val="0000FF"/>
                </a:solidFill>
              </a:rPr>
              <a:t>Yes</a:t>
            </a:r>
          </a:p>
          <a:p>
            <a:pPr>
              <a:spcBef>
                <a:spcPts val="600"/>
              </a:spcBef>
            </a:pPr>
            <a:r>
              <a:rPr lang="en-US" dirty="0" smtClean="0"/>
              <a:t>Step 2: Identify the performance obligation(s): </a:t>
            </a:r>
          </a:p>
          <a:p>
            <a:pPr marL="0" indent="0">
              <a:spcBef>
                <a:spcPts val="600"/>
              </a:spcBef>
              <a:spcAft>
                <a:spcPts val="1800"/>
              </a:spcAft>
              <a:buNone/>
            </a:pPr>
            <a:r>
              <a:rPr lang="en-US" b="1" dirty="0" smtClean="0">
                <a:solidFill>
                  <a:srgbClr val="0000FF"/>
                </a:solidFill>
              </a:rPr>
              <a:t>   (1) Tri-Box module and (2) Tri-net subscription</a:t>
            </a:r>
          </a:p>
          <a:p>
            <a:pPr>
              <a:spcBef>
                <a:spcPts val="600"/>
              </a:spcBef>
            </a:pPr>
            <a:r>
              <a:rPr lang="en-IN" b="1" dirty="0" smtClean="0">
                <a:solidFill>
                  <a:srgbClr val="C00000"/>
                </a:solidFill>
              </a:rPr>
              <a:t>Step 3: Determine the transaction price</a:t>
            </a:r>
          </a:p>
        </p:txBody>
      </p:sp>
      <p:sp>
        <p:nvSpPr>
          <p:cNvPr id="5" name="TextBox 4"/>
          <p:cNvSpPr txBox="1">
            <a:spLocks noChangeArrowheads="1"/>
          </p:cNvSpPr>
          <p:nvPr/>
        </p:nvSpPr>
        <p:spPr bwMode="auto">
          <a:xfrm>
            <a:off x="1193800" y="3514771"/>
            <a:ext cx="7493000" cy="492125"/>
          </a:xfrm>
          <a:prstGeom prst="rect">
            <a:avLst/>
          </a:prstGeom>
          <a:noFill/>
          <a:ln w="9525">
            <a:noFill/>
            <a:miter lim="800000"/>
            <a:headEnd/>
            <a:tailEnd/>
          </a:ln>
        </p:spPr>
        <p:txBody>
          <a:bodyPr>
            <a:spAutoFit/>
          </a:bodyPr>
          <a:lstStyle/>
          <a:p>
            <a:r>
              <a:rPr lang="en-IN" sz="2600" dirty="0">
                <a:latin typeface="Calibri" pitchFamily="34" charset="0"/>
              </a:rPr>
              <a:t>Transaction price = $250 per system × 1,000 systems</a:t>
            </a:r>
          </a:p>
        </p:txBody>
      </p:sp>
      <p:sp>
        <p:nvSpPr>
          <p:cNvPr id="9" name="TextBox 8"/>
          <p:cNvSpPr txBox="1">
            <a:spLocks noChangeArrowheads="1"/>
          </p:cNvSpPr>
          <p:nvPr/>
        </p:nvSpPr>
        <p:spPr bwMode="auto">
          <a:xfrm>
            <a:off x="3536950" y="3989401"/>
            <a:ext cx="2006600" cy="492125"/>
          </a:xfrm>
          <a:prstGeom prst="rect">
            <a:avLst/>
          </a:prstGeom>
          <a:noFill/>
          <a:ln w="9525">
            <a:noFill/>
            <a:miter lim="800000"/>
            <a:headEnd/>
            <a:tailEnd/>
          </a:ln>
        </p:spPr>
        <p:txBody>
          <a:bodyPr>
            <a:spAutoFit/>
          </a:bodyPr>
          <a:lstStyle/>
          <a:p>
            <a:r>
              <a:rPr lang="en-IN" sz="2600" dirty="0">
                <a:latin typeface="Calibri" pitchFamily="34" charset="0"/>
              </a:rPr>
              <a:t>= </a:t>
            </a:r>
            <a:r>
              <a:rPr lang="en-IN" sz="2600" b="1" dirty="0">
                <a:solidFill>
                  <a:srgbClr val="0000FF"/>
                </a:solidFill>
                <a:latin typeface="Calibri" pitchFamily="34" charset="0"/>
              </a:rPr>
              <a:t>$250,000</a:t>
            </a:r>
          </a:p>
        </p:txBody>
      </p:sp>
      <p:sp>
        <p:nvSpPr>
          <p:cNvPr id="1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
        <p:nvSpPr>
          <p:cNvPr id="8" name="Title 1"/>
          <p:cNvSpPr>
            <a:spLocks noGrp="1"/>
          </p:cNvSpPr>
          <p:nvPr>
            <p:ph type="title"/>
          </p:nvPr>
        </p:nvSpPr>
        <p:spPr>
          <a:xfrm>
            <a:off x="761999" y="0"/>
            <a:ext cx="8382000" cy="1444625"/>
          </a:xfrm>
        </p:spPr>
        <p:txBody>
          <a:bodyPr rtlCol="0">
            <a:noAutofit/>
          </a:bodyPr>
          <a:lstStyle/>
          <a:p>
            <a:pPr fontAlgn="auto">
              <a:lnSpc>
                <a:spcPct val="100000"/>
              </a:lnSpc>
              <a:spcAft>
                <a:spcPts val="0"/>
              </a:spcAft>
              <a:defRPr/>
            </a:pPr>
            <a:r>
              <a:rPr lang="en-IN" sz="3000" dirty="0" smtClean="0"/>
              <a:t>Recognizing </a:t>
            </a:r>
            <a:r>
              <a:rPr lang="en-IN" sz="3000" dirty="0"/>
              <a:t>Revenue for Contracts </a:t>
            </a:r>
            <a:r>
              <a:rPr lang="en-IN" sz="3000" dirty="0" smtClean="0"/>
              <a:t>that </a:t>
            </a:r>
            <a:r>
              <a:rPr lang="en-IN" sz="3000" dirty="0"/>
              <a:t>Contain Multiple Performance </a:t>
            </a:r>
            <a:r>
              <a:rPr lang="en-IN" sz="3000" dirty="0" smtClean="0"/>
              <a:t>Obligations       </a:t>
            </a:r>
            <a:r>
              <a:rPr lang="en-US" sz="1600" dirty="0" smtClean="0">
                <a:cs typeface="Arial" charset="0"/>
              </a:rPr>
              <a:t>(Illustration </a:t>
            </a:r>
            <a:r>
              <a:rPr lang="en-US" sz="1600" dirty="0">
                <a:cs typeface="Arial" charset="0"/>
              </a:rPr>
              <a:t>continued)</a:t>
            </a:r>
            <a:endParaRPr lang="en-IN" sz="3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29376" y="4276495"/>
            <a:ext cx="4606407" cy="2407285"/>
          </a:xfrm>
          <a:prstGeom prst="rect">
            <a:avLst/>
          </a:prstGeom>
          <a:solidFill>
            <a:srgbClr val="FFFAC2"/>
          </a:solidFill>
          <a:ln>
            <a:solidFill>
              <a:srgbClr val="C78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IN" sz="2000" dirty="0"/>
          </a:p>
        </p:txBody>
      </p:sp>
      <p:sp>
        <p:nvSpPr>
          <p:cNvPr id="3" name="Content Placeholder 2"/>
          <p:cNvSpPr>
            <a:spLocks noGrp="1"/>
          </p:cNvSpPr>
          <p:nvPr>
            <p:ph idx="1"/>
          </p:nvPr>
        </p:nvSpPr>
        <p:spPr/>
        <p:txBody>
          <a:bodyPr>
            <a:normAutofit/>
          </a:bodyPr>
          <a:lstStyle/>
          <a:p>
            <a:r>
              <a:rPr lang="en-US" dirty="0" smtClean="0"/>
              <a:t>Step 1: Identify the contract: </a:t>
            </a:r>
            <a:r>
              <a:rPr lang="en-US" b="1" dirty="0" smtClean="0">
                <a:solidFill>
                  <a:srgbClr val="0000FF"/>
                </a:solidFill>
              </a:rPr>
              <a:t>Yes</a:t>
            </a:r>
          </a:p>
          <a:p>
            <a:pPr>
              <a:spcBef>
                <a:spcPts val="600"/>
              </a:spcBef>
            </a:pPr>
            <a:r>
              <a:rPr lang="en-US" dirty="0" smtClean="0"/>
              <a:t>Step 2: Identify the performance obligation(s):        </a:t>
            </a:r>
            <a:r>
              <a:rPr lang="en-US" b="1" dirty="0" smtClean="0">
                <a:solidFill>
                  <a:srgbClr val="0000FF"/>
                </a:solidFill>
              </a:rPr>
              <a:t>(</a:t>
            </a:r>
            <a:r>
              <a:rPr lang="en-US" b="1" dirty="0">
                <a:solidFill>
                  <a:srgbClr val="0000FF"/>
                </a:solidFill>
              </a:rPr>
              <a:t>1) Tri-Box module and (2) Tri-net </a:t>
            </a:r>
            <a:r>
              <a:rPr lang="en-US" b="1" dirty="0" smtClean="0">
                <a:solidFill>
                  <a:srgbClr val="0000FF"/>
                </a:solidFill>
              </a:rPr>
              <a:t>subscription</a:t>
            </a:r>
          </a:p>
          <a:p>
            <a:pPr>
              <a:spcBef>
                <a:spcPts val="600"/>
              </a:spcBef>
              <a:spcAft>
                <a:spcPts val="600"/>
              </a:spcAft>
            </a:pPr>
            <a:r>
              <a:rPr lang="en-IN" dirty="0" smtClean="0"/>
              <a:t>Step 3: Determine the transaction price: </a:t>
            </a:r>
            <a:r>
              <a:rPr lang="en-IN" b="1" dirty="0" smtClean="0">
                <a:solidFill>
                  <a:srgbClr val="0000FF"/>
                </a:solidFill>
              </a:rPr>
              <a:t>$250,000</a:t>
            </a:r>
          </a:p>
          <a:p>
            <a:pPr>
              <a:spcBef>
                <a:spcPts val="600"/>
              </a:spcBef>
            </a:pPr>
            <a:r>
              <a:rPr lang="en-IN" b="1" dirty="0" smtClean="0">
                <a:solidFill>
                  <a:srgbClr val="C00000"/>
                </a:solidFill>
              </a:rPr>
              <a:t>Step 4: Allocate the transaction price to each performance obligation (stand-alone selling prices)</a:t>
            </a:r>
          </a:p>
          <a:p>
            <a:pPr marL="0" indent="0">
              <a:spcBef>
                <a:spcPts val="1800"/>
              </a:spcBef>
              <a:buNone/>
            </a:pPr>
            <a:r>
              <a:rPr lang="en-IN" sz="2400" b="1" dirty="0"/>
              <a:t>Tri-Box modules</a:t>
            </a:r>
            <a:r>
              <a:rPr lang="en-IN" sz="2400" dirty="0"/>
              <a:t>: </a:t>
            </a:r>
          </a:p>
          <a:p>
            <a:pPr marL="0" indent="0">
              <a:spcBef>
                <a:spcPts val="600"/>
              </a:spcBef>
              <a:buNone/>
            </a:pPr>
            <a:r>
              <a:rPr lang="en-IN" sz="2400" dirty="0">
                <a:latin typeface="Calibri" pitchFamily="34" charset="0"/>
              </a:rPr>
              <a:t>$240 ÷ ($240 + $60) = </a:t>
            </a:r>
            <a:r>
              <a:rPr lang="en-IN" sz="2400" b="1" dirty="0">
                <a:solidFill>
                  <a:srgbClr val="0000FF"/>
                </a:solidFill>
                <a:latin typeface="Calibri" pitchFamily="34" charset="0"/>
              </a:rPr>
              <a:t>80%</a:t>
            </a:r>
          </a:p>
          <a:p>
            <a:pPr marL="0" indent="0">
              <a:spcBef>
                <a:spcPts val="600"/>
              </a:spcBef>
              <a:buNone/>
            </a:pPr>
            <a:endParaRPr lang="en-IN" sz="2400" b="1" dirty="0"/>
          </a:p>
          <a:p>
            <a:pPr marL="0" indent="0">
              <a:spcBef>
                <a:spcPts val="600"/>
              </a:spcBef>
              <a:buNone/>
            </a:pPr>
            <a:r>
              <a:rPr lang="en-IN" sz="2400" b="1" dirty="0"/>
              <a:t>Tri-Net subscriptions</a:t>
            </a:r>
            <a:r>
              <a:rPr lang="en-IN" sz="2400" dirty="0"/>
              <a:t>: </a:t>
            </a:r>
          </a:p>
          <a:p>
            <a:pPr marL="0" indent="0">
              <a:spcBef>
                <a:spcPts val="600"/>
              </a:spcBef>
              <a:buNone/>
            </a:pPr>
            <a:r>
              <a:rPr lang="en-IN" sz="2400" dirty="0">
                <a:latin typeface="Calibri" pitchFamily="34" charset="0"/>
              </a:rPr>
              <a:t>$60 ÷ ($240 + $60) = </a:t>
            </a:r>
            <a:r>
              <a:rPr lang="en-IN" sz="2400" b="1" dirty="0">
                <a:solidFill>
                  <a:srgbClr val="0000FF"/>
                </a:solidFill>
                <a:latin typeface="Calibri" pitchFamily="34" charset="0"/>
              </a:rPr>
              <a:t>20%</a:t>
            </a:r>
            <a:endParaRPr lang="en-IN" dirty="0" smtClean="0"/>
          </a:p>
        </p:txBody>
      </p:sp>
      <p:sp>
        <p:nvSpPr>
          <p:cNvPr id="18"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
        <p:nvSpPr>
          <p:cNvPr id="6" name="Oval 5"/>
          <p:cNvSpPr/>
          <p:nvPr/>
        </p:nvSpPr>
        <p:spPr>
          <a:xfrm>
            <a:off x="5044487" y="5113293"/>
            <a:ext cx="711200" cy="335280"/>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320327" y="5113293"/>
            <a:ext cx="711200" cy="335280"/>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6"/>
          <p:cNvSpPr txBox="1">
            <a:spLocks noChangeArrowheads="1"/>
          </p:cNvSpPr>
          <p:nvPr/>
        </p:nvSpPr>
        <p:spPr bwMode="auto">
          <a:xfrm>
            <a:off x="4899340" y="5094698"/>
            <a:ext cx="1023358" cy="400110"/>
          </a:xfrm>
          <a:prstGeom prst="rect">
            <a:avLst/>
          </a:prstGeom>
          <a:noFill/>
          <a:ln w="9525">
            <a:noFill/>
            <a:miter lim="800000"/>
            <a:headEnd/>
            <a:tailEnd/>
          </a:ln>
        </p:spPr>
        <p:txBody>
          <a:bodyPr>
            <a:spAutoFit/>
          </a:bodyPr>
          <a:lstStyle/>
          <a:p>
            <a:pPr algn="ctr"/>
            <a:r>
              <a:rPr lang="en-IN" sz="2000" b="1" dirty="0">
                <a:solidFill>
                  <a:srgbClr val="0000FF"/>
                </a:solidFill>
                <a:latin typeface="Calibri" pitchFamily="34" charset="0"/>
              </a:rPr>
              <a:t>80%</a:t>
            </a:r>
          </a:p>
        </p:txBody>
      </p:sp>
      <p:sp>
        <p:nvSpPr>
          <p:cNvPr id="10" name="TextBox 8"/>
          <p:cNvSpPr txBox="1">
            <a:spLocks noChangeArrowheads="1"/>
          </p:cNvSpPr>
          <p:nvPr/>
        </p:nvSpPr>
        <p:spPr bwMode="auto">
          <a:xfrm>
            <a:off x="4762137" y="5738950"/>
            <a:ext cx="1238789" cy="400110"/>
          </a:xfrm>
          <a:prstGeom prst="rect">
            <a:avLst/>
          </a:prstGeom>
          <a:noFill/>
          <a:ln w="9525">
            <a:noFill/>
            <a:miter lim="800000"/>
            <a:headEnd/>
            <a:tailEnd/>
          </a:ln>
        </p:spPr>
        <p:txBody>
          <a:bodyPr>
            <a:spAutoFit/>
          </a:bodyPr>
          <a:lstStyle/>
          <a:p>
            <a:pPr algn="ctr"/>
            <a:r>
              <a:rPr lang="en-IN" sz="2000" dirty="0">
                <a:latin typeface="Calibri" pitchFamily="34" charset="0"/>
              </a:rPr>
              <a:t>$200</a:t>
            </a:r>
          </a:p>
        </p:txBody>
      </p:sp>
      <p:sp>
        <p:nvSpPr>
          <p:cNvPr id="11" name="TextBox 10"/>
          <p:cNvSpPr txBox="1">
            <a:spLocks noChangeArrowheads="1"/>
          </p:cNvSpPr>
          <p:nvPr/>
        </p:nvSpPr>
        <p:spPr bwMode="auto">
          <a:xfrm>
            <a:off x="7234619" y="5094698"/>
            <a:ext cx="1023358" cy="400110"/>
          </a:xfrm>
          <a:prstGeom prst="rect">
            <a:avLst/>
          </a:prstGeom>
          <a:noFill/>
          <a:ln w="9525">
            <a:noFill/>
            <a:miter lim="800000"/>
            <a:headEnd/>
            <a:tailEnd/>
          </a:ln>
        </p:spPr>
        <p:txBody>
          <a:bodyPr>
            <a:spAutoFit/>
          </a:bodyPr>
          <a:lstStyle/>
          <a:p>
            <a:pPr algn="ctr"/>
            <a:r>
              <a:rPr lang="en-IN" sz="2000" b="1" dirty="0">
                <a:solidFill>
                  <a:srgbClr val="0000FF"/>
                </a:solidFill>
                <a:latin typeface="Calibri" pitchFamily="34" charset="0"/>
              </a:rPr>
              <a:t>20%</a:t>
            </a:r>
          </a:p>
        </p:txBody>
      </p:sp>
      <p:sp>
        <p:nvSpPr>
          <p:cNvPr id="12" name="TextBox 11"/>
          <p:cNvSpPr txBox="1">
            <a:spLocks noChangeArrowheads="1"/>
          </p:cNvSpPr>
          <p:nvPr/>
        </p:nvSpPr>
        <p:spPr bwMode="auto">
          <a:xfrm>
            <a:off x="7046088" y="5738950"/>
            <a:ext cx="1023793" cy="400110"/>
          </a:xfrm>
          <a:prstGeom prst="rect">
            <a:avLst/>
          </a:prstGeom>
          <a:noFill/>
          <a:ln w="9525">
            <a:noFill/>
            <a:miter lim="800000"/>
            <a:headEnd/>
            <a:tailEnd/>
          </a:ln>
        </p:spPr>
        <p:txBody>
          <a:bodyPr>
            <a:spAutoFit/>
          </a:bodyPr>
          <a:lstStyle/>
          <a:p>
            <a:pPr algn="ctr"/>
            <a:r>
              <a:rPr lang="en-IN" sz="2000" dirty="0">
                <a:latin typeface="Calibri" pitchFamily="34" charset="0"/>
              </a:rPr>
              <a:t>$50</a:t>
            </a:r>
          </a:p>
        </p:txBody>
      </p:sp>
      <p:sp>
        <p:nvSpPr>
          <p:cNvPr id="13" name="TextBox 12"/>
          <p:cNvSpPr txBox="1">
            <a:spLocks noChangeArrowheads="1"/>
          </p:cNvSpPr>
          <p:nvPr/>
        </p:nvSpPr>
        <p:spPr bwMode="auto">
          <a:xfrm>
            <a:off x="4035581" y="6159903"/>
            <a:ext cx="2654326" cy="400110"/>
          </a:xfrm>
          <a:prstGeom prst="rect">
            <a:avLst/>
          </a:prstGeom>
          <a:noFill/>
          <a:ln w="9525">
            <a:noFill/>
            <a:miter lim="800000"/>
            <a:headEnd/>
            <a:tailEnd/>
          </a:ln>
        </p:spPr>
        <p:txBody>
          <a:bodyPr>
            <a:spAutoFit/>
          </a:bodyPr>
          <a:lstStyle/>
          <a:p>
            <a:pPr algn="ctr"/>
            <a:r>
              <a:rPr lang="en-IN" sz="2000" dirty="0">
                <a:latin typeface="Calibri" pitchFamily="34" charset="0"/>
              </a:rPr>
              <a:t>Tri-Box Module</a:t>
            </a:r>
          </a:p>
        </p:txBody>
      </p:sp>
      <p:sp>
        <p:nvSpPr>
          <p:cNvPr id="14" name="TextBox 13"/>
          <p:cNvSpPr txBox="1">
            <a:spLocks noChangeArrowheads="1"/>
          </p:cNvSpPr>
          <p:nvPr/>
        </p:nvSpPr>
        <p:spPr bwMode="auto">
          <a:xfrm>
            <a:off x="6398768" y="6159902"/>
            <a:ext cx="2654326" cy="400110"/>
          </a:xfrm>
          <a:prstGeom prst="rect">
            <a:avLst/>
          </a:prstGeom>
          <a:noFill/>
          <a:ln w="9525">
            <a:noFill/>
            <a:miter lim="800000"/>
            <a:headEnd/>
            <a:tailEnd/>
          </a:ln>
        </p:spPr>
        <p:txBody>
          <a:bodyPr>
            <a:spAutoFit/>
          </a:bodyPr>
          <a:lstStyle/>
          <a:p>
            <a:pPr algn="ctr"/>
            <a:r>
              <a:rPr lang="en-IN" sz="2000" dirty="0">
                <a:latin typeface="Calibri" pitchFamily="34" charset="0"/>
              </a:rPr>
              <a:t>Tri-Net Subscriptions</a:t>
            </a:r>
          </a:p>
        </p:txBody>
      </p:sp>
      <p:sp>
        <p:nvSpPr>
          <p:cNvPr id="15" name="TextBox 14"/>
          <p:cNvSpPr txBox="1">
            <a:spLocks noChangeArrowheads="1"/>
          </p:cNvSpPr>
          <p:nvPr/>
        </p:nvSpPr>
        <p:spPr bwMode="auto">
          <a:xfrm>
            <a:off x="5194940" y="4656652"/>
            <a:ext cx="2919759" cy="400110"/>
          </a:xfrm>
          <a:prstGeom prst="rect">
            <a:avLst/>
          </a:prstGeom>
          <a:noFill/>
          <a:ln w="9525">
            <a:noFill/>
            <a:miter lim="800000"/>
            <a:headEnd/>
            <a:tailEnd/>
          </a:ln>
        </p:spPr>
        <p:txBody>
          <a:bodyPr>
            <a:spAutoFit/>
          </a:bodyPr>
          <a:lstStyle/>
          <a:p>
            <a:pPr algn="ctr"/>
            <a:r>
              <a:rPr lang="en-IN" sz="2000" dirty="0">
                <a:latin typeface="+mn-lt"/>
              </a:rPr>
              <a:t>Transaction Price</a:t>
            </a:r>
          </a:p>
        </p:txBody>
      </p:sp>
      <p:sp>
        <p:nvSpPr>
          <p:cNvPr id="19" name="TextBox 8"/>
          <p:cNvSpPr txBox="1">
            <a:spLocks noChangeArrowheads="1"/>
          </p:cNvSpPr>
          <p:nvPr/>
        </p:nvSpPr>
        <p:spPr bwMode="auto">
          <a:xfrm>
            <a:off x="5984522" y="4276493"/>
            <a:ext cx="1238789" cy="400110"/>
          </a:xfrm>
          <a:prstGeom prst="rect">
            <a:avLst/>
          </a:prstGeom>
          <a:noFill/>
          <a:ln w="9525">
            <a:noFill/>
            <a:miter lim="800000"/>
            <a:headEnd/>
            <a:tailEnd/>
          </a:ln>
        </p:spPr>
        <p:txBody>
          <a:bodyPr>
            <a:spAutoFit/>
          </a:bodyPr>
          <a:lstStyle/>
          <a:p>
            <a:pPr algn="ctr"/>
            <a:r>
              <a:rPr lang="en-IN" sz="2000" dirty="0">
                <a:latin typeface="Calibri" pitchFamily="34" charset="0"/>
              </a:rPr>
              <a:t>$250</a:t>
            </a:r>
          </a:p>
        </p:txBody>
      </p:sp>
      <p:cxnSp>
        <p:nvCxnSpPr>
          <p:cNvPr id="20" name="Straight Arrow Connector 19"/>
          <p:cNvCxnSpPr/>
          <p:nvPr/>
        </p:nvCxnSpPr>
        <p:spPr>
          <a:xfrm flipH="1">
            <a:off x="5561018" y="5094698"/>
            <a:ext cx="737117" cy="616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740303" y="5113361"/>
            <a:ext cx="735598" cy="6255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761999" y="0"/>
            <a:ext cx="8382000" cy="1444625"/>
          </a:xfrm>
        </p:spPr>
        <p:txBody>
          <a:bodyPr rtlCol="0">
            <a:noAutofit/>
          </a:bodyPr>
          <a:lstStyle/>
          <a:p>
            <a:pPr fontAlgn="auto">
              <a:lnSpc>
                <a:spcPct val="100000"/>
              </a:lnSpc>
              <a:spcAft>
                <a:spcPts val="0"/>
              </a:spcAft>
              <a:defRPr/>
            </a:pPr>
            <a:r>
              <a:rPr lang="en-IN" sz="3000" dirty="0" smtClean="0"/>
              <a:t>Recognizing </a:t>
            </a:r>
            <a:r>
              <a:rPr lang="en-IN" sz="3000" dirty="0"/>
              <a:t>Revenue for Contracts </a:t>
            </a:r>
            <a:r>
              <a:rPr lang="en-IN" sz="3000" dirty="0" smtClean="0"/>
              <a:t>that </a:t>
            </a:r>
            <a:r>
              <a:rPr lang="en-IN" sz="3000" dirty="0"/>
              <a:t>Contain Multiple Performance </a:t>
            </a:r>
            <a:r>
              <a:rPr lang="en-IN" sz="3000" dirty="0" smtClean="0"/>
              <a:t>Obligations      </a:t>
            </a:r>
            <a:r>
              <a:rPr lang="en-US" sz="1600" dirty="0" smtClean="0">
                <a:cs typeface="Arial" charset="0"/>
              </a:rPr>
              <a:t>(Illustration </a:t>
            </a:r>
            <a:r>
              <a:rPr lang="en-US" sz="1600" dirty="0">
                <a:cs typeface="Arial" charset="0"/>
              </a:rPr>
              <a:t>continued)</a:t>
            </a:r>
            <a:endParaRPr lang="en-IN" sz="3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6" grpId="0" animBg="1"/>
      <p:bldP spid="16" grpId="0" animBg="1"/>
      <p:bldP spid="9" grpId="0"/>
      <p:bldP spid="10" grpId="0"/>
      <p:bldP spid="11" grpId="0"/>
      <p:bldP spid="12" grpId="0"/>
      <p:bldP spid="13" grpId="0"/>
      <p:bldP spid="14" grpId="0"/>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76301" y="3403282"/>
            <a:ext cx="7921625" cy="1683690"/>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4" name="TextBox 13"/>
          <p:cNvSpPr txBox="1">
            <a:spLocks noChangeArrowheads="1"/>
          </p:cNvSpPr>
          <p:nvPr/>
        </p:nvSpPr>
        <p:spPr bwMode="auto">
          <a:xfrm>
            <a:off x="876300" y="3414397"/>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a:t>
            </a:r>
            <a:endParaRPr lang="en-IN" sz="2400" b="1" baseline="30000" dirty="0">
              <a:latin typeface="Calibri" pitchFamily="34" charset="0"/>
            </a:endParaRPr>
          </a:p>
        </p:txBody>
      </p:sp>
      <p:sp>
        <p:nvSpPr>
          <p:cNvPr id="15" name="TextBox 14"/>
          <p:cNvSpPr txBox="1">
            <a:spLocks noChangeArrowheads="1"/>
          </p:cNvSpPr>
          <p:nvPr/>
        </p:nvSpPr>
        <p:spPr bwMode="auto">
          <a:xfrm>
            <a:off x="7493095" y="3408047"/>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6" name="TextBox 15"/>
          <p:cNvSpPr txBox="1">
            <a:spLocks noChangeArrowheads="1"/>
          </p:cNvSpPr>
          <p:nvPr/>
        </p:nvSpPr>
        <p:spPr bwMode="auto">
          <a:xfrm>
            <a:off x="6135782" y="3408047"/>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cxnSp>
        <p:nvCxnSpPr>
          <p:cNvPr id="17" name="Straight Connector 16"/>
          <p:cNvCxnSpPr/>
          <p:nvPr/>
        </p:nvCxnSpPr>
        <p:spPr>
          <a:xfrm>
            <a:off x="876302" y="3890645"/>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normAutofit/>
          </a:bodyPr>
          <a:lstStyle/>
          <a:p>
            <a:r>
              <a:rPr lang="en-IN" sz="2400" b="1" dirty="0">
                <a:solidFill>
                  <a:srgbClr val="C00000"/>
                </a:solidFill>
              </a:rPr>
              <a:t>Step 5: Recognize revenue when (or as) each performance obligation is satisfied</a:t>
            </a:r>
          </a:p>
          <a:p>
            <a:pPr marL="0" indent="0">
              <a:buNone/>
            </a:pPr>
            <a:r>
              <a:rPr lang="en-IN" sz="2400" dirty="0"/>
              <a:t>On January 1, 2016, TrueTech records the revenue from the Tri-Box modules (that performance obligation is satisfied) but defers revenue for the Tri-Net subscriptions.</a:t>
            </a:r>
          </a:p>
        </p:txBody>
      </p:sp>
      <p:sp>
        <p:nvSpPr>
          <p:cNvPr id="28" name="Title 2"/>
          <p:cNvSpPr txBox="1">
            <a:spLocks/>
          </p:cNvSpPr>
          <p:nvPr/>
        </p:nvSpPr>
        <p:spPr bwMode="auto">
          <a:xfrm>
            <a:off x="8389940" y="3150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
        <p:nvSpPr>
          <p:cNvPr id="9" name="Rectangle 8"/>
          <p:cNvSpPr/>
          <p:nvPr/>
        </p:nvSpPr>
        <p:spPr>
          <a:xfrm>
            <a:off x="2360232" y="5784964"/>
            <a:ext cx="660400" cy="103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59697" y="5384852"/>
            <a:ext cx="2042675" cy="400110"/>
          </a:xfrm>
          <a:prstGeom prst="rect">
            <a:avLst/>
          </a:prstGeom>
          <a:noFill/>
        </p:spPr>
        <p:txBody>
          <a:bodyPr wrap="none" rtlCol="0">
            <a:spAutoFit/>
          </a:bodyPr>
          <a:lstStyle/>
          <a:p>
            <a:r>
              <a:rPr lang="en-US" sz="2000" dirty="0"/>
              <a:t>Tri-Box modules</a:t>
            </a:r>
          </a:p>
        </p:txBody>
      </p:sp>
      <p:sp>
        <p:nvSpPr>
          <p:cNvPr id="12" name="TextBox 11"/>
          <p:cNvSpPr txBox="1"/>
          <p:nvPr/>
        </p:nvSpPr>
        <p:spPr>
          <a:xfrm>
            <a:off x="6187314" y="5851887"/>
            <a:ext cx="2526782" cy="400110"/>
          </a:xfrm>
          <a:prstGeom prst="rect">
            <a:avLst/>
          </a:prstGeom>
          <a:noFill/>
        </p:spPr>
        <p:txBody>
          <a:bodyPr wrap="none" rtlCol="0">
            <a:spAutoFit/>
          </a:bodyPr>
          <a:lstStyle/>
          <a:p>
            <a:r>
              <a:rPr lang="en-US" sz="2000" dirty="0"/>
              <a:t>Tri-Net subscriptions</a:t>
            </a:r>
          </a:p>
        </p:txBody>
      </p:sp>
      <p:cxnSp>
        <p:nvCxnSpPr>
          <p:cNvPr id="24" name="Straight Arrow Connector 23"/>
          <p:cNvCxnSpPr/>
          <p:nvPr/>
        </p:nvCxnSpPr>
        <p:spPr>
          <a:xfrm flipV="1">
            <a:off x="6281033" y="4653467"/>
            <a:ext cx="1169672" cy="6940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0"/>
            <a:endCxn id="23" idx="2"/>
          </p:cNvCxnSpPr>
          <p:nvPr/>
        </p:nvCxnSpPr>
        <p:spPr>
          <a:xfrm flipV="1">
            <a:off x="7450707" y="5101142"/>
            <a:ext cx="626495" cy="7507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1550" y="3899468"/>
            <a:ext cx="5257800" cy="447675"/>
          </a:xfrm>
          <a:prstGeom prst="rect">
            <a:avLst/>
          </a:prstGeom>
          <a:noFill/>
          <a:ln w="9525">
            <a:noFill/>
            <a:miter lim="800000"/>
            <a:headEnd/>
            <a:tailEnd/>
          </a:ln>
        </p:spPr>
        <p:txBody>
          <a:bodyPr>
            <a:spAutoFit/>
          </a:bodyPr>
          <a:lstStyle/>
          <a:p>
            <a:r>
              <a:rPr lang="en-US" sz="2300" dirty="0">
                <a:latin typeface="Calibri" pitchFamily="34" charset="0"/>
              </a:rPr>
              <a:t>Accounts Receivable</a:t>
            </a:r>
            <a:endParaRPr lang="en-IN" sz="2300" dirty="0">
              <a:latin typeface="Calibri" pitchFamily="34" charset="0"/>
            </a:endParaRPr>
          </a:p>
        </p:txBody>
      </p:sp>
      <p:sp>
        <p:nvSpPr>
          <p:cNvPr id="19" name="TextBox 18"/>
          <p:cNvSpPr txBox="1">
            <a:spLocks noChangeArrowheads="1"/>
          </p:cNvSpPr>
          <p:nvPr/>
        </p:nvSpPr>
        <p:spPr bwMode="auto">
          <a:xfrm>
            <a:off x="971550" y="4258598"/>
            <a:ext cx="5257800" cy="446088"/>
          </a:xfrm>
          <a:prstGeom prst="rect">
            <a:avLst/>
          </a:prstGeom>
          <a:noFill/>
          <a:ln w="9525">
            <a:noFill/>
            <a:miter lim="800000"/>
            <a:headEnd/>
            <a:tailEnd/>
          </a:ln>
        </p:spPr>
        <p:txBody>
          <a:bodyPr>
            <a:spAutoFit/>
          </a:bodyPr>
          <a:lstStyle/>
          <a:p>
            <a:r>
              <a:rPr lang="en-US" sz="2300" dirty="0">
                <a:latin typeface="Calibri" pitchFamily="34" charset="0"/>
              </a:rPr>
              <a:t>         Sales Revenue ($250,000 × 80%)</a:t>
            </a:r>
            <a:endParaRPr lang="en-IN" sz="2300" dirty="0">
              <a:latin typeface="Calibri" pitchFamily="34" charset="0"/>
            </a:endParaRPr>
          </a:p>
        </p:txBody>
      </p:sp>
      <p:sp>
        <p:nvSpPr>
          <p:cNvPr id="20" name="TextBox 19"/>
          <p:cNvSpPr txBox="1">
            <a:spLocks noChangeArrowheads="1"/>
          </p:cNvSpPr>
          <p:nvPr/>
        </p:nvSpPr>
        <p:spPr bwMode="auto">
          <a:xfrm>
            <a:off x="971550" y="4653467"/>
            <a:ext cx="5257800" cy="447675"/>
          </a:xfrm>
          <a:prstGeom prst="rect">
            <a:avLst/>
          </a:prstGeom>
          <a:noFill/>
          <a:ln w="9525">
            <a:noFill/>
            <a:miter lim="800000"/>
            <a:headEnd/>
            <a:tailEnd/>
          </a:ln>
        </p:spPr>
        <p:txBody>
          <a:bodyPr>
            <a:spAutoFit/>
          </a:bodyPr>
          <a:lstStyle/>
          <a:p>
            <a:r>
              <a:rPr lang="en-US" sz="2300" dirty="0">
                <a:latin typeface="Calibri" pitchFamily="34" charset="0"/>
              </a:rPr>
              <a:t>         Deferred Revenue ($250,000 × 20%)</a:t>
            </a:r>
            <a:endParaRPr lang="en-IN" sz="2300" dirty="0">
              <a:latin typeface="Calibri" pitchFamily="34" charset="0"/>
            </a:endParaRPr>
          </a:p>
        </p:txBody>
      </p:sp>
      <p:sp>
        <p:nvSpPr>
          <p:cNvPr id="21" name="TextBox 20"/>
          <p:cNvSpPr txBox="1">
            <a:spLocks noChangeArrowheads="1"/>
          </p:cNvSpPr>
          <p:nvPr/>
        </p:nvSpPr>
        <p:spPr bwMode="auto">
          <a:xfrm>
            <a:off x="6097556" y="3899468"/>
            <a:ext cx="1257300" cy="447675"/>
          </a:xfrm>
          <a:prstGeom prst="rect">
            <a:avLst/>
          </a:prstGeom>
          <a:noFill/>
          <a:ln w="9525">
            <a:noFill/>
            <a:miter lim="800000"/>
            <a:headEnd/>
            <a:tailEnd/>
          </a:ln>
        </p:spPr>
        <p:txBody>
          <a:bodyPr>
            <a:spAutoFit/>
          </a:bodyPr>
          <a:lstStyle/>
          <a:p>
            <a:pPr algn="r"/>
            <a:r>
              <a:rPr lang="en-US" sz="2300" dirty="0">
                <a:latin typeface="Calibri" pitchFamily="34" charset="0"/>
              </a:rPr>
              <a:t>250,000</a:t>
            </a:r>
            <a:endParaRPr lang="en-IN" sz="2300" dirty="0">
              <a:latin typeface="Calibri" pitchFamily="34" charset="0"/>
            </a:endParaRPr>
          </a:p>
        </p:txBody>
      </p:sp>
      <p:sp>
        <p:nvSpPr>
          <p:cNvPr id="22" name="TextBox 21"/>
          <p:cNvSpPr txBox="1">
            <a:spLocks noChangeArrowheads="1"/>
          </p:cNvSpPr>
          <p:nvPr/>
        </p:nvSpPr>
        <p:spPr bwMode="auto">
          <a:xfrm>
            <a:off x="7448550" y="4258598"/>
            <a:ext cx="1257300" cy="446088"/>
          </a:xfrm>
          <a:prstGeom prst="rect">
            <a:avLst/>
          </a:prstGeom>
          <a:noFill/>
          <a:ln w="9525">
            <a:noFill/>
            <a:miter lim="800000"/>
            <a:headEnd/>
            <a:tailEnd/>
          </a:ln>
        </p:spPr>
        <p:txBody>
          <a:bodyPr>
            <a:spAutoFit/>
          </a:bodyPr>
          <a:lstStyle/>
          <a:p>
            <a:pPr algn="r"/>
            <a:r>
              <a:rPr lang="en-US" sz="2300" dirty="0">
                <a:latin typeface="Calibri" pitchFamily="34" charset="0"/>
              </a:rPr>
              <a:t>200,000</a:t>
            </a:r>
            <a:endParaRPr lang="en-IN" sz="2300" dirty="0">
              <a:latin typeface="Calibri" pitchFamily="34" charset="0"/>
            </a:endParaRPr>
          </a:p>
        </p:txBody>
      </p:sp>
      <p:sp>
        <p:nvSpPr>
          <p:cNvPr id="23" name="TextBox 22"/>
          <p:cNvSpPr txBox="1">
            <a:spLocks noChangeArrowheads="1"/>
          </p:cNvSpPr>
          <p:nvPr/>
        </p:nvSpPr>
        <p:spPr bwMode="auto">
          <a:xfrm>
            <a:off x="7448550" y="4653467"/>
            <a:ext cx="1257300" cy="447675"/>
          </a:xfrm>
          <a:prstGeom prst="rect">
            <a:avLst/>
          </a:prstGeom>
          <a:noFill/>
          <a:ln w="9525">
            <a:noFill/>
            <a:miter lim="800000"/>
            <a:headEnd/>
            <a:tailEnd/>
          </a:ln>
        </p:spPr>
        <p:txBody>
          <a:bodyPr>
            <a:spAutoFit/>
          </a:bodyPr>
          <a:lstStyle/>
          <a:p>
            <a:pPr algn="r"/>
            <a:r>
              <a:rPr lang="en-US" sz="2300" b="1" dirty="0">
                <a:solidFill>
                  <a:srgbClr val="EC008C"/>
                </a:solidFill>
                <a:latin typeface="Calibri" pitchFamily="34" charset="0"/>
              </a:rPr>
              <a:t>50,000</a:t>
            </a:r>
            <a:endParaRPr lang="en-IN" sz="2300" b="1" dirty="0">
              <a:solidFill>
                <a:srgbClr val="EC008C"/>
              </a:solidFill>
              <a:latin typeface="Calibri"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693939767"/>
              </p:ext>
            </p:extLst>
          </p:nvPr>
        </p:nvGraphicFramePr>
        <p:xfrm>
          <a:off x="1538288" y="5162550"/>
          <a:ext cx="3486150" cy="1627188"/>
        </p:xfrm>
        <a:graphic>
          <a:graphicData uri="http://schemas.openxmlformats.org/presentationml/2006/ole">
            <mc:AlternateContent xmlns:mc="http://schemas.openxmlformats.org/markup-compatibility/2006">
              <mc:Choice xmlns:v="urn:schemas-microsoft-com:vml" Requires="v">
                <p:oleObj spid="_x0000_s3142" name="Worksheet" r:id="rId5" imgW="3181410" imgH="1485900" progId="Excel.Sheet.12">
                  <p:embed/>
                </p:oleObj>
              </mc:Choice>
              <mc:Fallback>
                <p:oleObj name="Worksheet" r:id="rId5" imgW="3181410" imgH="1485900" progId="Excel.Sheet.12">
                  <p:embed/>
                  <p:pic>
                    <p:nvPicPr>
                      <p:cNvPr id="0" name=""/>
                      <p:cNvPicPr/>
                      <p:nvPr/>
                    </p:nvPicPr>
                    <p:blipFill>
                      <a:blip r:embed="rId6"/>
                      <a:stretch>
                        <a:fillRect/>
                      </a:stretch>
                    </p:blipFill>
                    <p:spPr>
                      <a:xfrm>
                        <a:off x="1538288" y="5162550"/>
                        <a:ext cx="3486150" cy="1627188"/>
                      </a:xfrm>
                      <a:prstGeom prst="rect">
                        <a:avLst/>
                      </a:prstGeom>
                    </p:spPr>
                  </p:pic>
                </p:oleObj>
              </mc:Fallback>
            </mc:AlternateContent>
          </a:graphicData>
        </a:graphic>
      </p:graphicFrame>
      <p:sp>
        <p:nvSpPr>
          <p:cNvPr id="26" name="Title 1"/>
          <p:cNvSpPr>
            <a:spLocks noGrp="1"/>
          </p:cNvSpPr>
          <p:nvPr>
            <p:ph type="title"/>
          </p:nvPr>
        </p:nvSpPr>
        <p:spPr>
          <a:xfrm>
            <a:off x="761999" y="0"/>
            <a:ext cx="8382000" cy="1444625"/>
          </a:xfrm>
        </p:spPr>
        <p:txBody>
          <a:bodyPr rtlCol="0">
            <a:noAutofit/>
          </a:bodyPr>
          <a:lstStyle/>
          <a:p>
            <a:pPr fontAlgn="auto">
              <a:lnSpc>
                <a:spcPct val="100000"/>
              </a:lnSpc>
              <a:spcAft>
                <a:spcPts val="0"/>
              </a:spcAft>
              <a:defRPr/>
            </a:pPr>
            <a:r>
              <a:rPr lang="en-IN" sz="3000" dirty="0" smtClean="0"/>
              <a:t>Recognizing </a:t>
            </a:r>
            <a:r>
              <a:rPr lang="en-IN" sz="3000" dirty="0"/>
              <a:t>Revenue for Contracts </a:t>
            </a:r>
            <a:r>
              <a:rPr lang="en-IN" sz="3000" dirty="0" smtClean="0"/>
              <a:t>that </a:t>
            </a:r>
            <a:r>
              <a:rPr lang="en-IN" sz="3000" dirty="0"/>
              <a:t>Contain Multiple Performance </a:t>
            </a:r>
            <a:r>
              <a:rPr lang="en-IN" sz="3000" dirty="0" smtClean="0"/>
              <a:t>Obligations      </a:t>
            </a:r>
            <a:r>
              <a:rPr lang="en-US" sz="1600" dirty="0" smtClean="0">
                <a:cs typeface="Arial" charset="0"/>
              </a:rPr>
              <a:t>(</a:t>
            </a:r>
            <a:r>
              <a:rPr lang="en-US" sz="1600" dirty="0">
                <a:cs typeface="Arial" charset="0"/>
              </a:rPr>
              <a:t>illustration continued)</a:t>
            </a:r>
            <a:endParaRPr lang="en-IN" sz="3000" dirty="0"/>
          </a:p>
        </p:txBody>
      </p:sp>
    </p:spTree>
    <p:extLst>
      <p:ext uri="{BB962C8B-B14F-4D97-AF65-F5344CB8AC3E}">
        <p14:creationId xmlns:p14="http://schemas.microsoft.com/office/powerpoint/2010/main" val="925794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3" grpId="0" uiExpand="1" build="p"/>
      <p:bldP spid="11" grpId="0"/>
      <p:bldP spid="12"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p:txBody>
          <a:bodyPr>
            <a:normAutofit/>
          </a:bodyPr>
          <a:lstStyle/>
          <a:p>
            <a:r>
              <a:rPr lang="en-IN" sz="2400" b="1" dirty="0">
                <a:solidFill>
                  <a:srgbClr val="C00000"/>
                </a:solidFill>
              </a:rPr>
              <a:t>Step 5: Recognize revenue when (or as) each performance obligation is satisfied</a:t>
            </a:r>
          </a:p>
          <a:p>
            <a:pPr marL="0" indent="0">
              <a:buNone/>
            </a:pPr>
            <a:r>
              <a:rPr lang="en-IN" sz="2400" dirty="0"/>
              <a:t>In each of the 12 months following the sale, TrueTech records the following entry to recognize Tri-Net subscription revenues.</a:t>
            </a:r>
          </a:p>
        </p:txBody>
      </p:sp>
      <p:sp>
        <p:nvSpPr>
          <p:cNvPr id="32" name="Title 2"/>
          <p:cNvSpPr txBox="1">
            <a:spLocks/>
          </p:cNvSpPr>
          <p:nvPr/>
        </p:nvSpPr>
        <p:spPr bwMode="auto">
          <a:xfrm>
            <a:off x="8381827" y="3150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sp>
        <p:nvSpPr>
          <p:cNvPr id="8" name="Rectangle 7"/>
          <p:cNvSpPr/>
          <p:nvPr/>
        </p:nvSpPr>
        <p:spPr>
          <a:xfrm>
            <a:off x="876301" y="3017269"/>
            <a:ext cx="7921625" cy="1338726"/>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9" name="TextBox 8"/>
          <p:cNvSpPr txBox="1">
            <a:spLocks noChangeArrowheads="1"/>
          </p:cNvSpPr>
          <p:nvPr/>
        </p:nvSpPr>
        <p:spPr bwMode="auto">
          <a:xfrm>
            <a:off x="876300" y="3028384"/>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a:t>
            </a:r>
            <a:endParaRPr lang="en-IN" sz="2400" b="1" baseline="30000" dirty="0">
              <a:latin typeface="Calibri" pitchFamily="34" charset="0"/>
            </a:endParaRPr>
          </a:p>
        </p:txBody>
      </p:sp>
      <p:sp>
        <p:nvSpPr>
          <p:cNvPr id="10" name="TextBox 9"/>
          <p:cNvSpPr txBox="1">
            <a:spLocks noChangeArrowheads="1"/>
          </p:cNvSpPr>
          <p:nvPr/>
        </p:nvSpPr>
        <p:spPr bwMode="auto">
          <a:xfrm>
            <a:off x="7698366" y="3022034"/>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1" name="TextBox 10"/>
          <p:cNvSpPr txBox="1">
            <a:spLocks noChangeArrowheads="1"/>
          </p:cNvSpPr>
          <p:nvPr/>
        </p:nvSpPr>
        <p:spPr bwMode="auto">
          <a:xfrm>
            <a:off x="6341053" y="3022034"/>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cxnSp>
        <p:nvCxnSpPr>
          <p:cNvPr id="12" name="Straight Connector 11"/>
          <p:cNvCxnSpPr/>
          <p:nvPr/>
        </p:nvCxnSpPr>
        <p:spPr>
          <a:xfrm>
            <a:off x="876302" y="3485971"/>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971550" y="3909907"/>
            <a:ext cx="5257800" cy="446088"/>
          </a:xfrm>
          <a:prstGeom prst="rect">
            <a:avLst/>
          </a:prstGeom>
          <a:noFill/>
          <a:ln w="9525">
            <a:noFill/>
            <a:miter lim="800000"/>
            <a:headEnd/>
            <a:tailEnd/>
          </a:ln>
        </p:spPr>
        <p:txBody>
          <a:bodyPr>
            <a:spAutoFit/>
          </a:bodyPr>
          <a:lstStyle/>
          <a:p>
            <a:r>
              <a:rPr lang="en-US" sz="2300" dirty="0">
                <a:latin typeface="Calibri" pitchFamily="34" charset="0"/>
              </a:rPr>
              <a:t>         Service Revenue</a:t>
            </a:r>
            <a:endParaRPr lang="en-IN" sz="2300" dirty="0">
              <a:latin typeface="Calibri" pitchFamily="34" charset="0"/>
            </a:endParaRPr>
          </a:p>
        </p:txBody>
      </p:sp>
      <p:sp>
        <p:nvSpPr>
          <p:cNvPr id="14" name="TextBox 13"/>
          <p:cNvSpPr txBox="1">
            <a:spLocks noChangeArrowheads="1"/>
          </p:cNvSpPr>
          <p:nvPr/>
        </p:nvSpPr>
        <p:spPr bwMode="auto">
          <a:xfrm>
            <a:off x="6097556" y="3495572"/>
            <a:ext cx="1257300" cy="447675"/>
          </a:xfrm>
          <a:prstGeom prst="rect">
            <a:avLst/>
          </a:prstGeom>
          <a:noFill/>
          <a:ln w="9525">
            <a:noFill/>
            <a:miter lim="800000"/>
            <a:headEnd/>
            <a:tailEnd/>
          </a:ln>
        </p:spPr>
        <p:txBody>
          <a:bodyPr>
            <a:spAutoFit/>
          </a:bodyPr>
          <a:lstStyle/>
          <a:p>
            <a:pPr algn="r"/>
            <a:r>
              <a:rPr lang="en-US" sz="2300" b="1" dirty="0">
                <a:solidFill>
                  <a:srgbClr val="EC008C"/>
                </a:solidFill>
                <a:latin typeface="Calibri" pitchFamily="34" charset="0"/>
              </a:rPr>
              <a:t>4,167</a:t>
            </a:r>
            <a:endParaRPr lang="en-IN" sz="2300" b="1" dirty="0">
              <a:solidFill>
                <a:srgbClr val="EC008C"/>
              </a:solidFill>
              <a:latin typeface="Calibri" pitchFamily="34" charset="0"/>
            </a:endParaRPr>
          </a:p>
        </p:txBody>
      </p:sp>
      <p:sp>
        <p:nvSpPr>
          <p:cNvPr id="15" name="TextBox 14"/>
          <p:cNvSpPr txBox="1">
            <a:spLocks noChangeArrowheads="1"/>
          </p:cNvSpPr>
          <p:nvPr/>
        </p:nvSpPr>
        <p:spPr bwMode="auto">
          <a:xfrm>
            <a:off x="7504533" y="3909907"/>
            <a:ext cx="1257300" cy="446088"/>
          </a:xfrm>
          <a:prstGeom prst="rect">
            <a:avLst/>
          </a:prstGeom>
          <a:noFill/>
          <a:ln w="9525">
            <a:noFill/>
            <a:miter lim="800000"/>
            <a:headEnd/>
            <a:tailEnd/>
          </a:ln>
        </p:spPr>
        <p:txBody>
          <a:bodyPr>
            <a:spAutoFit/>
          </a:bodyPr>
          <a:lstStyle/>
          <a:p>
            <a:pPr algn="r"/>
            <a:r>
              <a:rPr lang="en-US" sz="2300" b="1" dirty="0">
                <a:solidFill>
                  <a:srgbClr val="00B0F0"/>
                </a:solidFill>
                <a:latin typeface="Calibri" pitchFamily="34" charset="0"/>
              </a:rPr>
              <a:t>4,167</a:t>
            </a:r>
            <a:endParaRPr lang="en-IN" sz="2300" b="1" dirty="0">
              <a:solidFill>
                <a:srgbClr val="00B0F0"/>
              </a:solidFill>
              <a:latin typeface="Calibri" pitchFamily="34" charset="0"/>
            </a:endParaRPr>
          </a:p>
        </p:txBody>
      </p:sp>
      <p:sp>
        <p:nvSpPr>
          <p:cNvPr id="16" name="TextBox 15"/>
          <p:cNvSpPr txBox="1">
            <a:spLocks noChangeArrowheads="1"/>
          </p:cNvSpPr>
          <p:nvPr/>
        </p:nvSpPr>
        <p:spPr bwMode="auto">
          <a:xfrm>
            <a:off x="971550" y="3457472"/>
            <a:ext cx="5257800" cy="447675"/>
          </a:xfrm>
          <a:prstGeom prst="rect">
            <a:avLst/>
          </a:prstGeom>
          <a:noFill/>
          <a:ln w="9525">
            <a:noFill/>
            <a:miter lim="800000"/>
            <a:headEnd/>
            <a:tailEnd/>
          </a:ln>
        </p:spPr>
        <p:txBody>
          <a:bodyPr>
            <a:spAutoFit/>
          </a:bodyPr>
          <a:lstStyle/>
          <a:p>
            <a:r>
              <a:rPr lang="en-US" sz="2300" dirty="0">
                <a:latin typeface="Calibri" pitchFamily="34" charset="0"/>
              </a:rPr>
              <a:t>Deferred Revenue ($50,000 ÷ 12)</a:t>
            </a:r>
            <a:endParaRPr lang="en-IN" sz="2300" dirty="0">
              <a:latin typeface="Calibri" pitchFamily="34" charset="0"/>
            </a:endParaRPr>
          </a:p>
        </p:txBody>
      </p:sp>
      <p:sp>
        <p:nvSpPr>
          <p:cNvPr id="17" name="Rectangle 16"/>
          <p:cNvSpPr/>
          <p:nvPr/>
        </p:nvSpPr>
        <p:spPr>
          <a:xfrm>
            <a:off x="3307698" y="5092334"/>
            <a:ext cx="838200" cy="281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9" name="Object 18"/>
          <p:cNvGraphicFramePr>
            <a:graphicFrameLocks noChangeAspect="1"/>
          </p:cNvGraphicFramePr>
          <p:nvPr>
            <p:extLst>
              <p:ext uri="{D42A27DB-BD31-4B8C-83A1-F6EECF244321}">
                <p14:modId xmlns:p14="http://schemas.microsoft.com/office/powerpoint/2010/main" val="1982665132"/>
              </p:ext>
            </p:extLst>
          </p:nvPr>
        </p:nvGraphicFramePr>
        <p:xfrm>
          <a:off x="1104900" y="4459288"/>
          <a:ext cx="3441700" cy="2292350"/>
        </p:xfrm>
        <a:graphic>
          <a:graphicData uri="http://schemas.openxmlformats.org/presentationml/2006/ole">
            <mc:AlternateContent xmlns:mc="http://schemas.openxmlformats.org/markup-compatibility/2006">
              <mc:Choice xmlns:v="urn:schemas-microsoft-com:vml" Requires="v">
                <p:oleObj spid="_x0000_s4233" name="Worksheet" r:id="rId5" imgW="3114720" imgH="2076540" progId="Excel.Sheet.12">
                  <p:embed/>
                </p:oleObj>
              </mc:Choice>
              <mc:Fallback>
                <p:oleObj name="Worksheet" r:id="rId5" imgW="3114720" imgH="2076540" progId="Excel.Sheet.12">
                  <p:embed/>
                  <p:pic>
                    <p:nvPicPr>
                      <p:cNvPr id="0" name=""/>
                      <p:cNvPicPr/>
                      <p:nvPr/>
                    </p:nvPicPr>
                    <p:blipFill>
                      <a:blip r:embed="rId6"/>
                      <a:stretch>
                        <a:fillRect/>
                      </a:stretch>
                    </p:blipFill>
                    <p:spPr>
                      <a:xfrm>
                        <a:off x="1104900" y="4459288"/>
                        <a:ext cx="3441700" cy="229235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9373499"/>
              </p:ext>
            </p:extLst>
          </p:nvPr>
        </p:nvGraphicFramePr>
        <p:xfrm>
          <a:off x="5076825" y="4459288"/>
          <a:ext cx="3167063" cy="2292350"/>
        </p:xfrm>
        <a:graphic>
          <a:graphicData uri="http://schemas.openxmlformats.org/presentationml/2006/ole">
            <mc:AlternateContent xmlns:mc="http://schemas.openxmlformats.org/markup-compatibility/2006">
              <mc:Choice xmlns:v="urn:schemas-microsoft-com:vml" Requires="v">
                <p:oleObj spid="_x0000_s4234" name="Worksheet" r:id="rId8" imgW="2867130" imgH="2076540" progId="Excel.Sheet.12">
                  <p:embed/>
                </p:oleObj>
              </mc:Choice>
              <mc:Fallback>
                <p:oleObj name="Worksheet" r:id="rId8" imgW="2867130" imgH="2076540" progId="Excel.Sheet.12">
                  <p:embed/>
                  <p:pic>
                    <p:nvPicPr>
                      <p:cNvPr id="0" name=""/>
                      <p:cNvPicPr/>
                      <p:nvPr/>
                    </p:nvPicPr>
                    <p:blipFill>
                      <a:blip r:embed="rId9"/>
                      <a:stretch>
                        <a:fillRect/>
                      </a:stretch>
                    </p:blipFill>
                    <p:spPr>
                      <a:xfrm>
                        <a:off x="5076825" y="4459288"/>
                        <a:ext cx="3167063" cy="2292350"/>
                      </a:xfrm>
                      <a:prstGeom prst="rect">
                        <a:avLst/>
                      </a:prstGeom>
                    </p:spPr>
                  </p:pic>
                </p:oleObj>
              </mc:Fallback>
            </mc:AlternateContent>
          </a:graphicData>
        </a:graphic>
      </p:graphicFrame>
      <p:sp>
        <p:nvSpPr>
          <p:cNvPr id="18" name="Title 1"/>
          <p:cNvSpPr>
            <a:spLocks noGrp="1"/>
          </p:cNvSpPr>
          <p:nvPr>
            <p:ph type="title"/>
          </p:nvPr>
        </p:nvSpPr>
        <p:spPr>
          <a:xfrm>
            <a:off x="761999" y="0"/>
            <a:ext cx="8382000" cy="1444625"/>
          </a:xfrm>
        </p:spPr>
        <p:txBody>
          <a:bodyPr rtlCol="0">
            <a:noAutofit/>
          </a:bodyPr>
          <a:lstStyle/>
          <a:p>
            <a:pPr fontAlgn="auto">
              <a:lnSpc>
                <a:spcPct val="100000"/>
              </a:lnSpc>
              <a:spcAft>
                <a:spcPts val="0"/>
              </a:spcAft>
              <a:defRPr/>
            </a:pPr>
            <a:r>
              <a:rPr lang="en-IN" sz="3000" dirty="0" smtClean="0"/>
              <a:t>Recognizing </a:t>
            </a:r>
            <a:r>
              <a:rPr lang="en-IN" sz="3000" dirty="0"/>
              <a:t>Revenue for Contracts </a:t>
            </a:r>
            <a:r>
              <a:rPr lang="en-IN" sz="3000" dirty="0" smtClean="0"/>
              <a:t>that </a:t>
            </a:r>
            <a:r>
              <a:rPr lang="en-IN" sz="3000" dirty="0"/>
              <a:t>Contain Multiple Performance </a:t>
            </a:r>
            <a:r>
              <a:rPr lang="en-IN" sz="3000" dirty="0" smtClean="0"/>
              <a:t>Obligations        </a:t>
            </a:r>
            <a:r>
              <a:rPr lang="en-US" sz="1600" dirty="0" smtClean="0">
                <a:cs typeface="Arial" charset="0"/>
              </a:rPr>
              <a:t>(Illustration </a:t>
            </a:r>
            <a:r>
              <a:rPr lang="en-US" sz="1600" dirty="0">
                <a:cs typeface="Arial" charset="0"/>
              </a:rPr>
              <a:t>continued)</a:t>
            </a:r>
            <a:endParaRPr lang="en-IN" sz="3000" dirty="0"/>
          </a:p>
        </p:txBody>
      </p:sp>
    </p:spTree>
    <p:extLst>
      <p:ext uri="{BB962C8B-B14F-4D97-AF65-F5344CB8AC3E}">
        <p14:creationId xmlns:p14="http://schemas.microsoft.com/office/powerpoint/2010/main" val="1315175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build="p"/>
      <p:bldP spid="8" grpId="0" animBg="1"/>
      <p:bldP spid="9" grpId="0"/>
      <p:bldP spid="10" grpId="0"/>
      <p:bldP spid="11"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endParaRPr lang="en-US" sz="2000" dirty="0" smtClean="0"/>
          </a:p>
          <a:p>
            <a:pPr marL="0" indent="0">
              <a:buNone/>
            </a:pPr>
            <a:r>
              <a:rPr lang="en-US" sz="2000" dirty="0"/>
              <a:t>Allen Co. </a:t>
            </a:r>
            <a:r>
              <a:rPr lang="en-US" sz="2000" dirty="0" smtClean="0"/>
              <a:t>wrote </a:t>
            </a:r>
            <a:r>
              <a:rPr lang="en-US" sz="2000" dirty="0"/>
              <a:t>a contract that involves two performance obligations.  Product A has a stand-alone selling price of </a:t>
            </a:r>
            <a:r>
              <a:rPr lang="en-US" sz="2000" dirty="0" smtClean="0"/>
              <a:t>$100, </a:t>
            </a:r>
            <a:r>
              <a:rPr lang="en-US" sz="2000" dirty="0"/>
              <a:t>and product B has a stand-alone selling price of </a:t>
            </a:r>
            <a:r>
              <a:rPr lang="en-US" sz="2000" dirty="0" smtClean="0"/>
              <a:t>$200.  </a:t>
            </a:r>
            <a:r>
              <a:rPr lang="en-US" sz="2000" dirty="0"/>
              <a:t>The price for the combined product is </a:t>
            </a:r>
            <a:r>
              <a:rPr lang="en-US" sz="2000" dirty="0" smtClean="0"/>
              <a:t>$240.  </a:t>
            </a:r>
            <a:r>
              <a:rPr lang="en-US" sz="2000" dirty="0"/>
              <a:t>How much of the transaction price would be allocated to the performance obligation for delivering product A? </a:t>
            </a:r>
          </a:p>
          <a:p>
            <a:pPr marL="0" indent="0">
              <a:buNone/>
            </a:pPr>
            <a:r>
              <a:rPr lang="en-US" sz="2000" dirty="0"/>
              <a:t>a.	$  40.</a:t>
            </a:r>
          </a:p>
          <a:p>
            <a:pPr marL="0" indent="0">
              <a:buNone/>
            </a:pPr>
            <a:r>
              <a:rPr lang="en-US" sz="2000" dirty="0"/>
              <a:t>b.	$  60.</a:t>
            </a:r>
          </a:p>
          <a:p>
            <a:pPr marL="0" indent="0">
              <a:buNone/>
            </a:pPr>
            <a:r>
              <a:rPr lang="en-US" sz="2000" dirty="0"/>
              <a:t>c.	$  80.</a:t>
            </a:r>
          </a:p>
          <a:p>
            <a:pPr marL="0" indent="0">
              <a:buNone/>
            </a:pPr>
            <a:r>
              <a:rPr lang="en-US" sz="2000" dirty="0" smtClean="0"/>
              <a:t>d.</a:t>
            </a:r>
            <a:r>
              <a:rPr lang="en-US" sz="2000" dirty="0"/>
              <a:t>	</a:t>
            </a:r>
            <a:r>
              <a:rPr lang="en-US" sz="2000" dirty="0" smtClean="0"/>
              <a:t>$100.</a:t>
            </a:r>
            <a:endParaRPr lang="en-US" sz="2000" dirty="0"/>
          </a:p>
        </p:txBody>
      </p:sp>
      <p:sp>
        <p:nvSpPr>
          <p:cNvPr id="2" name="Oval 1"/>
          <p:cNvSpPr/>
          <p:nvPr/>
        </p:nvSpPr>
        <p:spPr bwMode="auto">
          <a:xfrm>
            <a:off x="769884" y="413908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610283" y="5090451"/>
            <a:ext cx="6248400" cy="923330"/>
          </a:xfrm>
          <a:prstGeom prst="rect">
            <a:avLst/>
          </a:prstGeom>
          <a:solidFill>
            <a:srgbClr val="FFFFD1"/>
          </a:solidFill>
          <a:ln w="6350">
            <a:solidFill>
              <a:schemeClr val="tx1"/>
            </a:solidFill>
          </a:ln>
        </p:spPr>
        <p:txBody>
          <a:bodyPr wrap="square" rtlCol="0">
            <a:spAutoFit/>
          </a:bodyPr>
          <a:lstStyle/>
          <a:p>
            <a:endParaRPr lang="en-US" dirty="0" smtClean="0"/>
          </a:p>
          <a:p>
            <a:pPr algn="ctr"/>
            <a:r>
              <a:rPr lang="en-US" dirty="0" smtClean="0"/>
              <a:t>($100 </a:t>
            </a:r>
            <a:r>
              <a:rPr lang="en-US" dirty="0"/>
              <a:t>÷ </a:t>
            </a:r>
            <a:r>
              <a:rPr lang="en-US" dirty="0" smtClean="0"/>
              <a:t>($200 </a:t>
            </a:r>
            <a:r>
              <a:rPr lang="en-US" dirty="0"/>
              <a:t>+ </a:t>
            </a:r>
            <a:r>
              <a:rPr lang="en-US" dirty="0" smtClean="0"/>
              <a:t>100</a:t>
            </a:r>
            <a:r>
              <a:rPr lang="en-US" dirty="0"/>
              <a:t>)) × </a:t>
            </a:r>
            <a:r>
              <a:rPr lang="en-US" dirty="0" smtClean="0"/>
              <a:t>$240 = </a:t>
            </a:r>
            <a:r>
              <a:rPr lang="en-US" b="1" dirty="0" smtClean="0">
                <a:solidFill>
                  <a:srgbClr val="C00000"/>
                </a:solidFill>
              </a:rPr>
              <a:t>$80</a:t>
            </a:r>
          </a:p>
          <a:p>
            <a:endParaRPr lang="en-US" b="1" dirty="0">
              <a:solidFill>
                <a:srgbClr val="C00000"/>
              </a:solidFill>
            </a:endParaRPr>
          </a:p>
        </p:txBody>
      </p:sp>
    </p:spTree>
    <p:extLst>
      <p:ext uri="{BB962C8B-B14F-4D97-AF65-F5344CB8AC3E}">
        <p14:creationId xmlns:p14="http://schemas.microsoft.com/office/powerpoint/2010/main" val="383428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LO5-4</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50" y="1444625"/>
            <a:ext cx="8206480" cy="476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761999" y="0"/>
            <a:ext cx="8382000" cy="1444625"/>
          </a:xfrm>
        </p:spPr>
        <p:txBody>
          <a:bodyPr>
            <a:normAutofit/>
          </a:bodyPr>
          <a:lstStyle/>
          <a:p>
            <a:r>
              <a:rPr lang="en-IN" sz="3200" dirty="0" smtClean="0"/>
              <a:t>Summary </a:t>
            </a:r>
            <a:r>
              <a:rPr lang="en-IN" sz="3200" dirty="0"/>
              <a:t>of Fundamental Issues </a:t>
            </a:r>
            <a:r>
              <a:rPr lang="en-IN" sz="3200" dirty="0" smtClean="0"/>
              <a:t/>
            </a:r>
            <a:br>
              <a:rPr lang="en-IN" sz="3200" dirty="0" smtClean="0"/>
            </a:br>
            <a:r>
              <a:rPr lang="en-IN" sz="3200" dirty="0" smtClean="0"/>
              <a:t>Related </a:t>
            </a:r>
            <a:r>
              <a:rPr lang="en-IN" sz="3200" dirty="0"/>
              <a:t>to Recognizing </a:t>
            </a:r>
            <a:r>
              <a:rPr lang="en-IN" sz="3200" dirty="0" smtClean="0"/>
              <a:t>Revenue</a:t>
            </a:r>
            <a:endParaRPr lang="en-IN" sz="1800" dirty="0"/>
          </a:p>
        </p:txBody>
      </p:sp>
    </p:spTree>
    <p:extLst>
      <p:ext uri="{BB962C8B-B14F-4D97-AF65-F5344CB8AC3E}">
        <p14:creationId xmlns:p14="http://schemas.microsoft.com/office/powerpoint/2010/main" val="24410517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81769"/>
            <a:ext cx="8382000" cy="1262856"/>
          </a:xfrm>
        </p:spPr>
        <p:txBody>
          <a:bodyPr rtlCol="0">
            <a:noAutofit/>
          </a:bodyPr>
          <a:lstStyle/>
          <a:p>
            <a:pPr fontAlgn="auto">
              <a:spcAft>
                <a:spcPts val="0"/>
              </a:spcAft>
              <a:defRPr/>
            </a:pPr>
            <a:r>
              <a:rPr lang="en-IN" dirty="0" smtClean="0"/>
              <a:t>Chapter 5 Part B: Special Issues</a:t>
            </a:r>
            <a:endParaRPr lang="en-IN" dirty="0"/>
          </a:p>
        </p:txBody>
      </p:sp>
      <p:sp>
        <p:nvSpPr>
          <p:cNvPr id="3" name="Content Placeholder 2"/>
          <p:cNvSpPr>
            <a:spLocks noGrp="1"/>
          </p:cNvSpPr>
          <p:nvPr>
            <p:ph idx="1"/>
          </p:nvPr>
        </p:nvSpPr>
        <p:spPr>
          <a:xfrm>
            <a:off x="745432" y="1334127"/>
            <a:ext cx="8013600" cy="5057775"/>
          </a:xfrm>
        </p:spPr>
        <p:txBody>
          <a:bodyPr>
            <a:normAutofit lnSpcReduction="10000"/>
          </a:bodyPr>
          <a:lstStyle/>
          <a:p>
            <a:pPr marL="1260475" indent="-1260475" fontAlgn="auto">
              <a:spcAft>
                <a:spcPts val="0"/>
              </a:spcAft>
              <a:buNone/>
              <a:defRPr/>
            </a:pPr>
            <a:r>
              <a:rPr lang="en-IN" b="1" dirty="0" smtClean="0">
                <a:solidFill>
                  <a:srgbClr val="006666"/>
                </a:solidFill>
                <a:latin typeface="Arial" panose="020B0604020202020204" pitchFamily="34" charset="0"/>
                <a:cs typeface="Arial" panose="020B0604020202020204" pitchFamily="34" charset="0"/>
              </a:rPr>
              <a:t>Step 1:</a:t>
            </a:r>
            <a:r>
              <a:rPr lang="en-IN" dirty="0" smtClean="0">
                <a:solidFill>
                  <a:srgbClr val="006666"/>
                </a:solidFill>
              </a:rPr>
              <a:t> Specific requirements for contract existence</a:t>
            </a:r>
          </a:p>
          <a:p>
            <a:pPr marL="1260475" indent="-1260475" fontAlgn="auto">
              <a:spcBef>
                <a:spcPts val="1800"/>
              </a:spcBef>
              <a:spcAft>
                <a:spcPts val="0"/>
              </a:spcAft>
              <a:buNone/>
              <a:defRPr/>
            </a:pPr>
            <a:r>
              <a:rPr lang="en-IN" b="1" dirty="0" smtClean="0">
                <a:solidFill>
                  <a:srgbClr val="006666"/>
                </a:solidFill>
                <a:latin typeface="Arial" panose="020B0604020202020204" pitchFamily="34" charset="0"/>
                <a:cs typeface="Arial" panose="020B0604020202020204" pitchFamily="34" charset="0"/>
              </a:rPr>
              <a:t>Step 2:</a:t>
            </a:r>
            <a:r>
              <a:rPr lang="en-IN" dirty="0" smtClean="0">
                <a:solidFill>
                  <a:srgbClr val="006666"/>
                </a:solidFill>
              </a:rPr>
              <a:t> Prepayments, warranties, customer options</a:t>
            </a:r>
          </a:p>
          <a:p>
            <a:pPr marL="1260475" indent="-1260475" fontAlgn="auto">
              <a:spcBef>
                <a:spcPts val="1800"/>
              </a:spcBef>
              <a:spcAft>
                <a:spcPts val="0"/>
              </a:spcAft>
              <a:buNone/>
              <a:defRPr/>
            </a:pPr>
            <a:r>
              <a:rPr lang="en-IN" b="1" dirty="0" smtClean="0">
                <a:solidFill>
                  <a:srgbClr val="006666"/>
                </a:solidFill>
                <a:latin typeface="Arial" panose="020B0604020202020204" pitchFamily="34" charset="0"/>
                <a:cs typeface="Arial" panose="020B0604020202020204" pitchFamily="34" charset="0"/>
              </a:rPr>
              <a:t>Step 3:</a:t>
            </a:r>
            <a:r>
              <a:rPr lang="en-IN" dirty="0" smtClean="0">
                <a:solidFill>
                  <a:srgbClr val="006666"/>
                </a:solidFill>
                <a:latin typeface="Arial" panose="020B0604020202020204" pitchFamily="34" charset="0"/>
                <a:cs typeface="Arial" panose="020B0604020202020204" pitchFamily="34" charset="0"/>
              </a:rPr>
              <a:t> </a:t>
            </a:r>
            <a:r>
              <a:rPr lang="en-IN" dirty="0">
                <a:solidFill>
                  <a:srgbClr val="006666"/>
                </a:solidFill>
              </a:rPr>
              <a:t>Variable consideration, right of </a:t>
            </a:r>
            <a:r>
              <a:rPr lang="en-IN" dirty="0" smtClean="0">
                <a:solidFill>
                  <a:srgbClr val="006666"/>
                </a:solidFill>
              </a:rPr>
              <a:t>return, principal versus agent, time value of money, payments by seller</a:t>
            </a:r>
          </a:p>
          <a:p>
            <a:pPr marL="1260475" indent="-1260475" fontAlgn="auto">
              <a:spcBef>
                <a:spcPts val="1800"/>
              </a:spcBef>
              <a:spcAft>
                <a:spcPts val="0"/>
              </a:spcAft>
              <a:buNone/>
              <a:defRPr/>
            </a:pPr>
            <a:r>
              <a:rPr lang="en-IN" b="1" dirty="0" smtClean="0">
                <a:solidFill>
                  <a:srgbClr val="006666"/>
                </a:solidFill>
                <a:latin typeface="Arial" panose="020B0604020202020204" pitchFamily="34" charset="0"/>
                <a:cs typeface="Arial" panose="020B0604020202020204" pitchFamily="34" charset="0"/>
              </a:rPr>
              <a:t>Step 4:</a:t>
            </a:r>
            <a:r>
              <a:rPr lang="en-IN" dirty="0" smtClean="0">
                <a:solidFill>
                  <a:srgbClr val="006666"/>
                </a:solidFill>
                <a:latin typeface="Arial" panose="020B0604020202020204" pitchFamily="34" charset="0"/>
                <a:cs typeface="Arial" panose="020B0604020202020204" pitchFamily="34" charset="0"/>
              </a:rPr>
              <a:t> </a:t>
            </a:r>
            <a:r>
              <a:rPr lang="en-IN" dirty="0" smtClean="0">
                <a:solidFill>
                  <a:srgbClr val="006666"/>
                </a:solidFill>
              </a:rPr>
              <a:t>Various approaches to estimating stand-alone selling prices</a:t>
            </a:r>
          </a:p>
          <a:p>
            <a:pPr marL="1260475" indent="-1260475" fontAlgn="auto">
              <a:spcBef>
                <a:spcPts val="1800"/>
              </a:spcBef>
              <a:spcAft>
                <a:spcPts val="0"/>
              </a:spcAft>
              <a:buNone/>
              <a:defRPr/>
            </a:pPr>
            <a:r>
              <a:rPr lang="en-IN" b="1" dirty="0" smtClean="0">
                <a:solidFill>
                  <a:srgbClr val="006666"/>
                </a:solidFill>
                <a:latin typeface="Arial" panose="020B0604020202020204" pitchFamily="34" charset="0"/>
                <a:cs typeface="Arial" panose="020B0604020202020204" pitchFamily="34" charset="0"/>
              </a:rPr>
              <a:t>Step 5:</a:t>
            </a:r>
            <a:r>
              <a:rPr lang="en-IN" dirty="0" smtClean="0">
                <a:solidFill>
                  <a:srgbClr val="006666"/>
                </a:solidFill>
              </a:rPr>
              <a:t> Licenses, franchises, bill-and-hold arrangements, consignment arrangements, gift cards</a:t>
            </a:r>
          </a:p>
          <a:p>
            <a:pPr marL="1260475" indent="-1260475" fontAlgn="auto">
              <a:spcBef>
                <a:spcPts val="1800"/>
              </a:spcBef>
              <a:spcAft>
                <a:spcPts val="0"/>
              </a:spcAft>
              <a:buNone/>
              <a:defRPr/>
            </a:pPr>
            <a:r>
              <a:rPr lang="en-IN" b="1" dirty="0">
                <a:solidFill>
                  <a:srgbClr val="006666"/>
                </a:solidFill>
                <a:latin typeface="Arial" panose="020B0604020202020204" pitchFamily="34" charset="0"/>
                <a:cs typeface="Arial" panose="020B0604020202020204" pitchFamily="34" charset="0"/>
              </a:rPr>
              <a:t>Disclosure: </a:t>
            </a:r>
            <a:r>
              <a:rPr lang="en-IN" dirty="0" smtClean="0">
                <a:solidFill>
                  <a:srgbClr val="006666"/>
                </a:solidFill>
              </a:rPr>
              <a:t>Lots of it!</a:t>
            </a:r>
            <a:endParaRPr lang="en-US" dirty="0" smtClean="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LO5-6</a:t>
            </a:r>
          </a:p>
        </p:txBody>
      </p:sp>
    </p:spTree>
    <p:extLst>
      <p:ext uri="{BB962C8B-B14F-4D97-AF65-F5344CB8AC3E}">
        <p14:creationId xmlns:p14="http://schemas.microsoft.com/office/powerpoint/2010/main" val="6894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Special Issues for </a:t>
            </a:r>
            <a:r>
              <a:rPr lang="en-IN" dirty="0" smtClean="0"/>
              <a:t>Step </a:t>
            </a:r>
            <a:r>
              <a:rPr lang="en-IN" dirty="0"/>
              <a:t>1: </a:t>
            </a:r>
            <a:r>
              <a:rPr lang="en-IN" dirty="0" smtClean="0"/>
              <a:t/>
            </a:r>
            <a:br>
              <a:rPr lang="en-IN" dirty="0" smtClean="0"/>
            </a:br>
            <a:r>
              <a:rPr lang="en-IN" dirty="0" smtClean="0"/>
              <a:t>Identify </a:t>
            </a:r>
            <a:r>
              <a:rPr lang="en-IN" dirty="0"/>
              <a:t>the Contract</a:t>
            </a:r>
          </a:p>
        </p:txBody>
      </p:sp>
      <p:sp>
        <p:nvSpPr>
          <p:cNvPr id="54274" name="Content Placeholder 2"/>
          <p:cNvSpPr>
            <a:spLocks noGrp="1"/>
          </p:cNvSpPr>
          <p:nvPr>
            <p:ph idx="1"/>
          </p:nvPr>
        </p:nvSpPr>
        <p:spPr/>
        <p:txBody>
          <a:bodyPr>
            <a:normAutofit lnSpcReduction="10000"/>
          </a:bodyPr>
          <a:lstStyle/>
          <a:p>
            <a:r>
              <a:rPr lang="en-IN" dirty="0" smtClean="0"/>
              <a:t>Contracts can be explicit or implicit, oral or written</a:t>
            </a:r>
          </a:p>
          <a:p>
            <a:r>
              <a:rPr lang="en-IN" dirty="0" smtClean="0"/>
              <a:t>A contract only </a:t>
            </a:r>
            <a:r>
              <a:rPr lang="en-IN" b="1" dirty="0" smtClean="0">
                <a:solidFill>
                  <a:srgbClr val="0000FF"/>
                </a:solidFill>
              </a:rPr>
              <a:t>exists</a:t>
            </a:r>
            <a:r>
              <a:rPr lang="en-IN" dirty="0" smtClean="0"/>
              <a:t> if it:</a:t>
            </a:r>
          </a:p>
          <a:p>
            <a:pPr lvl="1"/>
            <a:r>
              <a:rPr lang="en-IN" dirty="0" smtClean="0"/>
              <a:t>has </a:t>
            </a:r>
            <a:r>
              <a:rPr lang="en-IN" b="1" dirty="0" smtClean="0">
                <a:solidFill>
                  <a:srgbClr val="C00000"/>
                </a:solidFill>
              </a:rPr>
              <a:t>commercial substance</a:t>
            </a:r>
          </a:p>
          <a:p>
            <a:pPr lvl="1"/>
            <a:r>
              <a:rPr lang="en-IN" dirty="0" smtClean="0"/>
              <a:t>has been </a:t>
            </a:r>
            <a:r>
              <a:rPr lang="en-IN" b="1" dirty="0" smtClean="0">
                <a:solidFill>
                  <a:srgbClr val="C00000"/>
                </a:solidFill>
              </a:rPr>
              <a:t>approved</a:t>
            </a:r>
            <a:r>
              <a:rPr lang="en-IN" dirty="0" smtClean="0"/>
              <a:t> by the seller and customer</a:t>
            </a:r>
          </a:p>
          <a:p>
            <a:pPr lvl="1"/>
            <a:r>
              <a:rPr lang="en-IN" dirty="0" smtClean="0"/>
              <a:t>specifies the </a:t>
            </a:r>
            <a:r>
              <a:rPr lang="en-IN" b="1" dirty="0" smtClean="0">
                <a:solidFill>
                  <a:srgbClr val="C00000"/>
                </a:solidFill>
              </a:rPr>
              <a:t>rights</a:t>
            </a:r>
            <a:r>
              <a:rPr lang="en-IN" dirty="0" smtClean="0"/>
              <a:t> of the seller and customer</a:t>
            </a:r>
          </a:p>
          <a:p>
            <a:pPr lvl="1"/>
            <a:r>
              <a:rPr lang="en-IN" dirty="0" smtClean="0"/>
              <a:t>specifies </a:t>
            </a:r>
            <a:r>
              <a:rPr lang="en-IN" b="1" dirty="0" smtClean="0">
                <a:solidFill>
                  <a:srgbClr val="C00000"/>
                </a:solidFill>
              </a:rPr>
              <a:t>payment terms</a:t>
            </a:r>
          </a:p>
          <a:p>
            <a:pPr lvl="1"/>
            <a:r>
              <a:rPr lang="en-IN" dirty="0" smtClean="0"/>
              <a:t>is </a:t>
            </a:r>
            <a:r>
              <a:rPr lang="en-IN" b="1" dirty="0" smtClean="0">
                <a:solidFill>
                  <a:srgbClr val="C00000"/>
                </a:solidFill>
              </a:rPr>
              <a:t>probable </a:t>
            </a:r>
            <a:r>
              <a:rPr lang="en-IN" dirty="0"/>
              <a:t>that the </a:t>
            </a:r>
            <a:r>
              <a:rPr lang="en-IN" b="1" dirty="0" smtClean="0">
                <a:solidFill>
                  <a:srgbClr val="C00000"/>
                </a:solidFill>
              </a:rPr>
              <a:t>seller will collect </a:t>
            </a:r>
            <a:r>
              <a:rPr lang="en-IN" dirty="0" smtClean="0"/>
              <a:t>the amount it is entitled to receive under the contract</a:t>
            </a:r>
            <a:endParaRPr lang="en-US" dirty="0" smtClean="0"/>
          </a:p>
          <a:p>
            <a:r>
              <a:rPr lang="en-IN" dirty="0" smtClean="0"/>
              <a:t>A contract </a:t>
            </a:r>
            <a:r>
              <a:rPr lang="en-IN" b="1" dirty="0" smtClean="0">
                <a:solidFill>
                  <a:srgbClr val="0000FF"/>
                </a:solidFill>
              </a:rPr>
              <a:t>does not exist </a:t>
            </a:r>
            <a:r>
              <a:rPr lang="en-IN" dirty="0" smtClean="0"/>
              <a:t>if:</a:t>
            </a:r>
          </a:p>
          <a:p>
            <a:pPr lvl="1"/>
            <a:r>
              <a:rPr lang="en-IN" dirty="0" smtClean="0"/>
              <a:t>neither the seller nor the customer has performed any obligations under the contract, </a:t>
            </a:r>
            <a:r>
              <a:rPr lang="en-IN" b="1" dirty="0" smtClean="0"/>
              <a:t>and</a:t>
            </a:r>
          </a:p>
          <a:p>
            <a:pPr lvl="1"/>
            <a:r>
              <a:rPr lang="en-IN" dirty="0" smtClean="0"/>
              <a:t>both the seller and the customer can terminate the contract without penalty</a:t>
            </a:r>
          </a:p>
          <a:p>
            <a:endParaRPr lang="en-IN" dirty="0" smtClean="0"/>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fade">
                                      <p:cBhvr>
                                        <p:cTn id="12" dur="500"/>
                                        <p:tgtEl>
                                          <p:spTgt spid="5427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4274">
                                            <p:txEl>
                                              <p:pRg st="2" end="2"/>
                                            </p:txEl>
                                          </p:spTgt>
                                        </p:tgtEl>
                                        <p:attrNameLst>
                                          <p:attrName>style.visibility</p:attrName>
                                        </p:attrNameLst>
                                      </p:cBhvr>
                                      <p:to>
                                        <p:strVal val="visible"/>
                                      </p:to>
                                    </p:set>
                                    <p:animEffect transition="in" filter="fade">
                                      <p:cBhvr>
                                        <p:cTn id="16" dur="500"/>
                                        <p:tgtEl>
                                          <p:spTgt spid="5427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4274">
                                            <p:txEl>
                                              <p:pRg st="3" end="3"/>
                                            </p:txEl>
                                          </p:spTgt>
                                        </p:tgtEl>
                                        <p:attrNameLst>
                                          <p:attrName>style.visibility</p:attrName>
                                        </p:attrNameLst>
                                      </p:cBhvr>
                                      <p:to>
                                        <p:strVal val="visible"/>
                                      </p:to>
                                    </p:set>
                                    <p:animEffect transition="in" filter="fade">
                                      <p:cBhvr>
                                        <p:cTn id="19" dur="500"/>
                                        <p:tgtEl>
                                          <p:spTgt spid="5427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4274">
                                            <p:txEl>
                                              <p:pRg st="4" end="4"/>
                                            </p:txEl>
                                          </p:spTgt>
                                        </p:tgtEl>
                                        <p:attrNameLst>
                                          <p:attrName>style.visibility</p:attrName>
                                        </p:attrNameLst>
                                      </p:cBhvr>
                                      <p:to>
                                        <p:strVal val="visible"/>
                                      </p:to>
                                    </p:set>
                                    <p:animEffect transition="in" filter="fade">
                                      <p:cBhvr>
                                        <p:cTn id="22" dur="500"/>
                                        <p:tgtEl>
                                          <p:spTgt spid="5427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4274">
                                            <p:txEl>
                                              <p:pRg st="5" end="5"/>
                                            </p:txEl>
                                          </p:spTgt>
                                        </p:tgtEl>
                                        <p:attrNameLst>
                                          <p:attrName>style.visibility</p:attrName>
                                        </p:attrNameLst>
                                      </p:cBhvr>
                                      <p:to>
                                        <p:strVal val="visible"/>
                                      </p:to>
                                    </p:set>
                                    <p:animEffect transition="in" filter="fade">
                                      <p:cBhvr>
                                        <p:cTn id="25" dur="500"/>
                                        <p:tgtEl>
                                          <p:spTgt spid="5427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4274">
                                            <p:txEl>
                                              <p:pRg st="6" end="6"/>
                                            </p:txEl>
                                          </p:spTgt>
                                        </p:tgtEl>
                                        <p:attrNameLst>
                                          <p:attrName>style.visibility</p:attrName>
                                        </p:attrNameLst>
                                      </p:cBhvr>
                                      <p:to>
                                        <p:strVal val="visible"/>
                                      </p:to>
                                    </p:set>
                                    <p:animEffect transition="in" filter="fade">
                                      <p:cBhvr>
                                        <p:cTn id="28" dur="500"/>
                                        <p:tgtEl>
                                          <p:spTgt spid="5427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274">
                                            <p:txEl>
                                              <p:pRg st="7" end="7"/>
                                            </p:txEl>
                                          </p:spTgt>
                                        </p:tgtEl>
                                        <p:attrNameLst>
                                          <p:attrName>style.visibility</p:attrName>
                                        </p:attrNameLst>
                                      </p:cBhvr>
                                      <p:to>
                                        <p:strVal val="visible"/>
                                      </p:to>
                                    </p:set>
                                    <p:animEffect transition="in" filter="fade">
                                      <p:cBhvr>
                                        <p:cTn id="33" dur="500"/>
                                        <p:tgtEl>
                                          <p:spTgt spid="54274">
                                            <p:txEl>
                                              <p:pRg st="7" end="7"/>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4274">
                                            <p:txEl>
                                              <p:pRg st="8" end="8"/>
                                            </p:txEl>
                                          </p:spTgt>
                                        </p:tgtEl>
                                        <p:attrNameLst>
                                          <p:attrName>style.visibility</p:attrName>
                                        </p:attrNameLst>
                                      </p:cBhvr>
                                      <p:to>
                                        <p:strVal val="visible"/>
                                      </p:to>
                                    </p:set>
                                    <p:animEffect transition="in" filter="fade">
                                      <p:cBhvr>
                                        <p:cTn id="37" dur="500"/>
                                        <p:tgtEl>
                                          <p:spTgt spid="5427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4274">
                                            <p:txEl>
                                              <p:pRg st="9" end="9"/>
                                            </p:txEl>
                                          </p:spTgt>
                                        </p:tgtEl>
                                        <p:attrNameLst>
                                          <p:attrName>style.visibility</p:attrName>
                                        </p:attrNameLst>
                                      </p:cBhvr>
                                      <p:to>
                                        <p:strVal val="visible"/>
                                      </p:to>
                                    </p:set>
                                    <p:animEffect transition="in" filter="fade">
                                      <p:cBhvr>
                                        <p:cTn id="40" dur="500"/>
                                        <p:tgtEl>
                                          <p:spTgt spid="542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noAutofit/>
          </a:bodyPr>
          <a:lstStyle/>
          <a:p>
            <a:pPr fontAlgn="auto">
              <a:spcAft>
                <a:spcPts val="0"/>
              </a:spcAft>
              <a:defRPr/>
            </a:pPr>
            <a:r>
              <a:rPr lang="en-IN" dirty="0"/>
              <a:t>Special Issues </a:t>
            </a:r>
            <a:r>
              <a:rPr lang="en-IN" dirty="0" smtClean="0"/>
              <a:t>for Step </a:t>
            </a:r>
            <a:r>
              <a:rPr lang="en-IN" dirty="0"/>
              <a:t>2: </a:t>
            </a:r>
            <a:r>
              <a:rPr lang="en-IN" dirty="0" smtClean="0"/>
              <a:t/>
            </a:r>
            <a:br>
              <a:rPr lang="en-IN" dirty="0" smtClean="0"/>
            </a:br>
            <a:r>
              <a:rPr lang="en-IN" dirty="0" smtClean="0"/>
              <a:t>Identify </a:t>
            </a:r>
            <a:r>
              <a:rPr lang="en-IN" dirty="0"/>
              <a:t>the Performance Obligation(s)</a:t>
            </a:r>
          </a:p>
        </p:txBody>
      </p:sp>
      <p:sp>
        <p:nvSpPr>
          <p:cNvPr id="56322" name="Content Placeholder 2"/>
          <p:cNvSpPr>
            <a:spLocks noGrp="1"/>
          </p:cNvSpPr>
          <p:nvPr>
            <p:ph idx="1"/>
          </p:nvPr>
        </p:nvSpPr>
        <p:spPr/>
        <p:txBody>
          <a:bodyPr>
            <a:normAutofit fontScale="85000" lnSpcReduction="20000"/>
          </a:bodyPr>
          <a:lstStyle/>
          <a:p>
            <a:pPr marL="0" indent="0">
              <a:buNone/>
            </a:pPr>
            <a:r>
              <a:rPr lang="en-US" b="1" u="sng" dirty="0" smtClean="0">
                <a:solidFill>
                  <a:srgbClr val="0000FF"/>
                </a:solidFill>
              </a:rPr>
              <a:t>Not</a:t>
            </a:r>
            <a:r>
              <a:rPr lang="en-US" b="1" dirty="0" smtClean="0">
                <a:solidFill>
                  <a:srgbClr val="0000FF"/>
                </a:solidFill>
              </a:rPr>
              <a:t> performance obligations</a:t>
            </a:r>
            <a:r>
              <a:rPr lang="en-US" dirty="0"/>
              <a:t>:</a:t>
            </a:r>
          </a:p>
          <a:p>
            <a:r>
              <a:rPr lang="en-US" b="1" dirty="0" smtClean="0">
                <a:solidFill>
                  <a:srgbClr val="C00000"/>
                </a:solidFill>
              </a:rPr>
              <a:t>Prepayments</a:t>
            </a:r>
            <a:r>
              <a:rPr lang="en-US" b="1" dirty="0" smtClean="0"/>
              <a:t> </a:t>
            </a:r>
            <a:r>
              <a:rPr lang="en-US" dirty="0" smtClean="0"/>
              <a:t>(part </a:t>
            </a:r>
            <a:r>
              <a:rPr lang="en-US" dirty="0"/>
              <a:t>of the transaction price</a:t>
            </a:r>
            <a:r>
              <a:rPr lang="en-US" dirty="0" smtClean="0"/>
              <a:t>)</a:t>
            </a:r>
            <a:endParaRPr lang="en-US" dirty="0"/>
          </a:p>
          <a:p>
            <a:r>
              <a:rPr lang="en-US" b="1" dirty="0" smtClean="0">
                <a:solidFill>
                  <a:srgbClr val="C00000"/>
                </a:solidFill>
              </a:rPr>
              <a:t>Quality-assurance </a:t>
            </a:r>
            <a:r>
              <a:rPr lang="en-US" b="1" dirty="0">
                <a:solidFill>
                  <a:srgbClr val="C00000"/>
                </a:solidFill>
              </a:rPr>
              <a:t>warranties </a:t>
            </a:r>
            <a:r>
              <a:rPr lang="en-US" dirty="0" smtClean="0"/>
              <a:t>(part </a:t>
            </a:r>
            <a:r>
              <a:rPr lang="en-US" dirty="0"/>
              <a:t>of the performance obligation to deliver goods and services that are free of defects</a:t>
            </a:r>
            <a:r>
              <a:rPr lang="en-US" dirty="0" smtClean="0"/>
              <a:t>)</a:t>
            </a:r>
            <a:endParaRPr lang="en-US" dirty="0"/>
          </a:p>
          <a:p>
            <a:r>
              <a:rPr lang="en-US" b="1" dirty="0" smtClean="0">
                <a:solidFill>
                  <a:srgbClr val="C00000"/>
                </a:solidFill>
              </a:rPr>
              <a:t>Right </a:t>
            </a:r>
            <a:r>
              <a:rPr lang="en-US" b="1" dirty="0">
                <a:solidFill>
                  <a:srgbClr val="C00000"/>
                </a:solidFill>
              </a:rPr>
              <a:t>of return </a:t>
            </a:r>
            <a:r>
              <a:rPr lang="en-US" dirty="0" smtClean="0"/>
              <a:t>(part </a:t>
            </a:r>
            <a:r>
              <a:rPr lang="en-US" dirty="0"/>
              <a:t>of the performance obligation to deliver acceptable goods and services</a:t>
            </a:r>
            <a:r>
              <a:rPr lang="en-US" dirty="0" smtClean="0"/>
              <a:t>)</a:t>
            </a:r>
            <a:endParaRPr lang="en-US" dirty="0"/>
          </a:p>
          <a:p>
            <a:pPr marL="0" indent="0">
              <a:buNone/>
            </a:pPr>
            <a:r>
              <a:rPr lang="en-US" b="1" dirty="0" smtClean="0">
                <a:solidFill>
                  <a:srgbClr val="0000FF"/>
                </a:solidFill>
              </a:rPr>
              <a:t>Performance </a:t>
            </a:r>
            <a:r>
              <a:rPr lang="en-US" b="1" dirty="0">
                <a:solidFill>
                  <a:srgbClr val="0000FF"/>
                </a:solidFill>
              </a:rPr>
              <a:t>obligations</a:t>
            </a:r>
            <a:r>
              <a:rPr lang="en-US" dirty="0"/>
              <a:t>:</a:t>
            </a:r>
          </a:p>
          <a:p>
            <a:r>
              <a:rPr lang="en-US" b="1" dirty="0" smtClean="0">
                <a:solidFill>
                  <a:srgbClr val="C00000"/>
                </a:solidFill>
              </a:rPr>
              <a:t>Extended warranties</a:t>
            </a:r>
            <a:r>
              <a:rPr lang="en-US" dirty="0" smtClean="0"/>
              <a:t>. </a:t>
            </a:r>
            <a:r>
              <a:rPr lang="en-US" dirty="0"/>
              <a:t>A warranty is an extended warranty if either</a:t>
            </a:r>
          </a:p>
          <a:p>
            <a:pPr lvl="1"/>
            <a:r>
              <a:rPr lang="en-US" dirty="0" smtClean="0"/>
              <a:t>the </a:t>
            </a:r>
            <a:r>
              <a:rPr lang="en-US" dirty="0"/>
              <a:t>customer has the option to purchase the warranty separately, or</a:t>
            </a:r>
          </a:p>
          <a:p>
            <a:pPr lvl="1"/>
            <a:r>
              <a:rPr lang="en-US" dirty="0"/>
              <a:t>t</a:t>
            </a:r>
            <a:r>
              <a:rPr lang="en-US" dirty="0" smtClean="0"/>
              <a:t>he </a:t>
            </a:r>
            <a:r>
              <a:rPr lang="en-US" dirty="0"/>
              <a:t>warranty provides a service to the customer beyond quality </a:t>
            </a:r>
            <a:r>
              <a:rPr lang="en-US" dirty="0" smtClean="0"/>
              <a:t>assurance</a:t>
            </a:r>
            <a:endParaRPr lang="en-US" dirty="0"/>
          </a:p>
          <a:p>
            <a:r>
              <a:rPr lang="en-US" b="1" dirty="0" smtClean="0">
                <a:solidFill>
                  <a:srgbClr val="C00000"/>
                </a:solidFill>
              </a:rPr>
              <a:t>Options</a:t>
            </a:r>
            <a:r>
              <a:rPr lang="en-US" dirty="0" smtClean="0"/>
              <a:t> </a:t>
            </a:r>
            <a:r>
              <a:rPr lang="en-US" dirty="0"/>
              <a:t>that provide a </a:t>
            </a:r>
            <a:r>
              <a:rPr lang="en-US" b="1" dirty="0"/>
              <a:t>material right </a:t>
            </a:r>
            <a:r>
              <a:rPr lang="en-US" dirty="0"/>
              <a:t>(a material right is something the customer wouldn’t get otherwise, so the seller is obligated to provide it</a:t>
            </a:r>
            <a:r>
              <a:rPr lang="en-US" dirty="0" smtClean="0"/>
              <a:t>)</a:t>
            </a:r>
            <a:endParaRPr lang="en-US" dirty="0"/>
          </a:p>
        </p:txBody>
      </p:sp>
      <p:sp>
        <p:nvSpPr>
          <p:cNvPr id="7" name="Title 2"/>
          <p:cNvSpPr txBox="1">
            <a:spLocks/>
          </p:cNvSpPr>
          <p:nvPr/>
        </p:nvSpPr>
        <p:spPr bwMode="auto">
          <a:xfrm>
            <a:off x="8389940" y="3150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LO5-5</a:t>
            </a:r>
          </a:p>
        </p:txBody>
      </p:sp>
    </p:spTree>
    <p:extLst>
      <p:ext uri="{BB962C8B-B14F-4D97-AF65-F5344CB8AC3E}">
        <p14:creationId xmlns:p14="http://schemas.microsoft.com/office/powerpoint/2010/main" val="1149876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fade">
                                      <p:cBhvr>
                                        <p:cTn id="27" dur="500"/>
                                        <p:tgtEl>
                                          <p:spTgt spid="56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322">
                                            <p:txEl>
                                              <p:pRg st="5" end="5"/>
                                            </p:txEl>
                                          </p:spTgt>
                                        </p:tgtEl>
                                        <p:attrNameLst>
                                          <p:attrName>style.visibility</p:attrName>
                                        </p:attrNameLst>
                                      </p:cBhvr>
                                      <p:to>
                                        <p:strVal val="visible"/>
                                      </p:to>
                                    </p:set>
                                    <p:animEffect transition="in" filter="fade">
                                      <p:cBhvr>
                                        <p:cTn id="32" dur="500"/>
                                        <p:tgtEl>
                                          <p:spTgt spid="5632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6322">
                                            <p:txEl>
                                              <p:pRg st="6" end="6"/>
                                            </p:txEl>
                                          </p:spTgt>
                                        </p:tgtEl>
                                        <p:attrNameLst>
                                          <p:attrName>style.visibility</p:attrName>
                                        </p:attrNameLst>
                                      </p:cBhvr>
                                      <p:to>
                                        <p:strVal val="visible"/>
                                      </p:to>
                                    </p:set>
                                    <p:animEffect transition="in" filter="fade">
                                      <p:cBhvr>
                                        <p:cTn id="35" dur="500"/>
                                        <p:tgtEl>
                                          <p:spTgt spid="5632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6322">
                                            <p:txEl>
                                              <p:pRg st="7" end="7"/>
                                            </p:txEl>
                                          </p:spTgt>
                                        </p:tgtEl>
                                        <p:attrNameLst>
                                          <p:attrName>style.visibility</p:attrName>
                                        </p:attrNameLst>
                                      </p:cBhvr>
                                      <p:to>
                                        <p:strVal val="visible"/>
                                      </p:to>
                                    </p:set>
                                    <p:animEffect transition="in" filter="fade">
                                      <p:cBhvr>
                                        <p:cTn id="38" dur="500"/>
                                        <p:tgtEl>
                                          <p:spTgt spid="5632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322">
                                            <p:txEl>
                                              <p:pRg st="8" end="8"/>
                                            </p:txEl>
                                          </p:spTgt>
                                        </p:tgtEl>
                                        <p:attrNameLst>
                                          <p:attrName>style.visibility</p:attrName>
                                        </p:attrNameLst>
                                      </p:cBhvr>
                                      <p:to>
                                        <p:strVal val="visible"/>
                                      </p:to>
                                    </p:set>
                                    <p:animEffect transition="in" filter="fade">
                                      <p:cBhvr>
                                        <p:cTn id="43" dur="500"/>
                                        <p:tgtEl>
                                          <p:spTgt spid="563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smtClean="0"/>
              <a:t>As a promotion, TrueTech Industries offers a 50% coupon for a gaming headset with the purchase of a Tri-Box at its normal price of $240. The headset costs $120 without a coupon (and $60 with a coupon), and the coupon must be exercised within one year of the Tri-Box purchase. TrueTech estimates that 80% of customers will take advantage of the coupon. How would TrueTech account for the cash sale of 100 Tri-Boxes sold under this promotion on January 1, 2016?</a:t>
            </a:r>
          </a:p>
        </p:txBody>
      </p:sp>
      <p:sp>
        <p:nvSpPr>
          <p:cNvPr id="5" name="TextBox 4"/>
          <p:cNvSpPr txBox="1">
            <a:spLocks noChangeArrowheads="1"/>
          </p:cNvSpPr>
          <p:nvPr/>
        </p:nvSpPr>
        <p:spPr bwMode="auto">
          <a:xfrm>
            <a:off x="1064925" y="6005515"/>
            <a:ext cx="6000750" cy="522287"/>
          </a:xfrm>
          <a:prstGeom prst="rect">
            <a:avLst/>
          </a:prstGeom>
          <a:noFill/>
          <a:ln w="9525">
            <a:noFill/>
            <a:miter lim="800000"/>
            <a:headEnd/>
            <a:tailEnd/>
          </a:ln>
        </p:spPr>
        <p:txBody>
          <a:bodyPr>
            <a:spAutoFit/>
          </a:bodyPr>
          <a:lstStyle/>
          <a:p>
            <a:r>
              <a:rPr lang="en-IN" sz="2800" dirty="0" smtClean="0">
                <a:latin typeface="Calibri" pitchFamily="34" charset="0"/>
              </a:rPr>
              <a:t>Estimated stand-alone </a:t>
            </a:r>
            <a:r>
              <a:rPr lang="en-IN" sz="2800" dirty="0">
                <a:latin typeface="Calibri" pitchFamily="34" charset="0"/>
              </a:rPr>
              <a:t>selling </a:t>
            </a:r>
            <a:r>
              <a:rPr lang="en-IN" sz="2800" dirty="0" smtClean="0">
                <a:latin typeface="Calibri" pitchFamily="34" charset="0"/>
              </a:rPr>
              <a:t>price =</a:t>
            </a:r>
            <a:endParaRPr lang="en-IN" sz="2800" dirty="0">
              <a:latin typeface="Calibri" pitchFamily="34" charset="0"/>
            </a:endParaRPr>
          </a:p>
        </p:txBody>
      </p:sp>
      <p:sp>
        <p:nvSpPr>
          <p:cNvPr id="6" name="TextBox 5"/>
          <p:cNvSpPr txBox="1">
            <a:spLocks noChangeArrowheads="1"/>
          </p:cNvSpPr>
          <p:nvPr/>
        </p:nvSpPr>
        <p:spPr bwMode="auto">
          <a:xfrm>
            <a:off x="6212985" y="6027740"/>
            <a:ext cx="3113088" cy="523875"/>
          </a:xfrm>
          <a:prstGeom prst="rect">
            <a:avLst/>
          </a:prstGeom>
          <a:noFill/>
          <a:ln w="9525">
            <a:noFill/>
            <a:miter lim="800000"/>
            <a:headEnd/>
            <a:tailEnd/>
          </a:ln>
        </p:spPr>
        <p:txBody>
          <a:bodyPr>
            <a:spAutoFit/>
          </a:bodyPr>
          <a:lstStyle/>
          <a:p>
            <a:r>
              <a:rPr lang="en-US" sz="2800" dirty="0">
                <a:latin typeface="Calibri" pitchFamily="34" charset="0"/>
              </a:rPr>
              <a:t> </a:t>
            </a:r>
            <a:r>
              <a:rPr lang="en-US" sz="2800" dirty="0" smtClean="0">
                <a:latin typeface="Calibri" pitchFamily="34" charset="0"/>
              </a:rPr>
              <a:t>  $</a:t>
            </a:r>
            <a:r>
              <a:rPr lang="en-US" sz="2800" dirty="0">
                <a:latin typeface="Calibri" pitchFamily="34" charset="0"/>
              </a:rPr>
              <a:t>60 × 80% = </a:t>
            </a:r>
            <a:r>
              <a:rPr lang="en-US" sz="2800" b="1" dirty="0">
                <a:solidFill>
                  <a:srgbClr val="C00000"/>
                </a:solidFill>
                <a:latin typeface="Calibri" pitchFamily="34" charset="0"/>
              </a:rPr>
              <a:t>$48</a:t>
            </a:r>
          </a:p>
        </p:txBody>
      </p:sp>
      <p:sp>
        <p:nvSpPr>
          <p:cNvPr id="7" name="TextBox 6"/>
          <p:cNvSpPr txBox="1">
            <a:spLocks noChangeArrowheads="1"/>
          </p:cNvSpPr>
          <p:nvPr/>
        </p:nvSpPr>
        <p:spPr bwMode="auto">
          <a:xfrm>
            <a:off x="1064925" y="5522915"/>
            <a:ext cx="4591050" cy="523875"/>
          </a:xfrm>
          <a:prstGeom prst="rect">
            <a:avLst/>
          </a:prstGeom>
          <a:noFill/>
          <a:ln w="9525">
            <a:noFill/>
            <a:miter lim="800000"/>
            <a:headEnd/>
            <a:tailEnd/>
          </a:ln>
        </p:spPr>
        <p:txBody>
          <a:bodyPr>
            <a:spAutoFit/>
          </a:bodyPr>
          <a:lstStyle/>
          <a:p>
            <a:r>
              <a:rPr lang="en-IN" sz="2800" dirty="0">
                <a:latin typeface="Calibri" pitchFamily="34" charset="0"/>
              </a:rPr>
              <a:t>Discount = </a:t>
            </a:r>
            <a:r>
              <a:rPr lang="en-US" sz="2800" dirty="0">
                <a:latin typeface="Calibri" pitchFamily="34" charset="0"/>
              </a:rPr>
              <a:t>$120 × 50% = $60                  </a:t>
            </a:r>
            <a:endParaRPr lang="en-IN" sz="2800" dirty="0">
              <a:latin typeface="Calibri" pitchFamily="34" charset="0"/>
            </a:endParaRPr>
          </a:p>
        </p:txBody>
      </p:sp>
      <p:sp>
        <p:nvSpPr>
          <p:cNvPr id="9" name="TextBox 8"/>
          <p:cNvSpPr txBox="1">
            <a:spLocks noChangeArrowheads="1"/>
          </p:cNvSpPr>
          <p:nvPr/>
        </p:nvSpPr>
        <p:spPr bwMode="auto">
          <a:xfrm>
            <a:off x="742949" y="5041900"/>
            <a:ext cx="7646989" cy="523220"/>
          </a:xfrm>
          <a:prstGeom prst="rect">
            <a:avLst/>
          </a:prstGeom>
          <a:noFill/>
          <a:ln w="9525">
            <a:noFill/>
            <a:miter lim="800000"/>
            <a:headEnd/>
            <a:tailEnd/>
          </a:ln>
        </p:spPr>
        <p:txBody>
          <a:bodyPr wrap="square">
            <a:spAutoFit/>
          </a:bodyPr>
          <a:lstStyle/>
          <a:p>
            <a:r>
              <a:rPr lang="en-US" sz="2800" b="1" dirty="0">
                <a:latin typeface="Calibri" pitchFamily="34" charset="0"/>
              </a:rPr>
              <a:t>Estimated </a:t>
            </a:r>
            <a:r>
              <a:rPr lang="en-US" sz="2800" b="1" dirty="0" smtClean="0">
                <a:latin typeface="Calibri" pitchFamily="34" charset="0"/>
              </a:rPr>
              <a:t>stand-alone selling </a:t>
            </a:r>
            <a:r>
              <a:rPr lang="en-US" sz="2800" b="1" dirty="0">
                <a:latin typeface="Calibri" pitchFamily="34" charset="0"/>
              </a:rPr>
              <a:t>price of the coupon</a:t>
            </a:r>
            <a:r>
              <a:rPr lang="en-US" sz="2800" dirty="0">
                <a:latin typeface="Calibri" pitchFamily="34" charset="0"/>
              </a:rPr>
              <a:t>:</a:t>
            </a:r>
            <a:endParaRPr lang="en-IN" sz="2800" dirty="0">
              <a:latin typeface="Calibri" pitchFamily="34" charset="0"/>
            </a:endParaRPr>
          </a:p>
        </p:txBody>
      </p:sp>
      <p:sp>
        <p:nvSpPr>
          <p:cNvPr id="11" name="Title 2"/>
          <p:cNvSpPr txBox="1">
            <a:spLocks/>
          </p:cNvSpPr>
          <p:nvPr/>
        </p:nvSpPr>
        <p:spPr bwMode="auto">
          <a:xfrm>
            <a:off x="8389939"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LO5-5</a:t>
            </a:r>
          </a:p>
        </p:txBody>
      </p:sp>
      <p:sp>
        <p:nvSpPr>
          <p:cNvPr id="12" name="Title 1"/>
          <p:cNvSpPr>
            <a:spLocks noGrp="1"/>
          </p:cNvSpPr>
          <p:nvPr>
            <p:ph type="title"/>
          </p:nvPr>
        </p:nvSpPr>
        <p:spPr>
          <a:xfrm>
            <a:off x="761999" y="0"/>
            <a:ext cx="8382000" cy="1444625"/>
          </a:xfrm>
        </p:spPr>
        <p:txBody>
          <a:bodyPr rtlCol="0">
            <a:normAutofit/>
          </a:bodyPr>
          <a:lstStyle/>
          <a:p>
            <a:pPr fontAlgn="auto">
              <a:spcAft>
                <a:spcPts val="0"/>
              </a:spcAft>
              <a:defRPr/>
            </a:pPr>
            <a:r>
              <a:rPr lang="en-IN" dirty="0"/>
              <a:t>Illustration: </a:t>
            </a:r>
            <a:r>
              <a:rPr lang="en-IN" dirty="0" smtClean="0"/>
              <a:t>Special </a:t>
            </a:r>
            <a:r>
              <a:rPr lang="en-IN" dirty="0"/>
              <a:t>Issues </a:t>
            </a:r>
            <a:r>
              <a:rPr lang="en-IN" dirty="0" smtClean="0"/>
              <a:t>for Step </a:t>
            </a:r>
            <a:r>
              <a:rPr lang="en-IN" dirty="0"/>
              <a:t>2: </a:t>
            </a:r>
            <a:r>
              <a:rPr lang="en-IN" dirty="0" smtClean="0"/>
              <a:t/>
            </a:r>
            <a:br>
              <a:rPr lang="en-IN" dirty="0" smtClean="0"/>
            </a:br>
            <a:r>
              <a:rPr lang="en-IN" dirty="0" smtClean="0"/>
              <a:t>Identify </a:t>
            </a:r>
            <a:r>
              <a:rPr lang="en-IN" dirty="0"/>
              <a:t>the Performance Obligation(s</a:t>
            </a:r>
            <a:r>
              <a:rPr lang="en-IN" dirty="0" smtClean="0"/>
              <a:t>)</a:t>
            </a:r>
            <a:endParaRPr lang="en-IN" dirty="0"/>
          </a:p>
        </p:txBody>
      </p:sp>
    </p:spTree>
    <p:extLst>
      <p:ext uri="{BB962C8B-B14F-4D97-AF65-F5344CB8AC3E}">
        <p14:creationId xmlns:p14="http://schemas.microsoft.com/office/powerpoint/2010/main" val="3803292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smtClean="0"/>
              <a:t>Revenue Recognition</a:t>
            </a:r>
          </a:p>
        </p:txBody>
      </p:sp>
      <p:sp>
        <p:nvSpPr>
          <p:cNvPr id="6" name="Title 2"/>
          <p:cNvSpPr txBox="1">
            <a:spLocks/>
          </p:cNvSpPr>
          <p:nvPr/>
        </p:nvSpPr>
        <p:spPr bwMode="auto">
          <a:xfrm>
            <a:off x="8389939" y="0"/>
            <a:ext cx="738187" cy="363537"/>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LO5-1</a:t>
            </a:r>
          </a:p>
        </p:txBody>
      </p:sp>
      <p:sp>
        <p:nvSpPr>
          <p:cNvPr id="5" name="Content Placeholder 4"/>
          <p:cNvSpPr>
            <a:spLocks noGrp="1"/>
          </p:cNvSpPr>
          <p:nvPr>
            <p:ph idx="1"/>
          </p:nvPr>
        </p:nvSpPr>
        <p:spPr>
          <a:xfrm>
            <a:off x="741533" y="1189653"/>
            <a:ext cx="8013600" cy="5057775"/>
          </a:xfrm>
        </p:spPr>
        <p:txBody>
          <a:bodyPr>
            <a:normAutofit lnSpcReduction="10000"/>
          </a:bodyPr>
          <a:lstStyle/>
          <a:p>
            <a:r>
              <a:rPr lang="en-IN" b="1" dirty="0" smtClean="0">
                <a:solidFill>
                  <a:srgbClr val="C00000"/>
                </a:solidFill>
              </a:rPr>
              <a:t>Prior GAAP: </a:t>
            </a:r>
            <a:r>
              <a:rPr lang="en-IN" dirty="0" smtClean="0"/>
              <a:t>The </a:t>
            </a:r>
            <a:r>
              <a:rPr lang="en-IN" b="1" dirty="0">
                <a:solidFill>
                  <a:srgbClr val="C00000"/>
                </a:solidFill>
              </a:rPr>
              <a:t>realization principle </a:t>
            </a:r>
            <a:r>
              <a:rPr lang="en-IN" dirty="0" smtClean="0"/>
              <a:t>required that revenue be recognized when </a:t>
            </a:r>
            <a:r>
              <a:rPr lang="en-IN" b="1" i="1" dirty="0" smtClean="0"/>
              <a:t>both</a:t>
            </a:r>
            <a:r>
              <a:rPr lang="en-IN" dirty="0" smtClean="0"/>
              <a:t>:</a:t>
            </a:r>
          </a:p>
          <a:p>
            <a:pPr lvl="1"/>
            <a:r>
              <a:rPr lang="en-US" sz="2600" dirty="0" smtClean="0"/>
              <a:t>The </a:t>
            </a:r>
            <a:r>
              <a:rPr lang="en-US" sz="2600" b="1" dirty="0" smtClean="0"/>
              <a:t>earnings </a:t>
            </a:r>
            <a:r>
              <a:rPr lang="en-US" sz="2600" b="1" dirty="0"/>
              <a:t>process is virtually complete</a:t>
            </a:r>
            <a:r>
              <a:rPr lang="en-US" sz="2600" dirty="0"/>
              <a:t>, and </a:t>
            </a:r>
          </a:p>
          <a:p>
            <a:pPr lvl="1">
              <a:spcAft>
                <a:spcPts val="1200"/>
              </a:spcAft>
            </a:pPr>
            <a:r>
              <a:rPr lang="en-US" sz="2600" dirty="0" smtClean="0"/>
              <a:t>There </a:t>
            </a:r>
            <a:r>
              <a:rPr lang="en-US" sz="2600" dirty="0"/>
              <a:t>is </a:t>
            </a:r>
            <a:r>
              <a:rPr lang="en-US" sz="2600" b="1" dirty="0"/>
              <a:t>reasonable certainty as to the collectibility of the assets to be received</a:t>
            </a:r>
            <a:r>
              <a:rPr lang="en-US" sz="2600" dirty="0" smtClean="0"/>
              <a:t>.</a:t>
            </a:r>
          </a:p>
          <a:p>
            <a:r>
              <a:rPr lang="en-IN" sz="3000" dirty="0" smtClean="0"/>
              <a:t>Problems with applying the realization principle:</a:t>
            </a:r>
          </a:p>
          <a:p>
            <a:pPr lvl="1"/>
            <a:r>
              <a:rPr lang="en-US" sz="2600" dirty="0"/>
              <a:t>Revenue recognition was poorly tied to the FASB’s conceptual </a:t>
            </a:r>
            <a:r>
              <a:rPr lang="en-US" sz="2600" dirty="0" smtClean="0"/>
              <a:t>framework. </a:t>
            </a:r>
            <a:endParaRPr lang="en-US" sz="2600" dirty="0"/>
          </a:p>
          <a:p>
            <a:pPr lvl="1"/>
            <a:r>
              <a:rPr lang="en-US" sz="2600" dirty="0" smtClean="0"/>
              <a:t>Focus </a:t>
            </a:r>
            <a:r>
              <a:rPr lang="en-US" sz="2600" dirty="0"/>
              <a:t>on the earnings process led to similar transactions being treated differently in different industries. </a:t>
            </a:r>
            <a:r>
              <a:rPr lang="en-US" sz="2600" dirty="0" smtClean="0"/>
              <a:t> </a:t>
            </a:r>
            <a:endParaRPr lang="en-US" sz="2600" dirty="0"/>
          </a:p>
          <a:p>
            <a:pPr lvl="1"/>
            <a:r>
              <a:rPr lang="en-US" sz="2600" dirty="0" smtClean="0"/>
              <a:t>Difficult </a:t>
            </a:r>
            <a:r>
              <a:rPr lang="en-US" sz="2600" dirty="0"/>
              <a:t>to apply to complex arrangements that involved multiple goods or services.</a:t>
            </a:r>
            <a:endParaRPr lang="en-IN" sz="2600" dirty="0"/>
          </a:p>
          <a:p>
            <a:pPr marL="0" indent="0">
              <a:buNone/>
            </a:pPr>
            <a:endParaRPr lang="en-US" dirty="0"/>
          </a:p>
        </p:txBody>
      </p:sp>
    </p:spTree>
    <p:extLst>
      <p:ext uri="{BB962C8B-B14F-4D97-AF65-F5344CB8AC3E}">
        <p14:creationId xmlns:p14="http://schemas.microsoft.com/office/powerpoint/2010/main" val="3466440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38201" y="4658333"/>
            <a:ext cx="7921625" cy="1771461"/>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22" name="TextBox 21"/>
          <p:cNvSpPr txBox="1">
            <a:spLocks noChangeArrowheads="1"/>
          </p:cNvSpPr>
          <p:nvPr/>
        </p:nvSpPr>
        <p:spPr bwMode="auto">
          <a:xfrm>
            <a:off x="932283" y="4618857"/>
            <a:ext cx="4686300" cy="523220"/>
          </a:xfrm>
          <a:prstGeom prst="rect">
            <a:avLst/>
          </a:prstGeom>
          <a:noFill/>
          <a:ln w="9525">
            <a:noFill/>
            <a:miter lim="800000"/>
            <a:headEnd/>
            <a:tailEnd/>
          </a:ln>
        </p:spPr>
        <p:txBody>
          <a:bodyPr>
            <a:spAutoFit/>
          </a:bodyPr>
          <a:lstStyle/>
          <a:p>
            <a:pPr algn="ctr"/>
            <a:r>
              <a:rPr lang="en-US" sz="2800" b="1" dirty="0">
                <a:latin typeface="Calibri" pitchFamily="34" charset="0"/>
              </a:rPr>
              <a:t>Journal Entry</a:t>
            </a:r>
            <a:endParaRPr lang="en-IN" sz="2800" b="1" baseline="30000" dirty="0">
              <a:latin typeface="Calibri" pitchFamily="34" charset="0"/>
            </a:endParaRPr>
          </a:p>
        </p:txBody>
      </p:sp>
      <p:sp>
        <p:nvSpPr>
          <p:cNvPr id="23" name="TextBox 22"/>
          <p:cNvSpPr txBox="1">
            <a:spLocks noChangeArrowheads="1"/>
          </p:cNvSpPr>
          <p:nvPr/>
        </p:nvSpPr>
        <p:spPr bwMode="auto">
          <a:xfrm>
            <a:off x="7530417" y="4612507"/>
            <a:ext cx="1289050" cy="523220"/>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24" name="TextBox 23"/>
          <p:cNvSpPr txBox="1">
            <a:spLocks noChangeArrowheads="1"/>
          </p:cNvSpPr>
          <p:nvPr/>
        </p:nvSpPr>
        <p:spPr bwMode="auto">
          <a:xfrm>
            <a:off x="6023816" y="4612507"/>
            <a:ext cx="1289050" cy="523220"/>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cxnSp>
        <p:nvCxnSpPr>
          <p:cNvPr id="25" name="Straight Connector 24"/>
          <p:cNvCxnSpPr/>
          <p:nvPr/>
        </p:nvCxnSpPr>
        <p:spPr>
          <a:xfrm>
            <a:off x="932285" y="5076446"/>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932283" y="5052500"/>
            <a:ext cx="4686300" cy="523875"/>
          </a:xfrm>
          <a:prstGeom prst="rect">
            <a:avLst/>
          </a:prstGeom>
          <a:noFill/>
          <a:ln w="9525">
            <a:noFill/>
            <a:miter lim="800000"/>
            <a:headEnd/>
            <a:tailEnd/>
          </a:ln>
        </p:spPr>
        <p:txBody>
          <a:bodyPr>
            <a:spAutoFit/>
          </a:bodyPr>
          <a:lstStyle/>
          <a:p>
            <a:r>
              <a:rPr lang="en-US" sz="2800" dirty="0" smtClean="0">
                <a:latin typeface="Calibri" pitchFamily="34" charset="0"/>
              </a:rPr>
              <a:t>Cash ($240</a:t>
            </a:r>
            <a:r>
              <a:rPr lang="en-IN" sz="2800" dirty="0" smtClean="0">
                <a:latin typeface="Calibri" pitchFamily="34" charset="0"/>
              </a:rPr>
              <a:t> </a:t>
            </a:r>
            <a:r>
              <a:rPr lang="en-IN" sz="2800" dirty="0">
                <a:latin typeface="Calibri" pitchFamily="34" charset="0"/>
              </a:rPr>
              <a:t>× </a:t>
            </a:r>
            <a:r>
              <a:rPr lang="en-IN" sz="2800" dirty="0" smtClean="0">
                <a:latin typeface="Calibri" pitchFamily="34" charset="0"/>
              </a:rPr>
              <a:t>100)</a:t>
            </a:r>
            <a:r>
              <a:rPr lang="en-US" sz="2800" dirty="0" smtClean="0">
                <a:latin typeface="Calibri" pitchFamily="34" charset="0"/>
              </a:rPr>
              <a:t> </a:t>
            </a:r>
            <a:endParaRPr lang="en-IN" sz="2800" baseline="30000" dirty="0">
              <a:latin typeface="Calibri" pitchFamily="34" charset="0"/>
            </a:endParaRPr>
          </a:p>
        </p:txBody>
      </p:sp>
      <p:sp>
        <p:nvSpPr>
          <p:cNvPr id="11" name="TextBox 10"/>
          <p:cNvSpPr txBox="1">
            <a:spLocks noChangeArrowheads="1"/>
          </p:cNvSpPr>
          <p:nvPr/>
        </p:nvSpPr>
        <p:spPr bwMode="auto">
          <a:xfrm>
            <a:off x="700508" y="5466835"/>
            <a:ext cx="3302000" cy="522288"/>
          </a:xfrm>
          <a:prstGeom prst="rect">
            <a:avLst/>
          </a:prstGeom>
          <a:noFill/>
          <a:ln w="9525">
            <a:noFill/>
            <a:miter lim="800000"/>
            <a:headEnd/>
            <a:tailEnd/>
          </a:ln>
        </p:spPr>
        <p:txBody>
          <a:bodyPr>
            <a:spAutoFit/>
          </a:bodyPr>
          <a:lstStyle/>
          <a:p>
            <a:r>
              <a:rPr lang="en-IN" sz="2800" dirty="0">
                <a:latin typeface="Calibri" pitchFamily="34" charset="0"/>
              </a:rPr>
              <a:t>        Sales </a:t>
            </a:r>
            <a:r>
              <a:rPr lang="en-IN" sz="2800" dirty="0" smtClean="0">
                <a:latin typeface="Calibri" pitchFamily="34" charset="0"/>
              </a:rPr>
              <a:t>revenue</a:t>
            </a:r>
            <a:endParaRPr lang="en-IN" sz="2800" baseline="30000" dirty="0">
              <a:latin typeface="Calibri" pitchFamily="34" charset="0"/>
            </a:endParaRPr>
          </a:p>
        </p:txBody>
      </p:sp>
      <p:sp>
        <p:nvSpPr>
          <p:cNvPr id="12" name="TextBox 11"/>
          <p:cNvSpPr txBox="1">
            <a:spLocks noChangeArrowheads="1"/>
          </p:cNvSpPr>
          <p:nvPr/>
        </p:nvSpPr>
        <p:spPr bwMode="auto">
          <a:xfrm>
            <a:off x="711621" y="5906575"/>
            <a:ext cx="5230812" cy="523220"/>
          </a:xfrm>
          <a:prstGeom prst="rect">
            <a:avLst/>
          </a:prstGeom>
          <a:noFill/>
          <a:ln w="9525">
            <a:noFill/>
            <a:miter lim="800000"/>
            <a:headEnd/>
            <a:tailEnd/>
          </a:ln>
        </p:spPr>
        <p:txBody>
          <a:bodyPr>
            <a:spAutoFit/>
          </a:bodyPr>
          <a:lstStyle/>
          <a:p>
            <a:r>
              <a:rPr lang="en-IN" sz="2800" dirty="0">
                <a:latin typeface="Calibri" pitchFamily="34" charset="0"/>
              </a:rPr>
              <a:t>        Deferred </a:t>
            </a:r>
            <a:r>
              <a:rPr lang="en-IN" sz="2800" dirty="0" smtClean="0">
                <a:latin typeface="Calibri" pitchFamily="34" charset="0"/>
              </a:rPr>
              <a:t>revenue—coupons</a:t>
            </a:r>
            <a:endParaRPr lang="en-IN" sz="2800" baseline="30000" dirty="0">
              <a:latin typeface="Calibri" pitchFamily="34" charset="0"/>
            </a:endParaRPr>
          </a:p>
        </p:txBody>
      </p:sp>
      <p:sp>
        <p:nvSpPr>
          <p:cNvPr id="14" name="TextBox 13"/>
          <p:cNvSpPr txBox="1">
            <a:spLocks noChangeArrowheads="1"/>
          </p:cNvSpPr>
          <p:nvPr/>
        </p:nvSpPr>
        <p:spPr bwMode="auto">
          <a:xfrm>
            <a:off x="7431510" y="5906575"/>
            <a:ext cx="1171575" cy="523875"/>
          </a:xfrm>
          <a:prstGeom prst="rect">
            <a:avLst/>
          </a:prstGeom>
          <a:noFill/>
          <a:ln w="9525">
            <a:noFill/>
            <a:miter lim="800000"/>
            <a:headEnd/>
            <a:tailEnd/>
          </a:ln>
        </p:spPr>
        <p:txBody>
          <a:bodyPr>
            <a:spAutoFit/>
          </a:bodyPr>
          <a:lstStyle/>
          <a:p>
            <a:pPr algn="r"/>
            <a:r>
              <a:rPr lang="en-US" sz="2800" dirty="0" smtClean="0">
                <a:latin typeface="Calibri" pitchFamily="34" charset="0"/>
              </a:rPr>
              <a:t>4,000</a:t>
            </a:r>
            <a:endParaRPr lang="en-IN" sz="2800" baseline="30000" dirty="0">
              <a:latin typeface="Calibri" pitchFamily="34" charset="0"/>
            </a:endParaRPr>
          </a:p>
        </p:txBody>
      </p:sp>
      <p:sp>
        <p:nvSpPr>
          <p:cNvPr id="16" name="TextBox 15"/>
          <p:cNvSpPr txBox="1">
            <a:spLocks noChangeArrowheads="1"/>
          </p:cNvSpPr>
          <p:nvPr/>
        </p:nvSpPr>
        <p:spPr bwMode="auto">
          <a:xfrm>
            <a:off x="7331496" y="5458898"/>
            <a:ext cx="1289050" cy="538162"/>
          </a:xfrm>
          <a:prstGeom prst="rect">
            <a:avLst/>
          </a:prstGeom>
          <a:noFill/>
          <a:ln w="9525">
            <a:noFill/>
            <a:miter lim="800000"/>
            <a:headEnd/>
            <a:tailEnd/>
          </a:ln>
        </p:spPr>
        <p:txBody>
          <a:bodyPr>
            <a:spAutoFit/>
          </a:bodyPr>
          <a:lstStyle/>
          <a:p>
            <a:pPr algn="r"/>
            <a:r>
              <a:rPr lang="en-US" sz="2800" dirty="0" smtClean="0">
                <a:latin typeface="Calibri" pitchFamily="34" charset="0"/>
              </a:rPr>
              <a:t>20,000</a:t>
            </a:r>
            <a:endParaRPr lang="en-IN" sz="2800" baseline="30000" dirty="0">
              <a:latin typeface="Calibri" pitchFamily="34" charset="0"/>
            </a:endParaRPr>
          </a:p>
        </p:txBody>
      </p:sp>
      <p:sp>
        <p:nvSpPr>
          <p:cNvPr id="17" name="TextBox 16"/>
          <p:cNvSpPr txBox="1">
            <a:spLocks noChangeArrowheads="1"/>
          </p:cNvSpPr>
          <p:nvPr/>
        </p:nvSpPr>
        <p:spPr bwMode="auto">
          <a:xfrm>
            <a:off x="5967833" y="5044562"/>
            <a:ext cx="1289050" cy="538163"/>
          </a:xfrm>
          <a:prstGeom prst="rect">
            <a:avLst/>
          </a:prstGeom>
          <a:noFill/>
          <a:ln w="9525">
            <a:noFill/>
            <a:miter lim="800000"/>
            <a:headEnd/>
            <a:tailEnd/>
          </a:ln>
        </p:spPr>
        <p:txBody>
          <a:bodyPr>
            <a:spAutoFit/>
          </a:bodyPr>
          <a:lstStyle/>
          <a:p>
            <a:pPr algn="r"/>
            <a:r>
              <a:rPr lang="en-US" sz="2800" dirty="0">
                <a:latin typeface="Calibri" pitchFamily="34" charset="0"/>
              </a:rPr>
              <a:t>24,000</a:t>
            </a:r>
            <a:endParaRPr lang="en-IN" sz="2800" baseline="30000" dirty="0">
              <a:latin typeface="Calibri" pitchFamily="34" charset="0"/>
            </a:endParaRPr>
          </a:p>
        </p:txBody>
      </p:sp>
      <p:sp>
        <p:nvSpPr>
          <p:cNvPr id="5" name="TextBox 4"/>
          <p:cNvSpPr txBox="1">
            <a:spLocks noChangeArrowheads="1"/>
          </p:cNvSpPr>
          <p:nvPr/>
        </p:nvSpPr>
        <p:spPr bwMode="auto">
          <a:xfrm>
            <a:off x="781049" y="2218673"/>
            <a:ext cx="5161383" cy="954107"/>
          </a:xfrm>
          <a:prstGeom prst="rect">
            <a:avLst/>
          </a:prstGeom>
          <a:noFill/>
          <a:ln w="9525">
            <a:noFill/>
            <a:miter lim="800000"/>
            <a:headEnd/>
            <a:tailEnd/>
          </a:ln>
        </p:spPr>
        <p:txBody>
          <a:bodyPr wrap="square">
            <a:spAutoFit/>
          </a:bodyPr>
          <a:lstStyle/>
          <a:p>
            <a:r>
              <a:rPr lang="en-US" sz="2800" b="1" dirty="0" smtClean="0">
                <a:latin typeface="Calibri" pitchFamily="34" charset="0"/>
              </a:rPr>
              <a:t>Tri-Box:</a:t>
            </a:r>
          </a:p>
          <a:p>
            <a:r>
              <a:rPr lang="en-US" sz="2800" dirty="0" smtClean="0">
                <a:latin typeface="Calibri" pitchFamily="34" charset="0"/>
              </a:rPr>
              <a:t>   $</a:t>
            </a:r>
            <a:r>
              <a:rPr lang="en-US" sz="2800" dirty="0">
                <a:latin typeface="Calibri" pitchFamily="34" charset="0"/>
              </a:rPr>
              <a:t>240/</a:t>
            </a:r>
            <a:r>
              <a:rPr lang="en-US" sz="2800" b="1" dirty="0">
                <a:solidFill>
                  <a:srgbClr val="0000FF"/>
                </a:solidFill>
                <a:latin typeface="Calibri" pitchFamily="34" charset="0"/>
              </a:rPr>
              <a:t>$</a:t>
            </a:r>
            <a:r>
              <a:rPr lang="en-US" sz="2800" b="1" dirty="0" smtClean="0">
                <a:solidFill>
                  <a:srgbClr val="0000FF"/>
                </a:solidFill>
                <a:latin typeface="Calibri" pitchFamily="34" charset="0"/>
              </a:rPr>
              <a:t>288 </a:t>
            </a:r>
            <a:r>
              <a:rPr lang="en-US" sz="2800" dirty="0">
                <a:latin typeface="Calibri" pitchFamily="34" charset="0"/>
              </a:rPr>
              <a:t>= </a:t>
            </a:r>
            <a:r>
              <a:rPr lang="en-US" sz="2800" dirty="0" smtClean="0">
                <a:latin typeface="Calibri" pitchFamily="34" charset="0"/>
              </a:rPr>
              <a:t>83.33% , or 5/6</a:t>
            </a:r>
            <a:endParaRPr lang="en-IN" sz="2800" baseline="30000" dirty="0">
              <a:latin typeface="Calibri" pitchFamily="34" charset="0"/>
            </a:endParaRPr>
          </a:p>
        </p:txBody>
      </p:sp>
      <p:sp>
        <p:nvSpPr>
          <p:cNvPr id="6" name="TextBox 5"/>
          <p:cNvSpPr txBox="1">
            <a:spLocks noChangeArrowheads="1"/>
          </p:cNvSpPr>
          <p:nvPr/>
        </p:nvSpPr>
        <p:spPr bwMode="auto">
          <a:xfrm>
            <a:off x="786906" y="3221359"/>
            <a:ext cx="4686300" cy="954107"/>
          </a:xfrm>
          <a:prstGeom prst="rect">
            <a:avLst/>
          </a:prstGeom>
          <a:noFill/>
          <a:ln w="9525">
            <a:noFill/>
            <a:miter lim="800000"/>
            <a:headEnd/>
            <a:tailEnd/>
          </a:ln>
        </p:spPr>
        <p:txBody>
          <a:bodyPr>
            <a:spAutoFit/>
          </a:bodyPr>
          <a:lstStyle/>
          <a:p>
            <a:r>
              <a:rPr lang="en-US" sz="2800" b="1" dirty="0" smtClean="0">
                <a:latin typeface="Calibri" pitchFamily="34" charset="0"/>
              </a:rPr>
              <a:t>Coupon:</a:t>
            </a:r>
          </a:p>
          <a:p>
            <a:r>
              <a:rPr lang="en-US" sz="2800" dirty="0" smtClean="0">
                <a:latin typeface="Calibri" pitchFamily="34" charset="0"/>
              </a:rPr>
              <a:t>    $48/</a:t>
            </a:r>
            <a:r>
              <a:rPr lang="en-US" sz="2800" b="1" dirty="0" smtClean="0">
                <a:solidFill>
                  <a:srgbClr val="0000FF"/>
                </a:solidFill>
                <a:latin typeface="Calibri" pitchFamily="34" charset="0"/>
              </a:rPr>
              <a:t>$288 </a:t>
            </a:r>
            <a:r>
              <a:rPr lang="en-US" sz="2800" dirty="0">
                <a:latin typeface="Calibri" pitchFamily="34" charset="0"/>
              </a:rPr>
              <a:t>= </a:t>
            </a:r>
            <a:r>
              <a:rPr lang="en-US" sz="2800" dirty="0" smtClean="0">
                <a:latin typeface="Calibri" pitchFamily="34" charset="0"/>
              </a:rPr>
              <a:t>16.67%, or 1/6</a:t>
            </a:r>
            <a:endParaRPr lang="en-IN" sz="2800" baseline="30000" dirty="0">
              <a:latin typeface="Calibri" pitchFamily="34" charset="0"/>
            </a:endParaRPr>
          </a:p>
        </p:txBody>
      </p:sp>
      <p:sp>
        <p:nvSpPr>
          <p:cNvPr id="8" name="TextBox 7"/>
          <p:cNvSpPr txBox="1">
            <a:spLocks noChangeArrowheads="1"/>
          </p:cNvSpPr>
          <p:nvPr/>
        </p:nvSpPr>
        <p:spPr bwMode="auto">
          <a:xfrm>
            <a:off x="838201" y="1584325"/>
            <a:ext cx="8289926" cy="523220"/>
          </a:xfrm>
          <a:prstGeom prst="rect">
            <a:avLst/>
          </a:prstGeom>
          <a:noFill/>
          <a:ln w="9525">
            <a:noFill/>
            <a:miter lim="800000"/>
            <a:headEnd/>
            <a:tailEnd/>
          </a:ln>
        </p:spPr>
        <p:txBody>
          <a:bodyPr wrap="square">
            <a:spAutoFit/>
          </a:bodyPr>
          <a:lstStyle/>
          <a:p>
            <a:r>
              <a:rPr lang="en-IN" sz="2800" dirty="0">
                <a:latin typeface="Calibri" pitchFamily="34" charset="0"/>
              </a:rPr>
              <a:t>Total </a:t>
            </a:r>
            <a:r>
              <a:rPr lang="en-IN" sz="2800" dirty="0" smtClean="0">
                <a:latin typeface="Calibri" pitchFamily="34" charset="0"/>
              </a:rPr>
              <a:t>of stand-alone </a:t>
            </a:r>
            <a:r>
              <a:rPr lang="en-IN" sz="2800" dirty="0">
                <a:latin typeface="Calibri" pitchFamily="34" charset="0"/>
              </a:rPr>
              <a:t>selling prices =</a:t>
            </a:r>
            <a:r>
              <a:rPr lang="en-US" sz="2800" dirty="0">
                <a:latin typeface="Calibri" pitchFamily="34" charset="0"/>
              </a:rPr>
              <a:t> $240 + </a:t>
            </a:r>
            <a:r>
              <a:rPr lang="en-US" sz="2800" dirty="0" smtClean="0">
                <a:latin typeface="Calibri" pitchFamily="34" charset="0"/>
              </a:rPr>
              <a:t>$48 </a:t>
            </a:r>
            <a:r>
              <a:rPr lang="en-US" sz="2800" dirty="0">
                <a:latin typeface="Calibri" pitchFamily="34" charset="0"/>
              </a:rPr>
              <a:t>= </a:t>
            </a:r>
            <a:r>
              <a:rPr lang="en-US" sz="2800" b="1" dirty="0" smtClean="0">
                <a:solidFill>
                  <a:srgbClr val="0000FF"/>
                </a:solidFill>
                <a:latin typeface="Calibri" pitchFamily="34" charset="0"/>
              </a:rPr>
              <a:t>$288</a:t>
            </a:r>
            <a:endParaRPr lang="en-IN" sz="2800" b="1" dirty="0">
              <a:solidFill>
                <a:srgbClr val="0000FF"/>
              </a:solidFill>
              <a:latin typeface="Calibri" pitchFamily="34" charset="0"/>
            </a:endParaRPr>
          </a:p>
        </p:txBody>
      </p:sp>
      <p:sp>
        <p:nvSpPr>
          <p:cNvPr id="13" name="TextBox 12"/>
          <p:cNvSpPr txBox="1">
            <a:spLocks noChangeArrowheads="1"/>
          </p:cNvSpPr>
          <p:nvPr/>
        </p:nvSpPr>
        <p:spPr bwMode="auto">
          <a:xfrm>
            <a:off x="5149896" y="2651170"/>
            <a:ext cx="3978231" cy="523220"/>
          </a:xfrm>
          <a:prstGeom prst="rect">
            <a:avLst/>
          </a:prstGeom>
          <a:noFill/>
          <a:ln w="9525">
            <a:noFill/>
            <a:miter lim="800000"/>
            <a:headEnd/>
            <a:tailEnd/>
          </a:ln>
        </p:spPr>
        <p:txBody>
          <a:bodyPr wrap="square">
            <a:spAutoFit/>
          </a:bodyPr>
          <a:lstStyle/>
          <a:p>
            <a:r>
              <a:rPr lang="en-IN" sz="2800" dirty="0" smtClean="0">
                <a:latin typeface="Calibri" pitchFamily="34" charset="0"/>
              </a:rPr>
              <a:t> × </a:t>
            </a:r>
            <a:r>
              <a:rPr lang="en-IN" sz="2800" dirty="0">
                <a:latin typeface="Calibri" pitchFamily="34" charset="0"/>
              </a:rPr>
              <a:t>$240 × 100 = </a:t>
            </a:r>
            <a:r>
              <a:rPr lang="en-IN" sz="2800" b="1" dirty="0" smtClean="0">
                <a:solidFill>
                  <a:srgbClr val="C00000"/>
                </a:solidFill>
                <a:latin typeface="Calibri" pitchFamily="34" charset="0"/>
              </a:rPr>
              <a:t>$20,000</a:t>
            </a:r>
            <a:endParaRPr lang="en-IN" sz="2800" b="1" baseline="30000" dirty="0">
              <a:solidFill>
                <a:srgbClr val="C00000"/>
              </a:solidFill>
              <a:latin typeface="Calibri" pitchFamily="34" charset="0"/>
            </a:endParaRPr>
          </a:p>
        </p:txBody>
      </p:sp>
      <p:sp>
        <p:nvSpPr>
          <p:cNvPr id="15" name="TextBox 14"/>
          <p:cNvSpPr txBox="1">
            <a:spLocks noChangeArrowheads="1"/>
          </p:cNvSpPr>
          <p:nvPr/>
        </p:nvSpPr>
        <p:spPr bwMode="auto">
          <a:xfrm>
            <a:off x="5092327" y="3649832"/>
            <a:ext cx="3761584" cy="954107"/>
          </a:xfrm>
          <a:prstGeom prst="rect">
            <a:avLst/>
          </a:prstGeom>
          <a:noFill/>
          <a:ln w="9525">
            <a:noFill/>
            <a:miter lim="800000"/>
            <a:headEnd/>
            <a:tailEnd/>
          </a:ln>
        </p:spPr>
        <p:txBody>
          <a:bodyPr wrap="square">
            <a:spAutoFit/>
          </a:bodyPr>
          <a:lstStyle/>
          <a:p>
            <a:r>
              <a:rPr lang="en-IN" sz="2800" dirty="0" smtClean="0">
                <a:latin typeface="Calibri" pitchFamily="34" charset="0"/>
              </a:rPr>
              <a:t> × </a:t>
            </a:r>
            <a:r>
              <a:rPr lang="en-IN" sz="2800" dirty="0">
                <a:latin typeface="Calibri" pitchFamily="34" charset="0"/>
              </a:rPr>
              <a:t>$240 × 100 = </a:t>
            </a:r>
            <a:r>
              <a:rPr lang="en-IN" sz="2800" b="1" u="sng" dirty="0" smtClean="0">
                <a:solidFill>
                  <a:srgbClr val="C00000"/>
                </a:solidFill>
                <a:latin typeface="Calibri" pitchFamily="34" charset="0"/>
              </a:rPr>
              <a:t>     4,000</a:t>
            </a:r>
          </a:p>
          <a:p>
            <a:r>
              <a:rPr lang="en-IN" sz="2800" b="1" baseline="30000" dirty="0">
                <a:solidFill>
                  <a:srgbClr val="C00000"/>
                </a:solidFill>
                <a:latin typeface="Calibri" pitchFamily="34" charset="0"/>
              </a:rPr>
              <a:t> </a:t>
            </a:r>
            <a:r>
              <a:rPr lang="en-IN" sz="2800" b="1" baseline="30000" dirty="0" smtClean="0">
                <a:solidFill>
                  <a:srgbClr val="C00000"/>
                </a:solidFill>
                <a:latin typeface="Calibri" pitchFamily="34" charset="0"/>
              </a:rPr>
              <a:t>                                           </a:t>
            </a:r>
            <a:r>
              <a:rPr lang="en-IN" sz="2800" b="1" dirty="0" smtClean="0">
                <a:solidFill>
                  <a:srgbClr val="C00000"/>
                </a:solidFill>
                <a:latin typeface="Calibri" pitchFamily="34" charset="0"/>
              </a:rPr>
              <a:t>$</a:t>
            </a:r>
            <a:r>
              <a:rPr lang="en-IN" sz="2800" b="1" dirty="0">
                <a:solidFill>
                  <a:srgbClr val="C00000"/>
                </a:solidFill>
                <a:latin typeface="Calibri" pitchFamily="34" charset="0"/>
              </a:rPr>
              <a:t>24,000</a:t>
            </a:r>
          </a:p>
        </p:txBody>
      </p:sp>
      <p:sp>
        <p:nvSpPr>
          <p:cNvPr id="21" name="Title 1"/>
          <p:cNvSpPr>
            <a:spLocks noGrp="1"/>
          </p:cNvSpPr>
          <p:nvPr>
            <p:ph type="title"/>
          </p:nvPr>
        </p:nvSpPr>
        <p:spPr>
          <a:xfrm>
            <a:off x="608013" y="181769"/>
            <a:ext cx="8382000" cy="1261890"/>
          </a:xfrm>
        </p:spPr>
        <p:txBody>
          <a:bodyPr rtlCol="0">
            <a:normAutofit fontScale="90000"/>
          </a:bodyPr>
          <a:lstStyle/>
          <a:p>
            <a:pPr fontAlgn="auto">
              <a:spcAft>
                <a:spcPts val="0"/>
              </a:spcAft>
              <a:defRPr/>
            </a:pPr>
            <a:r>
              <a:rPr lang="en-IN" dirty="0" smtClean="0"/>
              <a:t>Special Issues for Step 2: </a:t>
            </a:r>
            <a:br>
              <a:rPr lang="en-IN" dirty="0" smtClean="0"/>
            </a:br>
            <a:r>
              <a:rPr lang="en-IN" dirty="0" smtClean="0"/>
              <a:t>Identify the Performance Obligation(s)</a:t>
            </a:r>
            <a:r>
              <a:rPr lang="en-US" sz="1600" dirty="0" smtClean="0">
                <a:cs typeface="Arial" charset="0"/>
              </a:rPr>
              <a:t>         </a:t>
            </a:r>
            <a:r>
              <a:rPr lang="en-US" sz="1800" dirty="0" smtClean="0">
                <a:cs typeface="Arial" charset="0"/>
              </a:rPr>
              <a:t>(Illustration </a:t>
            </a:r>
            <a:r>
              <a:rPr lang="en-US" sz="1800" dirty="0">
                <a:cs typeface="Arial" charset="0"/>
              </a:rPr>
              <a:t>continued</a:t>
            </a:r>
            <a:r>
              <a:rPr lang="en-US" sz="1800" dirty="0" smtClean="0">
                <a:cs typeface="Arial" charset="0"/>
              </a:rPr>
              <a:t>)</a:t>
            </a:r>
            <a:br>
              <a:rPr lang="en-US" sz="1800" dirty="0" smtClean="0">
                <a:cs typeface="Arial" charset="0"/>
              </a:rPr>
            </a:br>
            <a:r>
              <a:rPr lang="en-US" sz="1600" dirty="0" smtClean="0">
                <a:cs typeface="Arial" charset="0"/>
              </a:rPr>
              <a:t>							</a:t>
            </a:r>
            <a:endParaRPr lang="en-IN" dirty="0"/>
          </a:p>
        </p:txBody>
      </p:sp>
      <p:sp>
        <p:nvSpPr>
          <p:cNvPr id="26"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LO5-5</a:t>
            </a:r>
          </a:p>
        </p:txBody>
      </p:sp>
    </p:spTree>
    <p:extLst>
      <p:ext uri="{BB962C8B-B14F-4D97-AF65-F5344CB8AC3E}">
        <p14:creationId xmlns:p14="http://schemas.microsoft.com/office/powerpoint/2010/main" val="2283519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P spid="24" grpId="0"/>
      <p:bldP spid="10" grpId="0"/>
      <p:bldP spid="11" grpId="0"/>
      <p:bldP spid="12" grpId="0"/>
      <p:bldP spid="14" grpId="0"/>
      <p:bldP spid="16" grpId="0"/>
      <p:bldP spid="17" grpId="0"/>
      <p:bldP spid="5" grpId="0"/>
      <p:bldP spid="6" grpId="0"/>
      <p:bldP spid="8"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8" y="1444626"/>
            <a:ext cx="8144221" cy="1839899"/>
          </a:xfrm>
        </p:spPr>
        <p:txBody>
          <a:bodyPr>
            <a:normAutofit/>
          </a:bodyPr>
          <a:lstStyle/>
          <a:p>
            <a:pPr marL="0" indent="0">
              <a:buNone/>
            </a:pPr>
            <a:r>
              <a:rPr lang="en-IN" dirty="0" smtClean="0"/>
              <a:t>How would TrueTech account for this arrangement if it normally sells a headset at a </a:t>
            </a:r>
            <a:r>
              <a:rPr lang="en-IN" b="1" dirty="0" smtClean="0">
                <a:solidFill>
                  <a:srgbClr val="C00000"/>
                </a:solidFill>
              </a:rPr>
              <a:t>15% discount </a:t>
            </a:r>
            <a:r>
              <a:rPr lang="en-IN" dirty="0" smtClean="0"/>
              <a:t>off its $120 list price?  (Assume all other facts are unchanged.)</a:t>
            </a:r>
          </a:p>
        </p:txBody>
      </p:sp>
      <p:sp>
        <p:nvSpPr>
          <p:cNvPr id="5" name="TextBox 4"/>
          <p:cNvSpPr txBox="1">
            <a:spLocks noChangeArrowheads="1"/>
          </p:cNvSpPr>
          <p:nvPr/>
        </p:nvSpPr>
        <p:spPr bwMode="auto">
          <a:xfrm>
            <a:off x="657952" y="5863245"/>
            <a:ext cx="6057901" cy="522287"/>
          </a:xfrm>
          <a:prstGeom prst="rect">
            <a:avLst/>
          </a:prstGeom>
          <a:noFill/>
          <a:ln w="9525">
            <a:noFill/>
            <a:miter lim="800000"/>
            <a:headEnd/>
            <a:tailEnd/>
          </a:ln>
        </p:spPr>
        <p:txBody>
          <a:bodyPr wrap="square">
            <a:spAutoFit/>
          </a:bodyPr>
          <a:lstStyle/>
          <a:p>
            <a:r>
              <a:rPr lang="en-IN" sz="2800" dirty="0" smtClean="0">
                <a:latin typeface="Calibri" pitchFamily="34" charset="0"/>
              </a:rPr>
              <a:t>Estimated stand-alone </a:t>
            </a:r>
            <a:r>
              <a:rPr lang="en-IN" sz="2800" dirty="0">
                <a:latin typeface="Calibri" pitchFamily="34" charset="0"/>
              </a:rPr>
              <a:t>selling </a:t>
            </a:r>
            <a:r>
              <a:rPr lang="en-IN" sz="2800" dirty="0" smtClean="0">
                <a:latin typeface="Calibri" pitchFamily="34" charset="0"/>
              </a:rPr>
              <a:t>price =</a:t>
            </a:r>
            <a:endParaRPr lang="en-IN" sz="2800" dirty="0">
              <a:latin typeface="Calibri" pitchFamily="34" charset="0"/>
            </a:endParaRPr>
          </a:p>
        </p:txBody>
      </p:sp>
      <p:sp>
        <p:nvSpPr>
          <p:cNvPr id="6" name="TextBox 5"/>
          <p:cNvSpPr txBox="1">
            <a:spLocks noChangeArrowheads="1"/>
          </p:cNvSpPr>
          <p:nvPr/>
        </p:nvSpPr>
        <p:spPr bwMode="auto">
          <a:xfrm>
            <a:off x="5906903" y="5862312"/>
            <a:ext cx="3237096" cy="523220"/>
          </a:xfrm>
          <a:prstGeom prst="rect">
            <a:avLst/>
          </a:prstGeom>
          <a:noFill/>
          <a:ln w="9525">
            <a:noFill/>
            <a:miter lim="800000"/>
            <a:headEnd/>
            <a:tailEnd/>
          </a:ln>
        </p:spPr>
        <p:txBody>
          <a:bodyPr wrap="square">
            <a:spAutoFit/>
          </a:bodyPr>
          <a:lstStyle/>
          <a:p>
            <a:r>
              <a:rPr lang="en-US" sz="2800" dirty="0" smtClean="0">
                <a:latin typeface="Calibri" pitchFamily="34" charset="0"/>
              </a:rPr>
              <a:t> $42 </a:t>
            </a:r>
            <a:r>
              <a:rPr lang="en-US" sz="2800" dirty="0">
                <a:latin typeface="Calibri" pitchFamily="34" charset="0"/>
              </a:rPr>
              <a:t>× 80% = </a:t>
            </a:r>
            <a:r>
              <a:rPr lang="en-US" sz="2800" b="1" dirty="0" smtClean="0">
                <a:solidFill>
                  <a:srgbClr val="C00000"/>
                </a:solidFill>
                <a:latin typeface="Calibri" pitchFamily="34" charset="0"/>
              </a:rPr>
              <a:t>$33.60</a:t>
            </a:r>
            <a:endParaRPr lang="en-US" sz="2800" b="1" dirty="0">
              <a:solidFill>
                <a:srgbClr val="C00000"/>
              </a:solidFill>
              <a:latin typeface="Calibri" pitchFamily="34" charset="0"/>
            </a:endParaRPr>
          </a:p>
        </p:txBody>
      </p:sp>
      <p:sp>
        <p:nvSpPr>
          <p:cNvPr id="7" name="TextBox 6"/>
          <p:cNvSpPr txBox="1">
            <a:spLocks noChangeArrowheads="1"/>
          </p:cNvSpPr>
          <p:nvPr/>
        </p:nvSpPr>
        <p:spPr bwMode="auto">
          <a:xfrm>
            <a:off x="657952" y="5340025"/>
            <a:ext cx="5815463" cy="523220"/>
          </a:xfrm>
          <a:prstGeom prst="rect">
            <a:avLst/>
          </a:prstGeom>
          <a:noFill/>
          <a:ln w="9525">
            <a:noFill/>
            <a:miter lim="800000"/>
            <a:headEnd/>
            <a:tailEnd/>
          </a:ln>
        </p:spPr>
        <p:txBody>
          <a:bodyPr wrap="square">
            <a:spAutoFit/>
          </a:bodyPr>
          <a:lstStyle/>
          <a:p>
            <a:r>
              <a:rPr lang="en-IN" sz="2800" dirty="0" smtClean="0">
                <a:latin typeface="Calibri" pitchFamily="34" charset="0"/>
              </a:rPr>
              <a:t>Extra discount = </a:t>
            </a:r>
            <a:r>
              <a:rPr lang="en-US" sz="2800" dirty="0">
                <a:latin typeface="Calibri" pitchFamily="34" charset="0"/>
              </a:rPr>
              <a:t>$120 × </a:t>
            </a:r>
            <a:r>
              <a:rPr lang="en-US" sz="2800" b="1" dirty="0" smtClean="0">
                <a:solidFill>
                  <a:srgbClr val="C00000"/>
                </a:solidFill>
                <a:latin typeface="Calibri" pitchFamily="34" charset="0"/>
              </a:rPr>
              <a:t>35%</a:t>
            </a:r>
            <a:r>
              <a:rPr lang="en-US" sz="2800" dirty="0" smtClean="0">
                <a:latin typeface="Calibri" pitchFamily="34" charset="0"/>
              </a:rPr>
              <a:t> </a:t>
            </a:r>
            <a:r>
              <a:rPr lang="en-US" sz="2800" dirty="0">
                <a:latin typeface="Calibri" pitchFamily="34" charset="0"/>
              </a:rPr>
              <a:t>= </a:t>
            </a:r>
            <a:r>
              <a:rPr lang="en-US" sz="2800" dirty="0" smtClean="0">
                <a:latin typeface="Calibri" pitchFamily="34" charset="0"/>
              </a:rPr>
              <a:t>$42                  </a:t>
            </a:r>
            <a:endParaRPr lang="en-IN" sz="2800" dirty="0">
              <a:latin typeface="Calibri" pitchFamily="34" charset="0"/>
            </a:endParaRPr>
          </a:p>
        </p:txBody>
      </p:sp>
      <p:sp>
        <p:nvSpPr>
          <p:cNvPr id="9" name="TextBox 8"/>
          <p:cNvSpPr txBox="1">
            <a:spLocks noChangeArrowheads="1"/>
          </p:cNvSpPr>
          <p:nvPr/>
        </p:nvSpPr>
        <p:spPr bwMode="auto">
          <a:xfrm>
            <a:off x="739751" y="4780290"/>
            <a:ext cx="7646989" cy="523220"/>
          </a:xfrm>
          <a:prstGeom prst="rect">
            <a:avLst/>
          </a:prstGeom>
          <a:noFill/>
          <a:ln w="9525">
            <a:noFill/>
            <a:miter lim="800000"/>
            <a:headEnd/>
            <a:tailEnd/>
          </a:ln>
        </p:spPr>
        <p:txBody>
          <a:bodyPr wrap="square">
            <a:spAutoFit/>
          </a:bodyPr>
          <a:lstStyle/>
          <a:p>
            <a:r>
              <a:rPr lang="en-US" sz="2800" b="1" dirty="0">
                <a:latin typeface="Calibri" pitchFamily="34" charset="0"/>
              </a:rPr>
              <a:t>Estimated </a:t>
            </a:r>
            <a:r>
              <a:rPr lang="en-US" sz="2800" b="1" dirty="0" smtClean="0">
                <a:latin typeface="Calibri" pitchFamily="34" charset="0"/>
              </a:rPr>
              <a:t>stand-alone selling </a:t>
            </a:r>
            <a:r>
              <a:rPr lang="en-US" sz="2800" b="1" dirty="0">
                <a:latin typeface="Calibri" pitchFamily="34" charset="0"/>
              </a:rPr>
              <a:t>price of the coupon</a:t>
            </a:r>
            <a:r>
              <a:rPr lang="en-US" sz="2800" dirty="0">
                <a:latin typeface="Calibri" pitchFamily="34" charset="0"/>
              </a:rPr>
              <a:t>:</a:t>
            </a:r>
            <a:endParaRPr lang="en-IN" sz="2800" dirty="0">
              <a:latin typeface="Calibri" pitchFamily="34" charset="0"/>
            </a:endParaRPr>
          </a:p>
        </p:txBody>
      </p:sp>
      <p:sp>
        <p:nvSpPr>
          <p:cNvPr id="11" name="Title 2"/>
          <p:cNvSpPr txBox="1">
            <a:spLocks/>
          </p:cNvSpPr>
          <p:nvPr/>
        </p:nvSpPr>
        <p:spPr bwMode="auto">
          <a:xfrm>
            <a:off x="8389939"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LO5-5</a:t>
            </a:r>
          </a:p>
        </p:txBody>
      </p:sp>
      <p:sp>
        <p:nvSpPr>
          <p:cNvPr id="12" name="Title 1"/>
          <p:cNvSpPr>
            <a:spLocks noGrp="1"/>
          </p:cNvSpPr>
          <p:nvPr>
            <p:ph type="title"/>
          </p:nvPr>
        </p:nvSpPr>
        <p:spPr>
          <a:xfrm>
            <a:off x="761999" y="0"/>
            <a:ext cx="8382000" cy="1444625"/>
          </a:xfrm>
        </p:spPr>
        <p:txBody>
          <a:bodyPr rtlCol="0">
            <a:normAutofit/>
          </a:bodyPr>
          <a:lstStyle/>
          <a:p>
            <a:pPr fontAlgn="auto">
              <a:spcAft>
                <a:spcPts val="0"/>
              </a:spcAft>
              <a:defRPr/>
            </a:pPr>
            <a:r>
              <a:rPr lang="en-IN" dirty="0"/>
              <a:t>Illustration: Special Issues </a:t>
            </a:r>
            <a:r>
              <a:rPr lang="en-IN" dirty="0" smtClean="0"/>
              <a:t>for Step </a:t>
            </a:r>
            <a:r>
              <a:rPr lang="en-IN" dirty="0"/>
              <a:t>2: </a:t>
            </a:r>
            <a:r>
              <a:rPr lang="en-IN" dirty="0" smtClean="0"/>
              <a:t/>
            </a:r>
            <a:br>
              <a:rPr lang="en-IN" dirty="0" smtClean="0"/>
            </a:br>
            <a:r>
              <a:rPr lang="en-IN" dirty="0" smtClean="0"/>
              <a:t>Identify </a:t>
            </a:r>
            <a:r>
              <a:rPr lang="en-IN" dirty="0"/>
              <a:t>the Performance Obligation(s</a:t>
            </a:r>
            <a:r>
              <a:rPr lang="en-IN" dirty="0" smtClean="0"/>
              <a:t>)</a:t>
            </a:r>
            <a:endParaRPr lang="en-IN" dirty="0"/>
          </a:p>
        </p:txBody>
      </p:sp>
      <p:sp>
        <p:nvSpPr>
          <p:cNvPr id="10" name="Content Placeholder 2"/>
          <p:cNvSpPr txBox="1">
            <a:spLocks/>
          </p:cNvSpPr>
          <p:nvPr/>
        </p:nvSpPr>
        <p:spPr bwMode="auto">
          <a:xfrm>
            <a:off x="779173" y="2923341"/>
            <a:ext cx="8013600" cy="19018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dirty="0" smtClean="0"/>
              <a:t>The </a:t>
            </a:r>
            <a:r>
              <a:rPr lang="en-IN" b="1" dirty="0" smtClean="0">
                <a:solidFill>
                  <a:srgbClr val="C00000"/>
                </a:solidFill>
              </a:rPr>
              <a:t>material right </a:t>
            </a:r>
            <a:r>
              <a:rPr lang="en-IN" dirty="0" smtClean="0"/>
              <a:t>that TrueTech is offering with the coupon is the </a:t>
            </a:r>
            <a:r>
              <a:rPr lang="en-IN" b="1" dirty="0" smtClean="0"/>
              <a:t>extra</a:t>
            </a:r>
            <a:r>
              <a:rPr lang="en-IN" dirty="0" smtClean="0"/>
              <a:t> discount that customers wouldn’t ordinarily receive.  If they normally receive 15%, the extra discount is 50% </a:t>
            </a:r>
            <a:r>
              <a:rPr lang="en-IN" dirty="0"/>
              <a:t>– </a:t>
            </a:r>
            <a:r>
              <a:rPr lang="en-IN" dirty="0" smtClean="0"/>
              <a:t>15% = </a:t>
            </a:r>
            <a:r>
              <a:rPr lang="en-IN" b="1" dirty="0" smtClean="0">
                <a:solidFill>
                  <a:srgbClr val="C00000"/>
                </a:solidFill>
              </a:rPr>
              <a:t>35%</a:t>
            </a:r>
            <a:r>
              <a:rPr lang="en-IN" dirty="0" smtClean="0"/>
              <a:t>.</a:t>
            </a:r>
          </a:p>
        </p:txBody>
      </p:sp>
    </p:spTree>
    <p:extLst>
      <p:ext uri="{BB962C8B-B14F-4D97-AF65-F5344CB8AC3E}">
        <p14:creationId xmlns:p14="http://schemas.microsoft.com/office/powerpoint/2010/main" val="2262405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38201" y="4658333"/>
            <a:ext cx="7921625" cy="1771461"/>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22" name="TextBox 21"/>
          <p:cNvSpPr txBox="1">
            <a:spLocks noChangeArrowheads="1"/>
          </p:cNvSpPr>
          <p:nvPr/>
        </p:nvSpPr>
        <p:spPr bwMode="auto">
          <a:xfrm>
            <a:off x="932283" y="4618857"/>
            <a:ext cx="4686300" cy="523220"/>
          </a:xfrm>
          <a:prstGeom prst="rect">
            <a:avLst/>
          </a:prstGeom>
          <a:noFill/>
          <a:ln w="9525">
            <a:noFill/>
            <a:miter lim="800000"/>
            <a:headEnd/>
            <a:tailEnd/>
          </a:ln>
        </p:spPr>
        <p:txBody>
          <a:bodyPr>
            <a:spAutoFit/>
          </a:bodyPr>
          <a:lstStyle/>
          <a:p>
            <a:pPr algn="ctr"/>
            <a:r>
              <a:rPr lang="en-US" sz="2800" b="1" dirty="0">
                <a:latin typeface="Calibri" pitchFamily="34" charset="0"/>
              </a:rPr>
              <a:t>Journal Entry</a:t>
            </a:r>
            <a:endParaRPr lang="en-IN" sz="2800" b="1" baseline="30000" dirty="0">
              <a:latin typeface="Calibri" pitchFamily="34" charset="0"/>
            </a:endParaRPr>
          </a:p>
        </p:txBody>
      </p:sp>
      <p:sp>
        <p:nvSpPr>
          <p:cNvPr id="23" name="TextBox 22"/>
          <p:cNvSpPr txBox="1">
            <a:spLocks noChangeArrowheads="1"/>
          </p:cNvSpPr>
          <p:nvPr/>
        </p:nvSpPr>
        <p:spPr bwMode="auto">
          <a:xfrm>
            <a:off x="7530417" y="4612507"/>
            <a:ext cx="1289050" cy="523220"/>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24" name="TextBox 23"/>
          <p:cNvSpPr txBox="1">
            <a:spLocks noChangeArrowheads="1"/>
          </p:cNvSpPr>
          <p:nvPr/>
        </p:nvSpPr>
        <p:spPr bwMode="auto">
          <a:xfrm>
            <a:off x="6023816" y="4612507"/>
            <a:ext cx="1289050" cy="523220"/>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cxnSp>
        <p:nvCxnSpPr>
          <p:cNvPr id="25" name="Straight Connector 24"/>
          <p:cNvCxnSpPr/>
          <p:nvPr/>
        </p:nvCxnSpPr>
        <p:spPr>
          <a:xfrm>
            <a:off x="932285" y="5076446"/>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932283" y="5052500"/>
            <a:ext cx="4686300" cy="523875"/>
          </a:xfrm>
          <a:prstGeom prst="rect">
            <a:avLst/>
          </a:prstGeom>
          <a:noFill/>
          <a:ln w="9525">
            <a:noFill/>
            <a:miter lim="800000"/>
            <a:headEnd/>
            <a:tailEnd/>
          </a:ln>
        </p:spPr>
        <p:txBody>
          <a:bodyPr>
            <a:spAutoFit/>
          </a:bodyPr>
          <a:lstStyle/>
          <a:p>
            <a:r>
              <a:rPr lang="en-US" sz="2800" dirty="0" smtClean="0">
                <a:latin typeface="Calibri" pitchFamily="34" charset="0"/>
              </a:rPr>
              <a:t>Cash ($240</a:t>
            </a:r>
            <a:r>
              <a:rPr lang="en-IN" sz="2800" dirty="0" smtClean="0">
                <a:latin typeface="Calibri" pitchFamily="34" charset="0"/>
              </a:rPr>
              <a:t> </a:t>
            </a:r>
            <a:r>
              <a:rPr lang="en-IN" sz="2800" dirty="0">
                <a:latin typeface="Calibri" pitchFamily="34" charset="0"/>
              </a:rPr>
              <a:t>× </a:t>
            </a:r>
            <a:r>
              <a:rPr lang="en-IN" sz="2800" dirty="0" smtClean="0">
                <a:latin typeface="Calibri" pitchFamily="34" charset="0"/>
              </a:rPr>
              <a:t>100)</a:t>
            </a:r>
            <a:r>
              <a:rPr lang="en-US" sz="2800" dirty="0" smtClean="0">
                <a:latin typeface="Calibri" pitchFamily="34" charset="0"/>
              </a:rPr>
              <a:t> </a:t>
            </a:r>
            <a:endParaRPr lang="en-IN" sz="2800" baseline="30000" dirty="0">
              <a:latin typeface="Calibri" pitchFamily="34" charset="0"/>
            </a:endParaRPr>
          </a:p>
        </p:txBody>
      </p:sp>
      <p:sp>
        <p:nvSpPr>
          <p:cNvPr id="11" name="TextBox 10"/>
          <p:cNvSpPr txBox="1">
            <a:spLocks noChangeArrowheads="1"/>
          </p:cNvSpPr>
          <p:nvPr/>
        </p:nvSpPr>
        <p:spPr bwMode="auto">
          <a:xfrm>
            <a:off x="700508" y="5466835"/>
            <a:ext cx="3302000" cy="522288"/>
          </a:xfrm>
          <a:prstGeom prst="rect">
            <a:avLst/>
          </a:prstGeom>
          <a:noFill/>
          <a:ln w="9525">
            <a:noFill/>
            <a:miter lim="800000"/>
            <a:headEnd/>
            <a:tailEnd/>
          </a:ln>
        </p:spPr>
        <p:txBody>
          <a:bodyPr>
            <a:spAutoFit/>
          </a:bodyPr>
          <a:lstStyle/>
          <a:p>
            <a:r>
              <a:rPr lang="en-IN" sz="2800" dirty="0">
                <a:latin typeface="Calibri" pitchFamily="34" charset="0"/>
              </a:rPr>
              <a:t>        Sales </a:t>
            </a:r>
            <a:r>
              <a:rPr lang="en-IN" sz="2800" dirty="0" smtClean="0">
                <a:latin typeface="Calibri" pitchFamily="34" charset="0"/>
              </a:rPr>
              <a:t>revenue</a:t>
            </a:r>
            <a:endParaRPr lang="en-IN" sz="2800" baseline="30000" dirty="0">
              <a:latin typeface="Calibri" pitchFamily="34" charset="0"/>
            </a:endParaRPr>
          </a:p>
        </p:txBody>
      </p:sp>
      <p:sp>
        <p:nvSpPr>
          <p:cNvPr id="12" name="TextBox 11"/>
          <p:cNvSpPr txBox="1">
            <a:spLocks noChangeArrowheads="1"/>
          </p:cNvSpPr>
          <p:nvPr/>
        </p:nvSpPr>
        <p:spPr bwMode="auto">
          <a:xfrm>
            <a:off x="711621" y="5906575"/>
            <a:ext cx="5230812" cy="523220"/>
          </a:xfrm>
          <a:prstGeom prst="rect">
            <a:avLst/>
          </a:prstGeom>
          <a:noFill/>
          <a:ln w="9525">
            <a:noFill/>
            <a:miter lim="800000"/>
            <a:headEnd/>
            <a:tailEnd/>
          </a:ln>
        </p:spPr>
        <p:txBody>
          <a:bodyPr>
            <a:spAutoFit/>
          </a:bodyPr>
          <a:lstStyle/>
          <a:p>
            <a:r>
              <a:rPr lang="en-IN" sz="2800" dirty="0">
                <a:latin typeface="Calibri" pitchFamily="34" charset="0"/>
              </a:rPr>
              <a:t>        Deferred </a:t>
            </a:r>
            <a:r>
              <a:rPr lang="en-IN" sz="2800" dirty="0" smtClean="0">
                <a:latin typeface="Calibri" pitchFamily="34" charset="0"/>
              </a:rPr>
              <a:t>revenue—coupons</a:t>
            </a:r>
            <a:endParaRPr lang="en-IN" sz="2800" baseline="30000" dirty="0">
              <a:latin typeface="Calibri" pitchFamily="34" charset="0"/>
            </a:endParaRPr>
          </a:p>
        </p:txBody>
      </p:sp>
      <p:sp>
        <p:nvSpPr>
          <p:cNvPr id="14" name="TextBox 13"/>
          <p:cNvSpPr txBox="1">
            <a:spLocks noChangeArrowheads="1"/>
          </p:cNvSpPr>
          <p:nvPr/>
        </p:nvSpPr>
        <p:spPr bwMode="auto">
          <a:xfrm>
            <a:off x="7431510" y="5906575"/>
            <a:ext cx="1171575" cy="523875"/>
          </a:xfrm>
          <a:prstGeom prst="rect">
            <a:avLst/>
          </a:prstGeom>
          <a:noFill/>
          <a:ln w="9525">
            <a:noFill/>
            <a:miter lim="800000"/>
            <a:headEnd/>
            <a:tailEnd/>
          </a:ln>
        </p:spPr>
        <p:txBody>
          <a:bodyPr>
            <a:spAutoFit/>
          </a:bodyPr>
          <a:lstStyle/>
          <a:p>
            <a:pPr algn="r"/>
            <a:r>
              <a:rPr lang="en-US" sz="2800" dirty="0" smtClean="0">
                <a:latin typeface="Calibri" pitchFamily="34" charset="0"/>
              </a:rPr>
              <a:t>2,947</a:t>
            </a:r>
            <a:endParaRPr lang="en-IN" sz="2800" baseline="30000" dirty="0">
              <a:latin typeface="Calibri" pitchFamily="34" charset="0"/>
            </a:endParaRPr>
          </a:p>
        </p:txBody>
      </p:sp>
      <p:sp>
        <p:nvSpPr>
          <p:cNvPr id="16" name="TextBox 15"/>
          <p:cNvSpPr txBox="1">
            <a:spLocks noChangeArrowheads="1"/>
          </p:cNvSpPr>
          <p:nvPr/>
        </p:nvSpPr>
        <p:spPr bwMode="auto">
          <a:xfrm>
            <a:off x="7331496" y="5458898"/>
            <a:ext cx="1289050" cy="538162"/>
          </a:xfrm>
          <a:prstGeom prst="rect">
            <a:avLst/>
          </a:prstGeom>
          <a:noFill/>
          <a:ln w="9525">
            <a:noFill/>
            <a:miter lim="800000"/>
            <a:headEnd/>
            <a:tailEnd/>
          </a:ln>
        </p:spPr>
        <p:txBody>
          <a:bodyPr>
            <a:spAutoFit/>
          </a:bodyPr>
          <a:lstStyle/>
          <a:p>
            <a:pPr algn="r"/>
            <a:r>
              <a:rPr lang="en-US" sz="2800" dirty="0" smtClean="0">
                <a:latin typeface="Calibri" pitchFamily="34" charset="0"/>
              </a:rPr>
              <a:t>21,053</a:t>
            </a:r>
            <a:endParaRPr lang="en-IN" sz="2800" baseline="30000" dirty="0">
              <a:latin typeface="Calibri" pitchFamily="34" charset="0"/>
            </a:endParaRPr>
          </a:p>
        </p:txBody>
      </p:sp>
      <p:sp>
        <p:nvSpPr>
          <p:cNvPr id="17" name="TextBox 16"/>
          <p:cNvSpPr txBox="1">
            <a:spLocks noChangeArrowheads="1"/>
          </p:cNvSpPr>
          <p:nvPr/>
        </p:nvSpPr>
        <p:spPr bwMode="auto">
          <a:xfrm>
            <a:off x="5967833" y="5044562"/>
            <a:ext cx="1289050" cy="538163"/>
          </a:xfrm>
          <a:prstGeom prst="rect">
            <a:avLst/>
          </a:prstGeom>
          <a:noFill/>
          <a:ln w="9525">
            <a:noFill/>
            <a:miter lim="800000"/>
            <a:headEnd/>
            <a:tailEnd/>
          </a:ln>
        </p:spPr>
        <p:txBody>
          <a:bodyPr>
            <a:spAutoFit/>
          </a:bodyPr>
          <a:lstStyle/>
          <a:p>
            <a:pPr algn="r"/>
            <a:r>
              <a:rPr lang="en-US" sz="2800" dirty="0">
                <a:latin typeface="Calibri" pitchFamily="34" charset="0"/>
              </a:rPr>
              <a:t>24,000</a:t>
            </a:r>
            <a:endParaRPr lang="en-IN" sz="2800" baseline="30000" dirty="0">
              <a:latin typeface="Calibri" pitchFamily="34" charset="0"/>
            </a:endParaRPr>
          </a:p>
        </p:txBody>
      </p:sp>
      <p:sp>
        <p:nvSpPr>
          <p:cNvPr id="5" name="TextBox 4"/>
          <p:cNvSpPr txBox="1">
            <a:spLocks noChangeArrowheads="1"/>
          </p:cNvSpPr>
          <p:nvPr/>
        </p:nvSpPr>
        <p:spPr bwMode="auto">
          <a:xfrm>
            <a:off x="781050" y="2218673"/>
            <a:ext cx="4743450" cy="954107"/>
          </a:xfrm>
          <a:prstGeom prst="rect">
            <a:avLst/>
          </a:prstGeom>
          <a:noFill/>
          <a:ln w="9525">
            <a:noFill/>
            <a:miter lim="800000"/>
            <a:headEnd/>
            <a:tailEnd/>
          </a:ln>
        </p:spPr>
        <p:txBody>
          <a:bodyPr>
            <a:spAutoFit/>
          </a:bodyPr>
          <a:lstStyle/>
          <a:p>
            <a:r>
              <a:rPr lang="en-US" sz="2800" b="1" dirty="0" smtClean="0">
                <a:latin typeface="Calibri" pitchFamily="34" charset="0"/>
              </a:rPr>
              <a:t>Tri-Box:</a:t>
            </a:r>
          </a:p>
          <a:p>
            <a:r>
              <a:rPr lang="en-US" sz="2800" dirty="0" smtClean="0">
                <a:latin typeface="Calibri" pitchFamily="34" charset="0"/>
              </a:rPr>
              <a:t>      $</a:t>
            </a:r>
            <a:r>
              <a:rPr lang="en-US" sz="2800" dirty="0">
                <a:latin typeface="Calibri" pitchFamily="34" charset="0"/>
              </a:rPr>
              <a:t>240/</a:t>
            </a:r>
            <a:r>
              <a:rPr lang="en-US" sz="2800" b="1" dirty="0">
                <a:solidFill>
                  <a:srgbClr val="0000FF"/>
                </a:solidFill>
                <a:latin typeface="Calibri" pitchFamily="34" charset="0"/>
              </a:rPr>
              <a:t>$</a:t>
            </a:r>
            <a:r>
              <a:rPr lang="en-US" sz="2800" b="1" dirty="0" smtClean="0">
                <a:solidFill>
                  <a:srgbClr val="0000FF"/>
                </a:solidFill>
                <a:latin typeface="Calibri" pitchFamily="34" charset="0"/>
              </a:rPr>
              <a:t>273.6 </a:t>
            </a:r>
            <a:r>
              <a:rPr lang="en-US" sz="2800" dirty="0">
                <a:latin typeface="Calibri" pitchFamily="34" charset="0"/>
              </a:rPr>
              <a:t>= </a:t>
            </a:r>
            <a:r>
              <a:rPr lang="en-US" sz="2800" dirty="0" smtClean="0">
                <a:latin typeface="Calibri" pitchFamily="34" charset="0"/>
              </a:rPr>
              <a:t>87.72%</a:t>
            </a:r>
            <a:endParaRPr lang="en-IN" sz="2800" baseline="30000" dirty="0">
              <a:latin typeface="Calibri" pitchFamily="34" charset="0"/>
            </a:endParaRPr>
          </a:p>
        </p:txBody>
      </p:sp>
      <p:sp>
        <p:nvSpPr>
          <p:cNvPr id="6" name="TextBox 5"/>
          <p:cNvSpPr txBox="1">
            <a:spLocks noChangeArrowheads="1"/>
          </p:cNvSpPr>
          <p:nvPr/>
        </p:nvSpPr>
        <p:spPr bwMode="auto">
          <a:xfrm>
            <a:off x="786906" y="3221359"/>
            <a:ext cx="4686300" cy="954107"/>
          </a:xfrm>
          <a:prstGeom prst="rect">
            <a:avLst/>
          </a:prstGeom>
          <a:noFill/>
          <a:ln w="9525">
            <a:noFill/>
            <a:miter lim="800000"/>
            <a:headEnd/>
            <a:tailEnd/>
          </a:ln>
        </p:spPr>
        <p:txBody>
          <a:bodyPr>
            <a:spAutoFit/>
          </a:bodyPr>
          <a:lstStyle/>
          <a:p>
            <a:r>
              <a:rPr lang="en-US" sz="2800" b="1" dirty="0" smtClean="0">
                <a:latin typeface="Calibri" pitchFamily="34" charset="0"/>
              </a:rPr>
              <a:t>Coupon:</a:t>
            </a:r>
          </a:p>
          <a:p>
            <a:r>
              <a:rPr lang="en-US" sz="2800" dirty="0" smtClean="0">
                <a:latin typeface="Calibri" pitchFamily="34" charset="0"/>
              </a:rPr>
              <a:t>      $33.6/</a:t>
            </a:r>
            <a:r>
              <a:rPr lang="en-US" sz="2800" b="1" dirty="0" smtClean="0">
                <a:solidFill>
                  <a:srgbClr val="0000FF"/>
                </a:solidFill>
                <a:latin typeface="Calibri" pitchFamily="34" charset="0"/>
              </a:rPr>
              <a:t>$273.6 </a:t>
            </a:r>
            <a:r>
              <a:rPr lang="en-US" sz="2800" dirty="0">
                <a:latin typeface="Calibri" pitchFamily="34" charset="0"/>
              </a:rPr>
              <a:t>= </a:t>
            </a:r>
            <a:r>
              <a:rPr lang="en-US" sz="2800" dirty="0" smtClean="0">
                <a:latin typeface="Calibri" pitchFamily="34" charset="0"/>
              </a:rPr>
              <a:t>12.28%</a:t>
            </a:r>
            <a:endParaRPr lang="en-IN" sz="2800" baseline="30000" dirty="0">
              <a:latin typeface="Calibri" pitchFamily="34" charset="0"/>
            </a:endParaRPr>
          </a:p>
        </p:txBody>
      </p:sp>
      <p:sp>
        <p:nvSpPr>
          <p:cNvPr id="8" name="TextBox 7"/>
          <p:cNvSpPr txBox="1">
            <a:spLocks noChangeArrowheads="1"/>
          </p:cNvSpPr>
          <p:nvPr/>
        </p:nvSpPr>
        <p:spPr bwMode="auto">
          <a:xfrm>
            <a:off x="526728" y="1584325"/>
            <a:ext cx="8601399" cy="523220"/>
          </a:xfrm>
          <a:prstGeom prst="rect">
            <a:avLst/>
          </a:prstGeom>
          <a:noFill/>
          <a:ln w="9525">
            <a:noFill/>
            <a:miter lim="800000"/>
            <a:headEnd/>
            <a:tailEnd/>
          </a:ln>
        </p:spPr>
        <p:txBody>
          <a:bodyPr wrap="square">
            <a:spAutoFit/>
          </a:bodyPr>
          <a:lstStyle/>
          <a:p>
            <a:r>
              <a:rPr lang="en-IN" sz="2800" dirty="0">
                <a:latin typeface="Calibri" pitchFamily="34" charset="0"/>
              </a:rPr>
              <a:t>Total </a:t>
            </a:r>
            <a:r>
              <a:rPr lang="en-IN" sz="2800" dirty="0" smtClean="0">
                <a:latin typeface="Calibri" pitchFamily="34" charset="0"/>
              </a:rPr>
              <a:t>of stand-alone </a:t>
            </a:r>
            <a:r>
              <a:rPr lang="en-IN" sz="2800" dirty="0">
                <a:latin typeface="Calibri" pitchFamily="34" charset="0"/>
              </a:rPr>
              <a:t>selling prices =</a:t>
            </a:r>
            <a:r>
              <a:rPr lang="en-US" sz="2800" dirty="0">
                <a:latin typeface="Calibri" pitchFamily="34" charset="0"/>
              </a:rPr>
              <a:t> $240 + </a:t>
            </a:r>
            <a:r>
              <a:rPr lang="en-US" sz="2800" dirty="0" smtClean="0">
                <a:latin typeface="Calibri" pitchFamily="34" charset="0"/>
              </a:rPr>
              <a:t>$33.6 </a:t>
            </a:r>
            <a:r>
              <a:rPr lang="en-US" sz="2800" dirty="0">
                <a:latin typeface="Calibri" pitchFamily="34" charset="0"/>
              </a:rPr>
              <a:t>= </a:t>
            </a:r>
            <a:r>
              <a:rPr lang="en-US" sz="2800" b="1" dirty="0" smtClean="0">
                <a:solidFill>
                  <a:srgbClr val="0000FF"/>
                </a:solidFill>
                <a:latin typeface="Calibri" pitchFamily="34" charset="0"/>
              </a:rPr>
              <a:t>$273.6</a:t>
            </a:r>
            <a:endParaRPr lang="en-IN" sz="2800" b="1" dirty="0">
              <a:solidFill>
                <a:srgbClr val="0000FF"/>
              </a:solidFill>
              <a:latin typeface="Calibri" pitchFamily="34" charset="0"/>
            </a:endParaRPr>
          </a:p>
        </p:txBody>
      </p:sp>
      <p:sp>
        <p:nvSpPr>
          <p:cNvPr id="13" name="TextBox 12"/>
          <p:cNvSpPr txBox="1">
            <a:spLocks noChangeArrowheads="1"/>
          </p:cNvSpPr>
          <p:nvPr/>
        </p:nvSpPr>
        <p:spPr bwMode="auto">
          <a:xfrm>
            <a:off x="4799013" y="2649560"/>
            <a:ext cx="4344987" cy="523220"/>
          </a:xfrm>
          <a:prstGeom prst="rect">
            <a:avLst/>
          </a:prstGeom>
          <a:noFill/>
          <a:ln w="9525">
            <a:noFill/>
            <a:miter lim="800000"/>
            <a:headEnd/>
            <a:tailEnd/>
          </a:ln>
        </p:spPr>
        <p:txBody>
          <a:bodyPr wrap="square">
            <a:spAutoFit/>
          </a:bodyPr>
          <a:lstStyle/>
          <a:p>
            <a:r>
              <a:rPr lang="en-IN" sz="2800" dirty="0" smtClean="0">
                <a:latin typeface="Calibri" pitchFamily="34" charset="0"/>
              </a:rPr>
              <a:t>× </a:t>
            </a:r>
            <a:r>
              <a:rPr lang="en-IN" sz="2800" dirty="0">
                <a:latin typeface="Calibri" pitchFamily="34" charset="0"/>
              </a:rPr>
              <a:t>$240 × 100 = </a:t>
            </a:r>
            <a:r>
              <a:rPr lang="en-IN" sz="2800" dirty="0" smtClean="0">
                <a:latin typeface="Calibri" pitchFamily="34" charset="0"/>
              </a:rPr>
              <a:t>  </a:t>
            </a:r>
            <a:r>
              <a:rPr lang="en-IN" sz="2800" b="1" dirty="0" smtClean="0">
                <a:solidFill>
                  <a:srgbClr val="C00000"/>
                </a:solidFill>
                <a:latin typeface="Calibri" pitchFamily="34" charset="0"/>
              </a:rPr>
              <a:t>$21,053</a:t>
            </a:r>
            <a:endParaRPr lang="en-IN" sz="2800" b="1" baseline="30000" dirty="0">
              <a:solidFill>
                <a:srgbClr val="C00000"/>
              </a:solidFill>
              <a:latin typeface="Calibri" pitchFamily="34" charset="0"/>
            </a:endParaRPr>
          </a:p>
        </p:txBody>
      </p:sp>
      <p:sp>
        <p:nvSpPr>
          <p:cNvPr id="15" name="TextBox 14"/>
          <p:cNvSpPr txBox="1">
            <a:spLocks noChangeArrowheads="1"/>
          </p:cNvSpPr>
          <p:nvPr/>
        </p:nvSpPr>
        <p:spPr bwMode="auto">
          <a:xfrm>
            <a:off x="4983165" y="3649833"/>
            <a:ext cx="4059190" cy="954107"/>
          </a:xfrm>
          <a:prstGeom prst="rect">
            <a:avLst/>
          </a:prstGeom>
          <a:noFill/>
          <a:ln w="9525">
            <a:noFill/>
            <a:miter lim="800000"/>
            <a:headEnd/>
            <a:tailEnd/>
          </a:ln>
        </p:spPr>
        <p:txBody>
          <a:bodyPr wrap="square">
            <a:spAutoFit/>
          </a:bodyPr>
          <a:lstStyle/>
          <a:p>
            <a:r>
              <a:rPr lang="en-IN" sz="2800" dirty="0">
                <a:latin typeface="Calibri" pitchFamily="34" charset="0"/>
              </a:rPr>
              <a:t>× $240 × 100 = </a:t>
            </a:r>
            <a:r>
              <a:rPr lang="en-IN" sz="2800" b="1" u="sng" dirty="0">
                <a:solidFill>
                  <a:srgbClr val="C00000"/>
                </a:solidFill>
                <a:latin typeface="Calibri" pitchFamily="34" charset="0"/>
              </a:rPr>
              <a:t> </a:t>
            </a:r>
            <a:r>
              <a:rPr lang="en-IN" sz="2800" b="1" u="sng" dirty="0" smtClean="0">
                <a:solidFill>
                  <a:srgbClr val="C00000"/>
                </a:solidFill>
                <a:latin typeface="Calibri" pitchFamily="34" charset="0"/>
              </a:rPr>
              <a:t>    2,947</a:t>
            </a:r>
          </a:p>
          <a:p>
            <a:r>
              <a:rPr lang="en-IN" sz="2800" b="1" baseline="30000" dirty="0">
                <a:solidFill>
                  <a:srgbClr val="C00000"/>
                </a:solidFill>
                <a:latin typeface="Calibri" pitchFamily="34" charset="0"/>
              </a:rPr>
              <a:t> </a:t>
            </a:r>
            <a:r>
              <a:rPr lang="en-IN" sz="2800" b="1" baseline="30000" dirty="0" smtClean="0">
                <a:solidFill>
                  <a:srgbClr val="C00000"/>
                </a:solidFill>
                <a:latin typeface="Calibri" pitchFamily="34" charset="0"/>
              </a:rPr>
              <a:t>                                         </a:t>
            </a:r>
            <a:r>
              <a:rPr lang="en-IN" sz="2800" b="1" dirty="0" smtClean="0">
                <a:solidFill>
                  <a:srgbClr val="C00000"/>
                </a:solidFill>
                <a:latin typeface="Calibri" pitchFamily="34" charset="0"/>
              </a:rPr>
              <a:t>$</a:t>
            </a:r>
            <a:r>
              <a:rPr lang="en-IN" sz="2800" b="1" dirty="0">
                <a:solidFill>
                  <a:srgbClr val="C00000"/>
                </a:solidFill>
                <a:latin typeface="Calibri" pitchFamily="34" charset="0"/>
              </a:rPr>
              <a:t>24,000</a:t>
            </a:r>
          </a:p>
        </p:txBody>
      </p:sp>
      <p:sp>
        <p:nvSpPr>
          <p:cNvPr id="21" name="Title 1"/>
          <p:cNvSpPr>
            <a:spLocks noGrp="1"/>
          </p:cNvSpPr>
          <p:nvPr>
            <p:ph type="title"/>
          </p:nvPr>
        </p:nvSpPr>
        <p:spPr>
          <a:xfrm>
            <a:off x="746127" y="181769"/>
            <a:ext cx="8382000" cy="1444625"/>
          </a:xfrm>
        </p:spPr>
        <p:txBody>
          <a:bodyPr rtlCol="0">
            <a:normAutofit fontScale="90000"/>
          </a:bodyPr>
          <a:lstStyle/>
          <a:p>
            <a:pPr fontAlgn="auto">
              <a:spcAft>
                <a:spcPts val="0"/>
              </a:spcAft>
              <a:defRPr/>
            </a:pPr>
            <a:r>
              <a:rPr lang="en-IN" dirty="0"/>
              <a:t>Special Issues </a:t>
            </a:r>
            <a:r>
              <a:rPr lang="en-IN" dirty="0" smtClean="0"/>
              <a:t>for Step </a:t>
            </a:r>
            <a:r>
              <a:rPr lang="en-IN" dirty="0"/>
              <a:t>2: </a:t>
            </a:r>
            <a:r>
              <a:rPr lang="en-IN" dirty="0" smtClean="0"/>
              <a:t/>
            </a:r>
            <a:br>
              <a:rPr lang="en-IN" dirty="0" smtClean="0"/>
            </a:br>
            <a:r>
              <a:rPr lang="en-IN" dirty="0" smtClean="0"/>
              <a:t>Identify </a:t>
            </a:r>
            <a:r>
              <a:rPr lang="en-IN" dirty="0"/>
              <a:t>the Performance Obligation(s</a:t>
            </a:r>
            <a:r>
              <a:rPr lang="en-IN" dirty="0" smtClean="0"/>
              <a:t>)</a:t>
            </a:r>
            <a:r>
              <a:rPr lang="en-US" sz="1400" dirty="0">
                <a:cs typeface="Arial" charset="0"/>
              </a:rPr>
              <a:t> </a:t>
            </a:r>
            <a:r>
              <a:rPr lang="en-US" sz="1400" dirty="0" smtClean="0">
                <a:cs typeface="Arial" charset="0"/>
              </a:rPr>
              <a:t>         </a:t>
            </a:r>
            <a:r>
              <a:rPr lang="en-US" sz="1800" dirty="0" smtClean="0">
                <a:cs typeface="Arial" charset="0"/>
              </a:rPr>
              <a:t>(Illustration </a:t>
            </a:r>
            <a:r>
              <a:rPr lang="en-US" sz="1800" dirty="0">
                <a:cs typeface="Arial" charset="0"/>
              </a:rPr>
              <a:t>continued)</a:t>
            </a:r>
            <a:r>
              <a:rPr lang="en-US" sz="1400" dirty="0">
                <a:cs typeface="Arial" charset="0"/>
              </a:rPr>
              <a:t/>
            </a:r>
            <a:br>
              <a:rPr lang="en-US" sz="1400" dirty="0">
                <a:cs typeface="Arial" charset="0"/>
              </a:rPr>
            </a:br>
            <a:endParaRPr lang="en-IN" sz="900" dirty="0"/>
          </a:p>
        </p:txBody>
      </p:sp>
      <p:sp>
        <p:nvSpPr>
          <p:cNvPr id="26"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LO5-5</a:t>
            </a:r>
          </a:p>
        </p:txBody>
      </p:sp>
    </p:spTree>
    <p:extLst>
      <p:ext uri="{BB962C8B-B14F-4D97-AF65-F5344CB8AC3E}">
        <p14:creationId xmlns:p14="http://schemas.microsoft.com/office/powerpoint/2010/main" val="3815495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P spid="24" grpId="0"/>
      <p:bldP spid="10" grpId="0"/>
      <p:bldP spid="11" grpId="0"/>
      <p:bldP spid="12" grpId="0"/>
      <p:bldP spid="14" grpId="0"/>
      <p:bldP spid="16" grpId="0"/>
      <p:bldP spid="17" grpId="0"/>
      <p:bldP spid="5" grpId="0"/>
      <p:bldP spid="6" grpId="0"/>
      <p:bldP spid="8" grpId="0"/>
      <p:bldP spid="1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endParaRPr lang="en-US" sz="2000" dirty="0" smtClean="0"/>
          </a:p>
          <a:p>
            <a:pPr marL="0" lvl="0" indent="0">
              <a:buNone/>
            </a:pPr>
            <a:r>
              <a:rPr lang="en-US" sz="2000" dirty="0" smtClean="0"/>
              <a:t>Hooper Inc</a:t>
            </a:r>
            <a:r>
              <a:rPr lang="en-US" sz="2000" dirty="0"/>
              <a:t>. offers a discount on an extended warranty on its </a:t>
            </a:r>
            <a:r>
              <a:rPr lang="en-US" sz="2000" dirty="0" smtClean="0"/>
              <a:t>eyePhone </a:t>
            </a:r>
            <a:r>
              <a:rPr lang="en-US" sz="2000" dirty="0"/>
              <a:t>when the warranty is purchased at the time the eyePhone </a:t>
            </a:r>
            <a:r>
              <a:rPr lang="en-US" sz="2000" dirty="0" smtClean="0"/>
              <a:t>is </a:t>
            </a:r>
            <a:r>
              <a:rPr lang="en-US" sz="2000" dirty="0"/>
              <a:t>purchased.  The warranty normally has a price of </a:t>
            </a:r>
            <a:r>
              <a:rPr lang="en-US" sz="2000" dirty="0" smtClean="0"/>
              <a:t>$300, </a:t>
            </a:r>
            <a:r>
              <a:rPr lang="en-US" sz="2000" dirty="0"/>
              <a:t>but Hooper </a:t>
            </a:r>
            <a:r>
              <a:rPr lang="en-US" sz="2000" dirty="0" smtClean="0"/>
              <a:t>offers </a:t>
            </a:r>
            <a:r>
              <a:rPr lang="en-US" sz="2000" dirty="0"/>
              <a:t>it for </a:t>
            </a:r>
            <a:r>
              <a:rPr lang="en-US" sz="2000" dirty="0" smtClean="0"/>
              <a:t>$240 when </a:t>
            </a:r>
            <a:r>
              <a:rPr lang="en-US" sz="2000" dirty="0"/>
              <a:t>purchased along with an </a:t>
            </a:r>
            <a:r>
              <a:rPr lang="en-US" sz="2000" dirty="0" smtClean="0"/>
              <a:t>eyePhone. </a:t>
            </a:r>
            <a:r>
              <a:rPr lang="en-US" sz="2000" dirty="0"/>
              <a:t>Hooper </a:t>
            </a:r>
            <a:r>
              <a:rPr lang="en-US" sz="2000" dirty="0" smtClean="0"/>
              <a:t>anticipates </a:t>
            </a:r>
            <a:r>
              <a:rPr lang="en-US" sz="2000" dirty="0"/>
              <a:t>a 75% chance that a customer will purchase the extended warranty along with the </a:t>
            </a:r>
            <a:r>
              <a:rPr lang="en-US" sz="2000" dirty="0" smtClean="0"/>
              <a:t>eyePhone.  </a:t>
            </a:r>
            <a:r>
              <a:rPr lang="en-US" sz="2000" dirty="0"/>
              <a:t>Assume Hooper </a:t>
            </a:r>
            <a:r>
              <a:rPr lang="en-US" sz="2000" dirty="0" smtClean="0"/>
              <a:t>sells 1,000 eyePhones with </a:t>
            </a:r>
            <a:r>
              <a:rPr lang="en-US" sz="2000" dirty="0"/>
              <a:t>the extended warranty discount offer.   What is the total stand-alone selling price that Hooper </a:t>
            </a:r>
            <a:r>
              <a:rPr lang="en-US" sz="2000" dirty="0" smtClean="0"/>
              <a:t>would </a:t>
            </a:r>
            <a:r>
              <a:rPr lang="en-US" sz="2000" dirty="0"/>
              <a:t>use for the extended warranty discount option for purposes of allocating revenue among the performance obligations in those 1,000 eyePhone</a:t>
            </a:r>
            <a:r>
              <a:rPr lang="en-US" sz="2000" dirty="0" smtClean="0"/>
              <a:t> </a:t>
            </a:r>
            <a:r>
              <a:rPr lang="en-US" sz="2000" dirty="0"/>
              <a:t>contracts?</a:t>
            </a:r>
          </a:p>
          <a:p>
            <a:pPr marL="114300" indent="0">
              <a:buNone/>
            </a:pPr>
            <a:r>
              <a:rPr lang="en-US" sz="2000" dirty="0"/>
              <a:t>a.	$240,000</a:t>
            </a:r>
          </a:p>
          <a:p>
            <a:pPr marL="114300" indent="0">
              <a:buNone/>
            </a:pPr>
            <a:r>
              <a:rPr lang="en-US" sz="2000" dirty="0"/>
              <a:t>b.	$60,000</a:t>
            </a:r>
          </a:p>
          <a:p>
            <a:pPr marL="114300" indent="0">
              <a:buNone/>
            </a:pPr>
            <a:r>
              <a:rPr lang="en-US" sz="2000" dirty="0"/>
              <a:t>c.	$45,000</a:t>
            </a:r>
          </a:p>
          <a:p>
            <a:pPr marL="114300" lvl="0" indent="0">
              <a:buNone/>
            </a:pPr>
            <a:r>
              <a:rPr lang="en-US" sz="2000" dirty="0" smtClean="0"/>
              <a:t>d.	$0</a:t>
            </a:r>
            <a:endParaRPr lang="en-US" sz="2000" dirty="0"/>
          </a:p>
          <a:p>
            <a:pPr marL="457200" indent="0">
              <a:buNone/>
            </a:pPr>
            <a:endParaRPr lang="en-US" sz="2000" dirty="0"/>
          </a:p>
        </p:txBody>
      </p:sp>
      <p:sp>
        <p:nvSpPr>
          <p:cNvPr id="2" name="Oval 1"/>
          <p:cNvSpPr/>
          <p:nvPr/>
        </p:nvSpPr>
        <p:spPr bwMode="auto">
          <a:xfrm>
            <a:off x="887913" y="5506517"/>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51397" y="4666102"/>
            <a:ext cx="5634486" cy="1631216"/>
          </a:xfrm>
          <a:prstGeom prst="rect">
            <a:avLst/>
          </a:prstGeom>
          <a:solidFill>
            <a:srgbClr val="FFFFD1"/>
          </a:solidFill>
          <a:ln w="6350">
            <a:solidFill>
              <a:schemeClr val="tx1"/>
            </a:solidFill>
          </a:ln>
        </p:spPr>
        <p:txBody>
          <a:bodyPr wrap="square" rtlCol="0">
            <a:spAutoFit/>
          </a:bodyPr>
          <a:lstStyle/>
          <a:p>
            <a:endParaRPr lang="en-US" dirty="0" smtClean="0"/>
          </a:p>
          <a:p>
            <a:r>
              <a:rPr lang="en-US" sz="1600" dirty="0"/>
              <a:t>The </a:t>
            </a:r>
            <a:r>
              <a:rPr lang="en-US" sz="1600" dirty="0" smtClean="0"/>
              <a:t>$60 discount </a:t>
            </a:r>
            <a:r>
              <a:rPr lang="en-US" sz="1600" dirty="0"/>
              <a:t>has a 75% chance of being taken by a customer, so the stand-alone selling price associated with 1,000 </a:t>
            </a:r>
            <a:r>
              <a:rPr lang="en-US" sz="1600" dirty="0" smtClean="0"/>
              <a:t>eyePhones </a:t>
            </a:r>
            <a:r>
              <a:rPr lang="en-US" sz="1600" dirty="0"/>
              <a:t>is </a:t>
            </a:r>
            <a:r>
              <a:rPr lang="en-US" sz="1600" b="1" dirty="0" smtClean="0">
                <a:solidFill>
                  <a:srgbClr val="C00000"/>
                </a:solidFill>
              </a:rPr>
              <a:t>$45,000 </a:t>
            </a:r>
            <a:r>
              <a:rPr lang="en-US" sz="1600" dirty="0" smtClean="0"/>
              <a:t>(calculated as $60 × </a:t>
            </a:r>
            <a:r>
              <a:rPr lang="en-US" sz="1600" dirty="0"/>
              <a:t>75% × 1,000 phones</a:t>
            </a:r>
            <a:r>
              <a:rPr lang="en-US" sz="1600" dirty="0" smtClean="0"/>
              <a:t>).</a:t>
            </a:r>
          </a:p>
          <a:p>
            <a:pPr algn="ctr"/>
            <a:endParaRPr lang="en-US" b="1" dirty="0">
              <a:solidFill>
                <a:srgbClr val="C00000"/>
              </a:solidFill>
            </a:endParaRPr>
          </a:p>
        </p:txBody>
      </p:sp>
    </p:spTree>
    <p:extLst>
      <p:ext uri="{BB962C8B-B14F-4D97-AF65-F5344CB8AC3E}">
        <p14:creationId xmlns:p14="http://schemas.microsoft.com/office/powerpoint/2010/main" val="21527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IN" dirty="0"/>
              <a:t>Special Issues </a:t>
            </a:r>
            <a:r>
              <a:rPr lang="en-IN" dirty="0" smtClean="0"/>
              <a:t>for </a:t>
            </a:r>
            <a:r>
              <a:rPr lang="en-IN" dirty="0"/>
              <a:t>Step 3: </a:t>
            </a:r>
            <a:r>
              <a:rPr lang="en-IN" dirty="0" smtClean="0"/>
              <a:t/>
            </a:r>
            <a:br>
              <a:rPr lang="en-IN" dirty="0" smtClean="0"/>
            </a:br>
            <a:r>
              <a:rPr lang="en-IN" dirty="0" smtClean="0"/>
              <a:t>Determine </a:t>
            </a:r>
            <a:r>
              <a:rPr lang="en-IN" dirty="0"/>
              <a:t>the Transaction Price</a:t>
            </a:r>
          </a:p>
        </p:txBody>
      </p:sp>
      <p:sp>
        <p:nvSpPr>
          <p:cNvPr id="20" name="Content Placeholder 2"/>
          <p:cNvSpPr>
            <a:spLocks noGrp="1"/>
          </p:cNvSpPr>
          <p:nvPr>
            <p:ph idx="1"/>
          </p:nvPr>
        </p:nvSpPr>
        <p:spPr/>
        <p:txBody>
          <a:bodyPr/>
          <a:lstStyle/>
          <a:p>
            <a:pPr marL="0" indent="0">
              <a:buNone/>
            </a:pPr>
            <a:r>
              <a:rPr lang="en-IN" dirty="0" smtClean="0"/>
              <a:t>Estimating the transaction price involves a variety of considerations, including:</a:t>
            </a:r>
          </a:p>
          <a:p>
            <a:r>
              <a:rPr lang="en-IN" dirty="0" smtClean="0"/>
              <a:t>Estimating </a:t>
            </a:r>
            <a:r>
              <a:rPr lang="en-IN" b="1" dirty="0" smtClean="0">
                <a:solidFill>
                  <a:srgbClr val="C00000"/>
                </a:solidFill>
              </a:rPr>
              <a:t>variable consideration </a:t>
            </a:r>
            <a:r>
              <a:rPr lang="en-IN" dirty="0" smtClean="0"/>
              <a:t>and determining whether it is constrained  </a:t>
            </a:r>
          </a:p>
          <a:p>
            <a:r>
              <a:rPr lang="en-IN" dirty="0" smtClean="0"/>
              <a:t>Identifying whether the seller is acting as a </a:t>
            </a:r>
            <a:r>
              <a:rPr lang="en-IN" b="1" dirty="0" smtClean="0">
                <a:solidFill>
                  <a:srgbClr val="C00000"/>
                </a:solidFill>
              </a:rPr>
              <a:t>principal or an agent</a:t>
            </a:r>
          </a:p>
          <a:p>
            <a:r>
              <a:rPr lang="en-IN" dirty="0" smtClean="0"/>
              <a:t>Considering the </a:t>
            </a:r>
            <a:r>
              <a:rPr lang="en-IN" b="1" dirty="0" smtClean="0">
                <a:solidFill>
                  <a:srgbClr val="C00000"/>
                </a:solidFill>
              </a:rPr>
              <a:t>time value of money</a:t>
            </a:r>
          </a:p>
          <a:p>
            <a:r>
              <a:rPr lang="en-IN" dirty="0" smtClean="0"/>
              <a:t>Accounting for </a:t>
            </a:r>
            <a:r>
              <a:rPr lang="en-IN" b="1" dirty="0" smtClean="0">
                <a:solidFill>
                  <a:srgbClr val="C00000"/>
                </a:solidFill>
              </a:rPr>
              <a:t>payments by the seller </a:t>
            </a:r>
            <a:r>
              <a:rPr lang="en-IN" dirty="0" smtClean="0"/>
              <a:t>to the customer</a:t>
            </a:r>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IN" dirty="0"/>
              <a:t>Special Issues </a:t>
            </a:r>
            <a:r>
              <a:rPr lang="en-IN" dirty="0" smtClean="0"/>
              <a:t>for </a:t>
            </a:r>
            <a:r>
              <a:rPr lang="en-IN" dirty="0"/>
              <a:t>Step 3: </a:t>
            </a:r>
            <a:r>
              <a:rPr lang="en-IN" dirty="0" smtClean="0"/>
              <a:t/>
            </a:r>
            <a:br>
              <a:rPr lang="en-IN" dirty="0" smtClean="0"/>
            </a:br>
            <a:r>
              <a:rPr lang="en-IN" dirty="0" smtClean="0"/>
              <a:t>Determine </a:t>
            </a:r>
            <a:r>
              <a:rPr lang="en-IN" dirty="0"/>
              <a:t>the Transaction Price</a:t>
            </a:r>
          </a:p>
        </p:txBody>
      </p:sp>
      <p:sp>
        <p:nvSpPr>
          <p:cNvPr id="20" name="Content Placeholder 2"/>
          <p:cNvSpPr>
            <a:spLocks noGrp="1"/>
          </p:cNvSpPr>
          <p:nvPr>
            <p:ph idx="1"/>
          </p:nvPr>
        </p:nvSpPr>
        <p:spPr/>
        <p:txBody>
          <a:bodyPr/>
          <a:lstStyle/>
          <a:p>
            <a:pPr marL="0" indent="0" fontAlgn="auto">
              <a:spcAft>
                <a:spcPts val="0"/>
              </a:spcAft>
              <a:buNone/>
              <a:defRPr/>
            </a:pPr>
            <a:r>
              <a:rPr lang="en-IN" b="1" dirty="0" smtClean="0">
                <a:solidFill>
                  <a:srgbClr val="C00000"/>
                </a:solidFill>
              </a:rPr>
              <a:t>Variable Consideration</a:t>
            </a:r>
            <a:r>
              <a:rPr lang="en-IN" b="1" dirty="0">
                <a:solidFill>
                  <a:srgbClr val="C00000"/>
                </a:solidFill>
              </a:rPr>
              <a:t>: </a:t>
            </a:r>
            <a:r>
              <a:rPr lang="en-IN" dirty="0">
                <a:solidFill>
                  <a:srgbClr val="006666"/>
                </a:solidFill>
              </a:rPr>
              <a:t>Part of the transaction price depends on the outcome of some future event.</a:t>
            </a:r>
          </a:p>
          <a:p>
            <a:pPr fontAlgn="auto">
              <a:spcAft>
                <a:spcPts val="0"/>
              </a:spcAft>
              <a:buFont typeface="Arial" panose="020B0604020202020204" pitchFamily="34" charset="0"/>
              <a:buChar char="•"/>
              <a:defRPr/>
            </a:pPr>
            <a:r>
              <a:rPr lang="en-IN" dirty="0" smtClean="0"/>
              <a:t>Examples:  </a:t>
            </a:r>
          </a:p>
          <a:p>
            <a:pPr lvl="1" fontAlgn="auto">
              <a:spcAft>
                <a:spcPts val="0"/>
              </a:spcAft>
              <a:buFont typeface="Arial" panose="020B0604020202020204" pitchFamily="34" charset="0"/>
              <a:buChar char="•"/>
              <a:defRPr/>
            </a:pPr>
            <a:r>
              <a:rPr lang="en-IN" dirty="0" smtClean="0"/>
              <a:t>Entertainment and media - </a:t>
            </a:r>
            <a:r>
              <a:rPr lang="en-IN" b="1" dirty="0" smtClean="0"/>
              <a:t>Royalties</a:t>
            </a:r>
          </a:p>
          <a:p>
            <a:pPr lvl="1" fontAlgn="auto">
              <a:spcAft>
                <a:spcPts val="0"/>
              </a:spcAft>
              <a:buFont typeface="Arial" panose="020B0604020202020204" pitchFamily="34" charset="0"/>
              <a:buChar char="•"/>
              <a:defRPr/>
            </a:pPr>
            <a:r>
              <a:rPr lang="en-IN" dirty="0" smtClean="0"/>
              <a:t>Health care - Medicare </a:t>
            </a:r>
            <a:r>
              <a:rPr lang="en-IN" dirty="0"/>
              <a:t>and </a:t>
            </a:r>
            <a:r>
              <a:rPr lang="en-IN" dirty="0" smtClean="0"/>
              <a:t>Medicaid </a:t>
            </a:r>
            <a:r>
              <a:rPr lang="en-IN" b="1" dirty="0" smtClean="0"/>
              <a:t>reimbursements</a:t>
            </a:r>
          </a:p>
          <a:p>
            <a:pPr lvl="1" fontAlgn="auto">
              <a:spcAft>
                <a:spcPts val="0"/>
              </a:spcAft>
              <a:buFont typeface="Arial" panose="020B0604020202020204" pitchFamily="34" charset="0"/>
              <a:buChar char="•"/>
              <a:defRPr/>
            </a:pPr>
            <a:r>
              <a:rPr lang="en-IN" dirty="0" smtClean="0"/>
              <a:t>Manufacturing - Volume </a:t>
            </a:r>
            <a:r>
              <a:rPr lang="en-IN" b="1" dirty="0" smtClean="0"/>
              <a:t>discounts</a:t>
            </a:r>
            <a:r>
              <a:rPr lang="en-IN" dirty="0" smtClean="0"/>
              <a:t> </a:t>
            </a:r>
            <a:r>
              <a:rPr lang="en-IN" dirty="0"/>
              <a:t>and product </a:t>
            </a:r>
            <a:r>
              <a:rPr lang="en-IN" b="1" dirty="0" smtClean="0"/>
              <a:t>returns</a:t>
            </a:r>
          </a:p>
          <a:p>
            <a:pPr lvl="1" fontAlgn="auto">
              <a:spcAft>
                <a:spcPts val="0"/>
              </a:spcAft>
              <a:buFont typeface="Arial" panose="020B0604020202020204" pitchFamily="34" charset="0"/>
              <a:buChar char="•"/>
              <a:defRPr/>
            </a:pPr>
            <a:r>
              <a:rPr lang="en-IN" dirty="0"/>
              <a:t>Construction  - </a:t>
            </a:r>
            <a:r>
              <a:rPr lang="en-IN" b="1" dirty="0"/>
              <a:t>Incentive payments</a:t>
            </a:r>
          </a:p>
          <a:p>
            <a:pPr lvl="1" fontAlgn="auto">
              <a:spcAft>
                <a:spcPts val="0"/>
              </a:spcAft>
              <a:buFont typeface="Arial" panose="020B0604020202020204" pitchFamily="34" charset="0"/>
              <a:buChar char="•"/>
              <a:defRPr/>
            </a:pPr>
            <a:r>
              <a:rPr lang="en-IN" dirty="0" smtClean="0"/>
              <a:t>Telecommunications - </a:t>
            </a:r>
            <a:r>
              <a:rPr lang="en-IN" b="1" dirty="0" smtClean="0"/>
              <a:t>Rebates</a:t>
            </a:r>
          </a:p>
          <a:p>
            <a:pPr fontAlgn="auto">
              <a:spcAft>
                <a:spcPts val="0"/>
              </a:spcAft>
              <a:buFont typeface="Arial" panose="020B0604020202020204" pitchFamily="34" charset="0"/>
              <a:buChar char="•"/>
              <a:defRPr/>
            </a:pPr>
            <a:r>
              <a:rPr lang="en-IN" dirty="0" smtClean="0"/>
              <a:t>Methods of estimation:</a:t>
            </a:r>
          </a:p>
          <a:p>
            <a:pPr lvl="1" fontAlgn="auto">
              <a:spcAft>
                <a:spcPts val="0"/>
              </a:spcAft>
              <a:buFont typeface="Arial" panose="020B0604020202020204" pitchFamily="34" charset="0"/>
              <a:buChar char="•"/>
              <a:defRPr/>
            </a:pPr>
            <a:r>
              <a:rPr lang="en-IN" dirty="0" smtClean="0">
                <a:solidFill>
                  <a:srgbClr val="0000FF"/>
                </a:solidFill>
              </a:rPr>
              <a:t>Expected value</a:t>
            </a:r>
          </a:p>
          <a:p>
            <a:pPr lvl="1" fontAlgn="auto">
              <a:spcAft>
                <a:spcPts val="0"/>
              </a:spcAft>
              <a:buFont typeface="Arial" panose="020B0604020202020204" pitchFamily="34" charset="0"/>
              <a:buChar char="•"/>
              <a:defRPr/>
            </a:pPr>
            <a:r>
              <a:rPr lang="en-IN" dirty="0">
                <a:solidFill>
                  <a:srgbClr val="0000FF"/>
                </a:solidFill>
              </a:rPr>
              <a:t>M</a:t>
            </a:r>
            <a:r>
              <a:rPr lang="en-IN" dirty="0" smtClean="0">
                <a:solidFill>
                  <a:srgbClr val="0000FF"/>
                </a:solidFill>
              </a:rPr>
              <a:t>ost </a:t>
            </a:r>
            <a:r>
              <a:rPr lang="en-IN" dirty="0">
                <a:solidFill>
                  <a:srgbClr val="0000FF"/>
                </a:solidFill>
              </a:rPr>
              <a:t>likely </a:t>
            </a:r>
            <a:r>
              <a:rPr lang="en-IN" dirty="0" smtClean="0">
                <a:solidFill>
                  <a:srgbClr val="0000FF"/>
                </a:solidFill>
              </a:rPr>
              <a:t>amount</a:t>
            </a:r>
            <a:endParaRPr lang="en-IN" dirty="0">
              <a:solidFill>
                <a:srgbClr val="0000FF"/>
              </a:solidFill>
            </a:endParaRPr>
          </a:p>
        </p:txBody>
      </p:sp>
      <p:sp>
        <p:nvSpPr>
          <p:cNvPr id="4" name="Title 2"/>
          <p:cNvSpPr txBox="1">
            <a:spLocks/>
          </p:cNvSpPr>
          <p:nvPr/>
        </p:nvSpPr>
        <p:spPr bwMode="auto">
          <a:xfrm>
            <a:off x="8389939" y="2511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fade">
                                      <p:cBhvr>
                                        <p:cTn id="18" dur="500"/>
                                        <p:tgtEl>
                                          <p:spTgt spid="2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fade">
                                      <p:cBhvr>
                                        <p:cTn id="21" dur="500"/>
                                        <p:tgtEl>
                                          <p:spTgt spid="2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fade">
                                      <p:cBhvr>
                                        <p:cTn id="24" dur="500"/>
                                        <p:tgtEl>
                                          <p:spTgt spid="20">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xEl>
                                              <p:pRg st="7" end="7"/>
                                            </p:txEl>
                                          </p:spTgt>
                                        </p:tgtEl>
                                        <p:attrNameLst>
                                          <p:attrName>style.visibility</p:attrName>
                                        </p:attrNameLst>
                                      </p:cBhvr>
                                      <p:to>
                                        <p:strVal val="visible"/>
                                      </p:to>
                                    </p:set>
                                    <p:animEffect transition="in" filter="fade">
                                      <p:cBhvr>
                                        <p:cTn id="32" dur="500"/>
                                        <p:tgtEl>
                                          <p:spTgt spid="20">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animEffect transition="in" filter="fade">
                                      <p:cBhvr>
                                        <p:cTn id="35" dur="500"/>
                                        <p:tgtEl>
                                          <p:spTgt spid="20">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xEl>
                                              <p:pRg st="9" end="9"/>
                                            </p:txEl>
                                          </p:spTgt>
                                        </p:tgtEl>
                                        <p:attrNameLst>
                                          <p:attrName>style.visibility</p:attrName>
                                        </p:attrNameLst>
                                      </p:cBhvr>
                                      <p:to>
                                        <p:strVal val="visible"/>
                                      </p:to>
                                    </p:set>
                                    <p:animEffect transition="in" filter="fade">
                                      <p:cBhvr>
                                        <p:cTn id="38" dur="500"/>
                                        <p:tgtEl>
                                          <p:spTgt spid="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a:spLocks noGrp="1"/>
          </p:cNvSpPr>
          <p:nvPr>
            <p:ph idx="1"/>
          </p:nvPr>
        </p:nvSpPr>
        <p:spPr/>
        <p:txBody>
          <a:bodyPr>
            <a:normAutofit fontScale="92500" lnSpcReduction="20000"/>
          </a:bodyPr>
          <a:lstStyle/>
          <a:p>
            <a:pPr marL="0" indent="0" fontAlgn="auto">
              <a:spcAft>
                <a:spcPts val="0"/>
              </a:spcAft>
              <a:buNone/>
              <a:defRPr/>
            </a:pPr>
            <a:r>
              <a:rPr lang="en-IN" dirty="0"/>
              <a:t>TrueTech enters into a contract with ProSport Gaming to add ProSport’s online games </a:t>
            </a:r>
            <a:r>
              <a:rPr lang="en-IN" dirty="0" smtClean="0"/>
              <a:t>to the </a:t>
            </a:r>
            <a:r>
              <a:rPr lang="en-IN" dirty="0"/>
              <a:t>Tri-Net network. ProSport offers popular games like Brawl of Bands, and wants </a:t>
            </a:r>
            <a:r>
              <a:rPr lang="en-IN" dirty="0" smtClean="0"/>
              <a:t>those games </a:t>
            </a:r>
            <a:r>
              <a:rPr lang="en-IN" dirty="0"/>
              <a:t>offered on the Tri-Net so ProSport can sell gems, weapons, health potions, </a:t>
            </a:r>
            <a:r>
              <a:rPr lang="en-IN" dirty="0" smtClean="0"/>
              <a:t>and other </a:t>
            </a:r>
            <a:r>
              <a:rPr lang="en-IN" dirty="0"/>
              <a:t>game features that allow players to advance more quickly in a game</a:t>
            </a:r>
            <a:r>
              <a:rPr lang="en-IN" dirty="0" smtClean="0"/>
              <a:t>.  </a:t>
            </a:r>
          </a:p>
          <a:p>
            <a:pPr marL="0" indent="0" fontAlgn="auto">
              <a:spcAft>
                <a:spcPts val="0"/>
              </a:spcAft>
              <a:buNone/>
              <a:defRPr/>
            </a:pPr>
            <a:r>
              <a:rPr lang="en-IN" dirty="0" smtClean="0"/>
              <a:t>The terms of the contract are:</a:t>
            </a:r>
            <a:endParaRPr lang="en-IN" dirty="0"/>
          </a:p>
          <a:p>
            <a:pPr fontAlgn="auto">
              <a:spcAft>
                <a:spcPts val="0"/>
              </a:spcAft>
              <a:defRPr/>
            </a:pPr>
            <a:r>
              <a:rPr lang="en-IN" dirty="0"/>
              <a:t>On January 1, 2016, ProSport pays TrueTech an up-front fixed fee of $300,000 for </a:t>
            </a:r>
            <a:r>
              <a:rPr lang="en-IN" dirty="0" smtClean="0"/>
              <a:t>six months </a:t>
            </a:r>
            <a:r>
              <a:rPr lang="en-IN" dirty="0"/>
              <a:t>of featured access. </a:t>
            </a:r>
            <a:endParaRPr lang="en-IN" dirty="0" smtClean="0"/>
          </a:p>
          <a:p>
            <a:pPr fontAlgn="auto">
              <a:spcAft>
                <a:spcPts val="0"/>
              </a:spcAft>
              <a:defRPr/>
            </a:pPr>
            <a:r>
              <a:rPr lang="en-IN" dirty="0" smtClean="0"/>
              <a:t>ProSport </a:t>
            </a:r>
            <a:r>
              <a:rPr lang="en-IN" dirty="0"/>
              <a:t>also will pay TrueTech a </a:t>
            </a:r>
            <a:r>
              <a:rPr lang="en-IN" b="1" dirty="0">
                <a:solidFill>
                  <a:srgbClr val="C00000"/>
                </a:solidFill>
              </a:rPr>
              <a:t>bonus of $180,000 </a:t>
            </a:r>
            <a:r>
              <a:rPr lang="en-IN" dirty="0"/>
              <a:t>if </a:t>
            </a:r>
            <a:r>
              <a:rPr lang="en-IN" dirty="0" smtClean="0"/>
              <a:t>Tri-Net users </a:t>
            </a:r>
            <a:r>
              <a:rPr lang="en-IN" dirty="0"/>
              <a:t>access ProSport games for at least 15,000 hours during the six-month period. </a:t>
            </a:r>
            <a:endParaRPr lang="en-IN" dirty="0" smtClean="0"/>
          </a:p>
          <a:p>
            <a:pPr marL="0" indent="0" fontAlgn="auto">
              <a:spcAft>
                <a:spcPts val="0"/>
              </a:spcAft>
              <a:buNone/>
              <a:defRPr/>
            </a:pPr>
            <a:r>
              <a:rPr lang="en-IN" dirty="0" smtClean="0"/>
              <a:t>TrueTech estimates </a:t>
            </a:r>
            <a:r>
              <a:rPr lang="en-IN" dirty="0"/>
              <a:t>a </a:t>
            </a:r>
            <a:r>
              <a:rPr lang="en-IN" b="1" dirty="0">
                <a:solidFill>
                  <a:srgbClr val="C00000"/>
                </a:solidFill>
              </a:rPr>
              <a:t>75% chance</a:t>
            </a:r>
            <a:r>
              <a:rPr lang="en-IN" dirty="0">
                <a:solidFill>
                  <a:srgbClr val="C00000"/>
                </a:solidFill>
              </a:rPr>
              <a:t> </a:t>
            </a:r>
            <a:r>
              <a:rPr lang="en-IN" dirty="0"/>
              <a:t>that it will achieve the usage target and receive the $180,000 </a:t>
            </a:r>
            <a:r>
              <a:rPr lang="en-IN" dirty="0" smtClean="0"/>
              <a:t>bonus.</a:t>
            </a:r>
            <a:endParaRPr lang="en-IN" dirty="0"/>
          </a:p>
        </p:txBody>
      </p:sp>
      <p:sp>
        <p:nvSpPr>
          <p:cNvPr id="7" name="Title 2"/>
          <p:cNvSpPr txBox="1">
            <a:spLocks/>
          </p:cNvSpPr>
          <p:nvPr/>
        </p:nvSpPr>
        <p:spPr bwMode="auto">
          <a:xfrm>
            <a:off x="8389940" y="2511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6" name="Title 1"/>
          <p:cNvSpPr>
            <a:spLocks noGrp="1"/>
          </p:cNvSpPr>
          <p:nvPr>
            <p:ph type="title"/>
          </p:nvPr>
        </p:nvSpPr>
        <p:spPr>
          <a:xfrm>
            <a:off x="761999" y="0"/>
            <a:ext cx="8382000" cy="1444625"/>
          </a:xfrm>
        </p:spPr>
        <p:txBody>
          <a:bodyPr rtlCol="0">
            <a:noAutofit/>
          </a:bodyPr>
          <a:lstStyle/>
          <a:p>
            <a:pPr fontAlgn="auto">
              <a:spcAft>
                <a:spcPts val="0"/>
              </a:spcAft>
              <a:defRPr/>
            </a:pPr>
            <a:r>
              <a:rPr lang="en-IN" dirty="0"/>
              <a:t>Illustration: </a:t>
            </a:r>
            <a:r>
              <a:rPr lang="en-IN" sz="3200" dirty="0" smtClean="0"/>
              <a:t>Special </a:t>
            </a:r>
            <a:r>
              <a:rPr lang="en-IN" sz="3200" dirty="0"/>
              <a:t>Issues for Step 3: </a:t>
            </a:r>
            <a:br>
              <a:rPr lang="en-IN" sz="3200" dirty="0"/>
            </a:br>
            <a:r>
              <a:rPr lang="en-IN" sz="3200" dirty="0"/>
              <a:t>Determine the Transaction </a:t>
            </a:r>
            <a:r>
              <a:rPr lang="en-IN" sz="3200" dirty="0" smtClean="0"/>
              <a:t>Price</a:t>
            </a:r>
            <a:endParaRPr lang="en-IN" sz="3200" dirty="0"/>
          </a:p>
        </p:txBody>
      </p:sp>
    </p:spTree>
    <p:extLst>
      <p:ext uri="{BB962C8B-B14F-4D97-AF65-F5344CB8AC3E}">
        <p14:creationId xmlns:p14="http://schemas.microsoft.com/office/powerpoint/2010/main" val="41781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500"/>
                                        <p:tgtEl>
                                          <p:spTgt spid="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500"/>
                                        <p:tgtEl>
                                          <p:spTgt spid="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Effect transition="in" filter="fade">
                                      <p:cBhvr>
                                        <p:cTn id="25"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876299" y="3132140"/>
            <a:ext cx="5949504" cy="523220"/>
          </a:xfrm>
          <a:prstGeom prst="rect">
            <a:avLst/>
          </a:prstGeom>
          <a:noFill/>
          <a:ln w="9525">
            <a:noFill/>
            <a:miter lim="800000"/>
            <a:headEnd/>
            <a:tailEnd/>
          </a:ln>
        </p:spPr>
        <p:txBody>
          <a:bodyPr wrap="square">
            <a:spAutoFit/>
          </a:bodyPr>
          <a:lstStyle/>
          <a:p>
            <a:r>
              <a:rPr lang="en-IN" sz="2800" b="1" dirty="0">
                <a:solidFill>
                  <a:srgbClr val="0070C0"/>
                </a:solidFill>
                <a:latin typeface="Calibri" pitchFamily="34" charset="0"/>
              </a:rPr>
              <a:t>Alternative 1: </a:t>
            </a:r>
            <a:r>
              <a:rPr lang="en-IN" sz="2800" b="1" dirty="0">
                <a:solidFill>
                  <a:srgbClr val="C00000"/>
                </a:solidFill>
                <a:latin typeface="Calibri" pitchFamily="34" charset="0"/>
              </a:rPr>
              <a:t>Expected </a:t>
            </a:r>
            <a:r>
              <a:rPr lang="en-IN" sz="2800" b="1" dirty="0" smtClean="0">
                <a:solidFill>
                  <a:srgbClr val="C00000"/>
                </a:solidFill>
                <a:latin typeface="Calibri" pitchFamily="34" charset="0"/>
              </a:rPr>
              <a:t>Value</a:t>
            </a:r>
            <a:endParaRPr lang="en-IN" sz="2800" b="1" baseline="30000" dirty="0">
              <a:solidFill>
                <a:srgbClr val="C00000"/>
              </a:solidFill>
              <a:latin typeface="Calibri" pitchFamily="34" charset="0"/>
            </a:endParaRPr>
          </a:p>
        </p:txBody>
      </p:sp>
      <p:sp>
        <p:nvSpPr>
          <p:cNvPr id="24" name="TextBox 23"/>
          <p:cNvSpPr txBox="1">
            <a:spLocks noChangeArrowheads="1"/>
          </p:cNvSpPr>
          <p:nvPr/>
        </p:nvSpPr>
        <p:spPr bwMode="auto">
          <a:xfrm>
            <a:off x="838200" y="3656015"/>
            <a:ext cx="2933700" cy="523875"/>
          </a:xfrm>
          <a:prstGeom prst="rect">
            <a:avLst/>
          </a:prstGeom>
          <a:noFill/>
          <a:ln w="9525">
            <a:noFill/>
            <a:miter lim="800000"/>
            <a:headEnd/>
            <a:tailEnd/>
          </a:ln>
        </p:spPr>
        <p:txBody>
          <a:bodyPr>
            <a:spAutoFit/>
          </a:bodyPr>
          <a:lstStyle/>
          <a:p>
            <a:r>
              <a:rPr lang="en-US" sz="2800" u="sng" dirty="0">
                <a:latin typeface="Calibri" pitchFamily="34" charset="0"/>
              </a:rPr>
              <a:t>Possible Amounts</a:t>
            </a:r>
            <a:endParaRPr lang="en-IN" sz="2800" u="sng" baseline="30000" dirty="0">
              <a:latin typeface="Calibri" pitchFamily="34" charset="0"/>
            </a:endParaRPr>
          </a:p>
        </p:txBody>
      </p:sp>
      <p:sp>
        <p:nvSpPr>
          <p:cNvPr id="25" name="TextBox 24"/>
          <p:cNvSpPr txBox="1">
            <a:spLocks noChangeArrowheads="1"/>
          </p:cNvSpPr>
          <p:nvPr/>
        </p:nvSpPr>
        <p:spPr bwMode="auto">
          <a:xfrm>
            <a:off x="533400" y="4071940"/>
            <a:ext cx="3505200" cy="954087"/>
          </a:xfrm>
          <a:prstGeom prst="rect">
            <a:avLst/>
          </a:prstGeom>
          <a:noFill/>
          <a:ln w="9525">
            <a:noFill/>
            <a:miter lim="800000"/>
            <a:headEnd/>
            <a:tailEnd/>
          </a:ln>
        </p:spPr>
        <p:txBody>
          <a:bodyPr>
            <a:spAutoFit/>
          </a:bodyPr>
          <a:lstStyle/>
          <a:p>
            <a:r>
              <a:rPr lang="en-IN" sz="2800" dirty="0">
                <a:latin typeface="Calibri" pitchFamily="34" charset="0"/>
              </a:rPr>
              <a:t>           $480,000 </a:t>
            </a:r>
          </a:p>
          <a:p>
            <a:r>
              <a:rPr lang="en-IN" sz="2800" dirty="0">
                <a:latin typeface="Calibri" pitchFamily="34" charset="0"/>
              </a:rPr>
              <a:t>($300,000 + </a:t>
            </a:r>
            <a:r>
              <a:rPr lang="en-IN" sz="2800" b="1" dirty="0">
                <a:solidFill>
                  <a:srgbClr val="C00000"/>
                </a:solidFill>
                <a:latin typeface="Calibri" pitchFamily="34" charset="0"/>
              </a:rPr>
              <a:t>$180,000</a:t>
            </a:r>
            <a:r>
              <a:rPr lang="en-IN" sz="2800" dirty="0">
                <a:latin typeface="Calibri" pitchFamily="34" charset="0"/>
              </a:rPr>
              <a:t>)</a:t>
            </a:r>
            <a:endParaRPr lang="en-IN" sz="2800" baseline="30000" dirty="0">
              <a:latin typeface="Calibri" pitchFamily="34" charset="0"/>
            </a:endParaRPr>
          </a:p>
        </p:txBody>
      </p:sp>
      <p:sp>
        <p:nvSpPr>
          <p:cNvPr id="26" name="TextBox 25"/>
          <p:cNvSpPr txBox="1">
            <a:spLocks noChangeArrowheads="1"/>
          </p:cNvSpPr>
          <p:nvPr/>
        </p:nvSpPr>
        <p:spPr bwMode="auto">
          <a:xfrm>
            <a:off x="6296025" y="4062413"/>
            <a:ext cx="2268538" cy="538162"/>
          </a:xfrm>
          <a:prstGeom prst="rect">
            <a:avLst/>
          </a:prstGeom>
          <a:noFill/>
          <a:ln w="9525">
            <a:noFill/>
            <a:miter lim="800000"/>
            <a:headEnd/>
            <a:tailEnd/>
          </a:ln>
        </p:spPr>
        <p:txBody>
          <a:bodyPr>
            <a:spAutoFit/>
          </a:bodyPr>
          <a:lstStyle/>
          <a:p>
            <a:pPr algn="ctr"/>
            <a:r>
              <a:rPr lang="en-US" sz="2800" dirty="0">
                <a:latin typeface="Calibri" pitchFamily="34" charset="0"/>
              </a:rPr>
              <a:t>=  $360,000</a:t>
            </a:r>
            <a:endParaRPr lang="en-IN" sz="2800" baseline="30000" dirty="0">
              <a:latin typeface="Calibri" pitchFamily="34" charset="0"/>
            </a:endParaRPr>
          </a:p>
        </p:txBody>
      </p:sp>
      <p:sp>
        <p:nvSpPr>
          <p:cNvPr id="27" name="TextBox 26"/>
          <p:cNvSpPr txBox="1">
            <a:spLocks noChangeArrowheads="1"/>
          </p:cNvSpPr>
          <p:nvPr/>
        </p:nvSpPr>
        <p:spPr bwMode="auto">
          <a:xfrm>
            <a:off x="6057900" y="3656015"/>
            <a:ext cx="3048000" cy="523875"/>
          </a:xfrm>
          <a:prstGeom prst="rect">
            <a:avLst/>
          </a:prstGeom>
          <a:noFill/>
          <a:ln w="9525">
            <a:noFill/>
            <a:miter lim="800000"/>
            <a:headEnd/>
            <a:tailEnd/>
          </a:ln>
        </p:spPr>
        <p:txBody>
          <a:bodyPr>
            <a:spAutoFit/>
          </a:bodyPr>
          <a:lstStyle/>
          <a:p>
            <a:r>
              <a:rPr lang="en-US" sz="2800" u="sng" dirty="0">
                <a:latin typeface="Calibri" pitchFamily="34" charset="0"/>
              </a:rPr>
              <a:t>Expected Amounts</a:t>
            </a:r>
            <a:endParaRPr lang="en-IN" sz="2800" u="sng" baseline="30000" dirty="0">
              <a:latin typeface="Calibri" pitchFamily="34" charset="0"/>
            </a:endParaRPr>
          </a:p>
        </p:txBody>
      </p:sp>
      <p:sp>
        <p:nvSpPr>
          <p:cNvPr id="36" name="TextBox 35"/>
          <p:cNvSpPr txBox="1">
            <a:spLocks noChangeArrowheads="1"/>
          </p:cNvSpPr>
          <p:nvPr/>
        </p:nvSpPr>
        <p:spPr bwMode="auto">
          <a:xfrm>
            <a:off x="3787777" y="3656015"/>
            <a:ext cx="2003425" cy="523875"/>
          </a:xfrm>
          <a:prstGeom prst="rect">
            <a:avLst/>
          </a:prstGeom>
          <a:noFill/>
          <a:ln w="9525">
            <a:noFill/>
            <a:miter lim="800000"/>
            <a:headEnd/>
            <a:tailEnd/>
          </a:ln>
        </p:spPr>
        <p:txBody>
          <a:bodyPr>
            <a:spAutoFit/>
          </a:bodyPr>
          <a:lstStyle/>
          <a:p>
            <a:pPr algn="ctr"/>
            <a:r>
              <a:rPr lang="en-US" sz="2800" u="sng" dirty="0">
                <a:latin typeface="Calibri" pitchFamily="34" charset="0"/>
              </a:rPr>
              <a:t>Probabilities</a:t>
            </a:r>
            <a:endParaRPr lang="en-IN" sz="2800" u="sng" baseline="30000" dirty="0">
              <a:latin typeface="Calibri" pitchFamily="34" charset="0"/>
            </a:endParaRPr>
          </a:p>
        </p:txBody>
      </p:sp>
      <p:sp>
        <p:nvSpPr>
          <p:cNvPr id="37" name="TextBox 36"/>
          <p:cNvSpPr txBox="1">
            <a:spLocks noChangeArrowheads="1"/>
          </p:cNvSpPr>
          <p:nvPr/>
        </p:nvSpPr>
        <p:spPr bwMode="auto">
          <a:xfrm>
            <a:off x="485777" y="4930777"/>
            <a:ext cx="3228975" cy="523875"/>
          </a:xfrm>
          <a:prstGeom prst="rect">
            <a:avLst/>
          </a:prstGeom>
          <a:noFill/>
          <a:ln w="9525">
            <a:noFill/>
            <a:miter lim="800000"/>
            <a:headEnd/>
            <a:tailEnd/>
          </a:ln>
        </p:spPr>
        <p:txBody>
          <a:bodyPr>
            <a:spAutoFit/>
          </a:bodyPr>
          <a:lstStyle/>
          <a:p>
            <a:pPr algn="ctr"/>
            <a:r>
              <a:rPr lang="en-IN" sz="2800" dirty="0">
                <a:latin typeface="Calibri" pitchFamily="34" charset="0"/>
              </a:rPr>
              <a:t>  (fixed fee  +  </a:t>
            </a:r>
            <a:r>
              <a:rPr lang="en-IN" sz="2800" b="1" dirty="0">
                <a:solidFill>
                  <a:srgbClr val="C00000"/>
                </a:solidFill>
                <a:latin typeface="Calibri" pitchFamily="34" charset="0"/>
              </a:rPr>
              <a:t>bonus</a:t>
            </a:r>
            <a:r>
              <a:rPr lang="en-IN" sz="2800" dirty="0">
                <a:latin typeface="Calibri" pitchFamily="34" charset="0"/>
              </a:rPr>
              <a:t>)</a:t>
            </a:r>
            <a:endParaRPr lang="en-IN" sz="2800" baseline="30000" dirty="0">
              <a:latin typeface="Calibri" pitchFamily="34" charset="0"/>
            </a:endParaRPr>
          </a:p>
        </p:txBody>
      </p:sp>
      <p:sp>
        <p:nvSpPr>
          <p:cNvPr id="38" name="TextBox 37"/>
          <p:cNvSpPr txBox="1">
            <a:spLocks noChangeArrowheads="1"/>
          </p:cNvSpPr>
          <p:nvPr/>
        </p:nvSpPr>
        <p:spPr bwMode="auto">
          <a:xfrm>
            <a:off x="4195763" y="4064002"/>
            <a:ext cx="1244600" cy="523875"/>
          </a:xfrm>
          <a:prstGeom prst="rect">
            <a:avLst/>
          </a:prstGeom>
          <a:noFill/>
          <a:ln w="9525">
            <a:noFill/>
            <a:miter lim="800000"/>
            <a:headEnd/>
            <a:tailEnd/>
          </a:ln>
        </p:spPr>
        <p:txBody>
          <a:bodyPr>
            <a:spAutoFit/>
          </a:bodyPr>
          <a:lstStyle/>
          <a:p>
            <a:pPr algn="ctr"/>
            <a:r>
              <a:rPr lang="en-IN" sz="2800" dirty="0">
                <a:latin typeface="Calibri" pitchFamily="34" charset="0"/>
              </a:rPr>
              <a:t>× 75%</a:t>
            </a:r>
            <a:endParaRPr lang="en-IN" sz="2800" baseline="30000" dirty="0">
              <a:latin typeface="Calibri" pitchFamily="34" charset="0"/>
            </a:endParaRPr>
          </a:p>
        </p:txBody>
      </p:sp>
      <p:sp>
        <p:nvSpPr>
          <p:cNvPr id="30" name="Rectangle 29"/>
          <p:cNvSpPr/>
          <p:nvPr/>
        </p:nvSpPr>
        <p:spPr>
          <a:xfrm>
            <a:off x="876300" y="1543052"/>
            <a:ext cx="7696200" cy="143827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31" name="TextBox 30"/>
          <p:cNvSpPr txBox="1">
            <a:spLocks noChangeArrowheads="1"/>
          </p:cNvSpPr>
          <p:nvPr/>
        </p:nvSpPr>
        <p:spPr bwMode="auto">
          <a:xfrm>
            <a:off x="876300" y="1554165"/>
            <a:ext cx="4686300" cy="523875"/>
          </a:xfrm>
          <a:prstGeom prst="rect">
            <a:avLst/>
          </a:prstGeom>
          <a:noFill/>
          <a:ln w="9525">
            <a:noFill/>
            <a:miter lim="800000"/>
            <a:headEnd/>
            <a:tailEnd/>
          </a:ln>
        </p:spPr>
        <p:txBody>
          <a:bodyPr>
            <a:spAutoFit/>
          </a:bodyPr>
          <a:lstStyle/>
          <a:p>
            <a:pPr algn="ctr"/>
            <a:r>
              <a:rPr lang="en-US" sz="2800" b="1" dirty="0">
                <a:latin typeface="Calibri" pitchFamily="34" charset="0"/>
              </a:rPr>
              <a:t>Journal </a:t>
            </a:r>
            <a:r>
              <a:rPr lang="en-US" sz="2800" b="1" dirty="0" smtClean="0">
                <a:latin typeface="Calibri" pitchFamily="34" charset="0"/>
              </a:rPr>
              <a:t>Entry at Inception</a:t>
            </a:r>
            <a:endParaRPr lang="en-IN" sz="2800" b="1" baseline="30000" dirty="0">
              <a:latin typeface="Calibri" pitchFamily="34" charset="0"/>
            </a:endParaRPr>
          </a:p>
        </p:txBody>
      </p:sp>
      <p:sp>
        <p:nvSpPr>
          <p:cNvPr id="32" name="TextBox 31"/>
          <p:cNvSpPr txBox="1">
            <a:spLocks noChangeArrowheads="1"/>
          </p:cNvSpPr>
          <p:nvPr/>
        </p:nvSpPr>
        <p:spPr bwMode="auto">
          <a:xfrm>
            <a:off x="876300" y="2036765"/>
            <a:ext cx="4686300" cy="523875"/>
          </a:xfrm>
          <a:prstGeom prst="rect">
            <a:avLst/>
          </a:prstGeom>
          <a:noFill/>
          <a:ln w="9525">
            <a:noFill/>
            <a:miter lim="800000"/>
            <a:headEnd/>
            <a:tailEnd/>
          </a:ln>
        </p:spPr>
        <p:txBody>
          <a:bodyPr>
            <a:spAutoFit/>
          </a:bodyPr>
          <a:lstStyle/>
          <a:p>
            <a:r>
              <a:rPr lang="en-US" sz="2800" dirty="0">
                <a:latin typeface="Calibri" pitchFamily="34" charset="0"/>
              </a:rPr>
              <a:t>Cash</a:t>
            </a:r>
            <a:endParaRPr lang="en-IN" sz="2800" baseline="30000" dirty="0">
              <a:latin typeface="Calibri" pitchFamily="34" charset="0"/>
            </a:endParaRPr>
          </a:p>
        </p:txBody>
      </p:sp>
      <p:sp>
        <p:nvSpPr>
          <p:cNvPr id="33" name="TextBox 32"/>
          <p:cNvSpPr txBox="1">
            <a:spLocks noChangeArrowheads="1"/>
          </p:cNvSpPr>
          <p:nvPr/>
        </p:nvSpPr>
        <p:spPr bwMode="auto">
          <a:xfrm>
            <a:off x="876300" y="2452690"/>
            <a:ext cx="5181600" cy="523220"/>
          </a:xfrm>
          <a:prstGeom prst="rect">
            <a:avLst/>
          </a:prstGeom>
          <a:noFill/>
          <a:ln w="9525">
            <a:noFill/>
            <a:miter lim="800000"/>
            <a:headEnd/>
            <a:tailEnd/>
          </a:ln>
        </p:spPr>
        <p:txBody>
          <a:bodyPr wrap="square">
            <a:spAutoFit/>
          </a:bodyPr>
          <a:lstStyle/>
          <a:p>
            <a:r>
              <a:rPr lang="en-IN" sz="2800" dirty="0">
                <a:latin typeface="Calibri" pitchFamily="34" charset="0"/>
              </a:rPr>
              <a:t>     Deferred </a:t>
            </a:r>
            <a:r>
              <a:rPr lang="en-IN" sz="2800" dirty="0" smtClean="0">
                <a:latin typeface="Calibri" pitchFamily="34" charset="0"/>
              </a:rPr>
              <a:t>revenue (fixed fee)</a:t>
            </a:r>
            <a:endParaRPr lang="en-IN" sz="2800" baseline="30000" dirty="0">
              <a:latin typeface="Calibri" pitchFamily="34" charset="0"/>
            </a:endParaRPr>
          </a:p>
        </p:txBody>
      </p:sp>
      <p:sp>
        <p:nvSpPr>
          <p:cNvPr id="34" name="TextBox 33"/>
          <p:cNvSpPr txBox="1">
            <a:spLocks noChangeArrowheads="1"/>
          </p:cNvSpPr>
          <p:nvPr/>
        </p:nvSpPr>
        <p:spPr bwMode="auto">
          <a:xfrm>
            <a:off x="7048502" y="2443163"/>
            <a:ext cx="1516063" cy="538162"/>
          </a:xfrm>
          <a:prstGeom prst="rect">
            <a:avLst/>
          </a:prstGeom>
          <a:noFill/>
          <a:ln w="9525">
            <a:noFill/>
            <a:miter lim="800000"/>
            <a:headEnd/>
            <a:tailEnd/>
          </a:ln>
        </p:spPr>
        <p:txBody>
          <a:bodyPr>
            <a:spAutoFit/>
          </a:bodyPr>
          <a:lstStyle/>
          <a:p>
            <a:pPr algn="r"/>
            <a:r>
              <a:rPr lang="en-US" sz="2800" dirty="0">
                <a:latin typeface="Calibri" pitchFamily="34" charset="0"/>
              </a:rPr>
              <a:t>300,000</a:t>
            </a:r>
            <a:endParaRPr lang="en-IN" sz="2800" baseline="30000" dirty="0">
              <a:latin typeface="Calibri" pitchFamily="34" charset="0"/>
            </a:endParaRPr>
          </a:p>
        </p:txBody>
      </p:sp>
      <p:sp>
        <p:nvSpPr>
          <p:cNvPr id="35" name="TextBox 34"/>
          <p:cNvSpPr txBox="1">
            <a:spLocks noChangeArrowheads="1"/>
          </p:cNvSpPr>
          <p:nvPr/>
        </p:nvSpPr>
        <p:spPr bwMode="auto">
          <a:xfrm>
            <a:off x="5695950" y="2028827"/>
            <a:ext cx="1504950" cy="523875"/>
          </a:xfrm>
          <a:prstGeom prst="rect">
            <a:avLst/>
          </a:prstGeom>
          <a:noFill/>
          <a:ln w="9525">
            <a:noFill/>
            <a:miter lim="800000"/>
            <a:headEnd/>
            <a:tailEnd/>
          </a:ln>
        </p:spPr>
        <p:txBody>
          <a:bodyPr>
            <a:spAutoFit/>
          </a:bodyPr>
          <a:lstStyle/>
          <a:p>
            <a:pPr algn="r"/>
            <a:r>
              <a:rPr lang="en-US" sz="2800" dirty="0">
                <a:latin typeface="Calibri" pitchFamily="34" charset="0"/>
              </a:rPr>
              <a:t>300,000</a:t>
            </a:r>
            <a:endParaRPr lang="en-IN" sz="2800" baseline="30000" dirty="0">
              <a:latin typeface="Calibri" pitchFamily="34" charset="0"/>
            </a:endParaRPr>
          </a:p>
        </p:txBody>
      </p:sp>
      <p:sp>
        <p:nvSpPr>
          <p:cNvPr id="48" name="TextBox 47"/>
          <p:cNvSpPr txBox="1">
            <a:spLocks noChangeArrowheads="1"/>
          </p:cNvSpPr>
          <p:nvPr/>
        </p:nvSpPr>
        <p:spPr bwMode="auto">
          <a:xfrm>
            <a:off x="7269163" y="1547813"/>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49" name="TextBox 48"/>
          <p:cNvSpPr txBox="1">
            <a:spLocks noChangeArrowheads="1"/>
          </p:cNvSpPr>
          <p:nvPr/>
        </p:nvSpPr>
        <p:spPr bwMode="auto">
          <a:xfrm>
            <a:off x="5911850" y="1547813"/>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cxnSp>
        <p:nvCxnSpPr>
          <p:cNvPr id="50" name="Straight Connector 49"/>
          <p:cNvCxnSpPr/>
          <p:nvPr/>
        </p:nvCxnSpPr>
        <p:spPr>
          <a:xfrm>
            <a:off x="876300" y="2030413"/>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itle 2"/>
          <p:cNvSpPr txBox="1">
            <a:spLocks/>
          </p:cNvSpPr>
          <p:nvPr/>
        </p:nvSpPr>
        <p:spPr bwMode="auto">
          <a:xfrm>
            <a:off x="8447823"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22" name="Title 1"/>
          <p:cNvSpPr>
            <a:spLocks noGrp="1"/>
          </p:cNvSpPr>
          <p:nvPr>
            <p:ph type="title"/>
          </p:nvPr>
        </p:nvSpPr>
        <p:spPr>
          <a:xfrm>
            <a:off x="761999" y="0"/>
            <a:ext cx="8382000" cy="1444625"/>
          </a:xfrm>
        </p:spPr>
        <p:txBody>
          <a:bodyPr rtlCol="0">
            <a:noAutofit/>
          </a:bodyPr>
          <a:lstStyle/>
          <a:p>
            <a:pPr fontAlgn="auto">
              <a:spcAft>
                <a:spcPts val="0"/>
              </a:spcAft>
              <a:defRPr/>
            </a:pPr>
            <a:r>
              <a:rPr lang="en-IN" sz="3200" dirty="0" smtClean="0"/>
              <a:t>Special </a:t>
            </a:r>
            <a:r>
              <a:rPr lang="en-IN" sz="3200" dirty="0"/>
              <a:t>Issues for Step 3: </a:t>
            </a:r>
            <a:br>
              <a:rPr lang="en-IN" sz="3200" dirty="0"/>
            </a:br>
            <a:r>
              <a:rPr lang="en-IN" sz="3200" dirty="0">
                <a:solidFill>
                  <a:srgbClr val="C00000"/>
                </a:solidFill>
              </a:rPr>
              <a:t>Determine the Transaction </a:t>
            </a:r>
            <a:r>
              <a:rPr lang="en-IN" sz="3200" dirty="0" smtClean="0">
                <a:solidFill>
                  <a:srgbClr val="C00000"/>
                </a:solidFill>
              </a:rPr>
              <a:t>Price      </a:t>
            </a:r>
            <a:r>
              <a:rPr lang="en-US" sz="1600" dirty="0" smtClean="0">
                <a:cs typeface="Arial" charset="0"/>
              </a:rPr>
              <a:t>(</a:t>
            </a:r>
            <a:r>
              <a:rPr lang="en-US" sz="1600" dirty="0">
                <a:cs typeface="Arial" charset="0"/>
              </a:rPr>
              <a:t>Illustration continued</a:t>
            </a:r>
            <a:r>
              <a:rPr lang="en-US" sz="1600" dirty="0" smtClean="0">
                <a:cs typeface="Arial" charset="0"/>
              </a:rPr>
              <a:t>)</a:t>
            </a:r>
            <a:endParaRPr lang="en-IN" sz="1600" dirty="0">
              <a:solidFill>
                <a:srgbClr val="C00000"/>
              </a:solidFill>
            </a:endParaRPr>
          </a:p>
        </p:txBody>
      </p:sp>
    </p:spTree>
    <p:extLst>
      <p:ext uri="{BB962C8B-B14F-4D97-AF65-F5344CB8AC3E}">
        <p14:creationId xmlns:p14="http://schemas.microsoft.com/office/powerpoint/2010/main" val="1104203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6" grpId="0"/>
      <p:bldP spid="37" grpId="0"/>
      <p:bldP spid="38" grpId="0"/>
      <p:bldP spid="30" grpId="0" animBg="1"/>
      <p:bldP spid="31" grpId="0"/>
      <p:bldP spid="32" grpId="0"/>
      <p:bldP spid="33" grpId="0"/>
      <p:bldP spid="34" grpId="0"/>
      <p:bldP spid="35" grpId="0"/>
      <p:bldP spid="48" grpId="0"/>
      <p:bldP spid="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699" y="1163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lgn="ctr" fontAlgn="auto">
              <a:spcAft>
                <a:spcPts val="0"/>
              </a:spcAft>
              <a:defRPr/>
            </a:pPr>
            <a:r>
              <a:rPr lang="en-IN" sz="1500" dirty="0"/>
              <a:t>LO5-6</a:t>
            </a:r>
          </a:p>
        </p:txBody>
      </p:sp>
      <p:sp>
        <p:nvSpPr>
          <p:cNvPr id="23" name="TextBox 22"/>
          <p:cNvSpPr txBox="1">
            <a:spLocks noChangeArrowheads="1"/>
          </p:cNvSpPr>
          <p:nvPr/>
        </p:nvSpPr>
        <p:spPr bwMode="auto">
          <a:xfrm>
            <a:off x="876300" y="3132140"/>
            <a:ext cx="5010150" cy="523875"/>
          </a:xfrm>
          <a:prstGeom prst="rect">
            <a:avLst/>
          </a:prstGeom>
          <a:noFill/>
          <a:ln w="9525">
            <a:noFill/>
            <a:miter lim="800000"/>
            <a:headEnd/>
            <a:tailEnd/>
          </a:ln>
        </p:spPr>
        <p:txBody>
          <a:bodyPr>
            <a:spAutoFit/>
          </a:bodyPr>
          <a:lstStyle/>
          <a:p>
            <a:r>
              <a:rPr lang="en-IN" sz="2800" b="1" dirty="0">
                <a:solidFill>
                  <a:srgbClr val="0070C0"/>
                </a:solidFill>
                <a:latin typeface="Calibri" pitchFamily="34" charset="0"/>
              </a:rPr>
              <a:t>Alternative 1: </a:t>
            </a:r>
            <a:r>
              <a:rPr lang="en-IN" sz="2800" b="1" dirty="0">
                <a:solidFill>
                  <a:srgbClr val="C00000"/>
                </a:solidFill>
                <a:latin typeface="Calibri" pitchFamily="34" charset="0"/>
              </a:rPr>
              <a:t>Expected Value</a:t>
            </a:r>
            <a:endParaRPr lang="en-IN" sz="2800" b="1" baseline="30000" dirty="0">
              <a:solidFill>
                <a:srgbClr val="C00000"/>
              </a:solidFill>
              <a:latin typeface="Calibri" pitchFamily="34" charset="0"/>
            </a:endParaRPr>
          </a:p>
        </p:txBody>
      </p:sp>
      <p:sp>
        <p:nvSpPr>
          <p:cNvPr id="24" name="TextBox 23"/>
          <p:cNvSpPr txBox="1">
            <a:spLocks noChangeArrowheads="1"/>
          </p:cNvSpPr>
          <p:nvPr/>
        </p:nvSpPr>
        <p:spPr bwMode="auto">
          <a:xfrm>
            <a:off x="838200" y="3656015"/>
            <a:ext cx="2933700" cy="523875"/>
          </a:xfrm>
          <a:prstGeom prst="rect">
            <a:avLst/>
          </a:prstGeom>
          <a:noFill/>
          <a:ln w="9525">
            <a:noFill/>
            <a:miter lim="800000"/>
            <a:headEnd/>
            <a:tailEnd/>
          </a:ln>
        </p:spPr>
        <p:txBody>
          <a:bodyPr>
            <a:spAutoFit/>
          </a:bodyPr>
          <a:lstStyle/>
          <a:p>
            <a:r>
              <a:rPr lang="en-US" sz="2800" dirty="0">
                <a:latin typeface="Calibri" pitchFamily="34" charset="0"/>
              </a:rPr>
              <a:t>Possible Amounts</a:t>
            </a:r>
            <a:endParaRPr lang="en-IN" sz="2800" baseline="30000" dirty="0">
              <a:latin typeface="Calibri" pitchFamily="34" charset="0"/>
            </a:endParaRPr>
          </a:p>
        </p:txBody>
      </p:sp>
      <p:sp>
        <p:nvSpPr>
          <p:cNvPr id="26" name="TextBox 25"/>
          <p:cNvSpPr txBox="1">
            <a:spLocks noChangeArrowheads="1"/>
          </p:cNvSpPr>
          <p:nvPr/>
        </p:nvSpPr>
        <p:spPr bwMode="auto">
          <a:xfrm>
            <a:off x="6296025" y="4062413"/>
            <a:ext cx="2268538" cy="538162"/>
          </a:xfrm>
          <a:prstGeom prst="rect">
            <a:avLst/>
          </a:prstGeom>
          <a:noFill/>
          <a:ln w="9525">
            <a:noFill/>
            <a:miter lim="800000"/>
            <a:headEnd/>
            <a:tailEnd/>
          </a:ln>
        </p:spPr>
        <p:txBody>
          <a:bodyPr>
            <a:spAutoFit/>
          </a:bodyPr>
          <a:lstStyle/>
          <a:p>
            <a:pPr algn="ctr"/>
            <a:r>
              <a:rPr lang="en-US" sz="2800" dirty="0" smtClean="0">
                <a:latin typeface="Calibri" pitchFamily="34" charset="0"/>
              </a:rPr>
              <a:t>=       75,000</a:t>
            </a:r>
            <a:endParaRPr lang="en-IN" sz="2800" baseline="30000" dirty="0">
              <a:latin typeface="Calibri" pitchFamily="34" charset="0"/>
            </a:endParaRPr>
          </a:p>
        </p:txBody>
      </p:sp>
      <p:sp>
        <p:nvSpPr>
          <p:cNvPr id="27" name="TextBox 26"/>
          <p:cNvSpPr txBox="1">
            <a:spLocks noChangeArrowheads="1"/>
          </p:cNvSpPr>
          <p:nvPr/>
        </p:nvSpPr>
        <p:spPr bwMode="auto">
          <a:xfrm>
            <a:off x="6057900" y="3656015"/>
            <a:ext cx="3048000" cy="523875"/>
          </a:xfrm>
          <a:prstGeom prst="rect">
            <a:avLst/>
          </a:prstGeom>
          <a:noFill/>
          <a:ln w="9525">
            <a:noFill/>
            <a:miter lim="800000"/>
            <a:headEnd/>
            <a:tailEnd/>
          </a:ln>
        </p:spPr>
        <p:txBody>
          <a:bodyPr>
            <a:spAutoFit/>
          </a:bodyPr>
          <a:lstStyle/>
          <a:p>
            <a:r>
              <a:rPr lang="en-US" sz="2800" dirty="0">
                <a:latin typeface="Calibri" pitchFamily="34" charset="0"/>
              </a:rPr>
              <a:t>Expected Amounts</a:t>
            </a:r>
            <a:endParaRPr lang="en-IN" sz="2800" baseline="30000" dirty="0">
              <a:latin typeface="Calibri" pitchFamily="34" charset="0"/>
            </a:endParaRPr>
          </a:p>
        </p:txBody>
      </p:sp>
      <p:sp>
        <p:nvSpPr>
          <p:cNvPr id="36" name="TextBox 35"/>
          <p:cNvSpPr txBox="1">
            <a:spLocks noChangeArrowheads="1"/>
          </p:cNvSpPr>
          <p:nvPr/>
        </p:nvSpPr>
        <p:spPr bwMode="auto">
          <a:xfrm>
            <a:off x="3787777" y="3656015"/>
            <a:ext cx="2003425" cy="523875"/>
          </a:xfrm>
          <a:prstGeom prst="rect">
            <a:avLst/>
          </a:prstGeom>
          <a:noFill/>
          <a:ln w="9525">
            <a:noFill/>
            <a:miter lim="800000"/>
            <a:headEnd/>
            <a:tailEnd/>
          </a:ln>
        </p:spPr>
        <p:txBody>
          <a:bodyPr>
            <a:spAutoFit/>
          </a:bodyPr>
          <a:lstStyle/>
          <a:p>
            <a:pPr algn="ctr"/>
            <a:r>
              <a:rPr lang="en-US" sz="2800" dirty="0">
                <a:latin typeface="Calibri" pitchFamily="34" charset="0"/>
              </a:rPr>
              <a:t>Probabilities</a:t>
            </a:r>
            <a:endParaRPr lang="en-IN" sz="2800" baseline="30000" dirty="0">
              <a:latin typeface="Calibri" pitchFamily="34" charset="0"/>
            </a:endParaRPr>
          </a:p>
        </p:txBody>
      </p:sp>
      <p:sp>
        <p:nvSpPr>
          <p:cNvPr id="37" name="TextBox 36"/>
          <p:cNvSpPr txBox="1">
            <a:spLocks noChangeArrowheads="1"/>
          </p:cNvSpPr>
          <p:nvPr/>
        </p:nvSpPr>
        <p:spPr bwMode="auto">
          <a:xfrm>
            <a:off x="485777" y="4930777"/>
            <a:ext cx="3228975" cy="523875"/>
          </a:xfrm>
          <a:prstGeom prst="rect">
            <a:avLst/>
          </a:prstGeom>
          <a:noFill/>
          <a:ln w="9525">
            <a:noFill/>
            <a:miter lim="800000"/>
            <a:headEnd/>
            <a:tailEnd/>
          </a:ln>
        </p:spPr>
        <p:txBody>
          <a:bodyPr>
            <a:spAutoFit/>
          </a:bodyPr>
          <a:lstStyle/>
          <a:p>
            <a:pPr algn="ctr"/>
            <a:r>
              <a:rPr lang="en-IN" sz="2800" dirty="0">
                <a:latin typeface="Calibri" pitchFamily="34" charset="0"/>
              </a:rPr>
              <a:t>  (fixed fee  +  </a:t>
            </a:r>
            <a:r>
              <a:rPr lang="en-IN" sz="2800" b="1" dirty="0">
                <a:solidFill>
                  <a:srgbClr val="C00000"/>
                </a:solidFill>
                <a:latin typeface="Calibri" pitchFamily="34" charset="0"/>
              </a:rPr>
              <a:t>bonus</a:t>
            </a:r>
            <a:r>
              <a:rPr lang="en-IN" sz="2800" dirty="0">
                <a:latin typeface="Calibri" pitchFamily="34" charset="0"/>
              </a:rPr>
              <a:t>)</a:t>
            </a:r>
            <a:endParaRPr lang="en-IN" sz="2800" baseline="30000" dirty="0">
              <a:latin typeface="Calibri" pitchFamily="34" charset="0"/>
            </a:endParaRPr>
          </a:p>
        </p:txBody>
      </p:sp>
      <p:sp>
        <p:nvSpPr>
          <p:cNvPr id="38" name="TextBox 37"/>
          <p:cNvSpPr txBox="1">
            <a:spLocks noChangeArrowheads="1"/>
          </p:cNvSpPr>
          <p:nvPr/>
        </p:nvSpPr>
        <p:spPr bwMode="auto">
          <a:xfrm>
            <a:off x="4195763" y="4064002"/>
            <a:ext cx="1244600" cy="523875"/>
          </a:xfrm>
          <a:prstGeom prst="rect">
            <a:avLst/>
          </a:prstGeom>
          <a:noFill/>
          <a:ln w="9525">
            <a:noFill/>
            <a:miter lim="800000"/>
            <a:headEnd/>
            <a:tailEnd/>
          </a:ln>
        </p:spPr>
        <p:txBody>
          <a:bodyPr>
            <a:spAutoFit/>
          </a:bodyPr>
          <a:lstStyle/>
          <a:p>
            <a:pPr algn="ctr"/>
            <a:r>
              <a:rPr lang="en-IN" sz="2800" dirty="0">
                <a:latin typeface="Calibri" pitchFamily="34" charset="0"/>
              </a:rPr>
              <a:t>× </a:t>
            </a:r>
            <a:r>
              <a:rPr lang="en-IN" sz="2800" dirty="0" smtClean="0">
                <a:latin typeface="Calibri" pitchFamily="34" charset="0"/>
              </a:rPr>
              <a:t>25</a:t>
            </a:r>
            <a:r>
              <a:rPr lang="en-IN" sz="2800" dirty="0">
                <a:latin typeface="Calibri" pitchFamily="34" charset="0"/>
              </a:rPr>
              <a:t>%</a:t>
            </a:r>
            <a:endParaRPr lang="en-IN" sz="2800" baseline="30000" dirty="0">
              <a:latin typeface="Calibri" pitchFamily="34" charset="0"/>
            </a:endParaRPr>
          </a:p>
        </p:txBody>
      </p:sp>
      <p:sp>
        <p:nvSpPr>
          <p:cNvPr id="41" name="TextBox 40"/>
          <p:cNvSpPr txBox="1">
            <a:spLocks noChangeArrowheads="1"/>
          </p:cNvSpPr>
          <p:nvPr/>
        </p:nvSpPr>
        <p:spPr bwMode="auto">
          <a:xfrm>
            <a:off x="933452" y="4071940"/>
            <a:ext cx="2752725" cy="954087"/>
          </a:xfrm>
          <a:prstGeom prst="rect">
            <a:avLst/>
          </a:prstGeom>
          <a:noFill/>
          <a:ln w="9525">
            <a:noFill/>
            <a:miter lim="800000"/>
            <a:headEnd/>
            <a:tailEnd/>
          </a:ln>
        </p:spPr>
        <p:txBody>
          <a:bodyPr>
            <a:spAutoFit/>
          </a:bodyPr>
          <a:lstStyle/>
          <a:p>
            <a:r>
              <a:rPr lang="en-IN" sz="2800" dirty="0">
                <a:latin typeface="Calibri" pitchFamily="34" charset="0"/>
              </a:rPr>
              <a:t>      $300,000 </a:t>
            </a:r>
          </a:p>
          <a:p>
            <a:r>
              <a:rPr lang="en-IN" sz="2800" dirty="0">
                <a:latin typeface="Calibri" pitchFamily="34" charset="0"/>
              </a:rPr>
              <a:t>($300,000 + </a:t>
            </a:r>
            <a:r>
              <a:rPr lang="en-IN" sz="2800" b="1" dirty="0">
                <a:solidFill>
                  <a:srgbClr val="C00000"/>
                </a:solidFill>
                <a:latin typeface="Calibri" pitchFamily="34" charset="0"/>
              </a:rPr>
              <a:t>$0</a:t>
            </a:r>
            <a:r>
              <a:rPr lang="en-IN" sz="2800" dirty="0">
                <a:latin typeface="Calibri" pitchFamily="34" charset="0"/>
              </a:rPr>
              <a:t>)</a:t>
            </a:r>
            <a:endParaRPr lang="en-IN" sz="2800" baseline="30000" dirty="0">
              <a:latin typeface="Calibri" pitchFamily="34" charset="0"/>
            </a:endParaRPr>
          </a:p>
        </p:txBody>
      </p:sp>
      <p:sp>
        <p:nvSpPr>
          <p:cNvPr id="30" name="Rectangle 29"/>
          <p:cNvSpPr/>
          <p:nvPr/>
        </p:nvSpPr>
        <p:spPr>
          <a:xfrm>
            <a:off x="876300" y="1543052"/>
            <a:ext cx="7696200" cy="143827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31" name="TextBox 30"/>
          <p:cNvSpPr txBox="1">
            <a:spLocks noChangeArrowheads="1"/>
          </p:cNvSpPr>
          <p:nvPr/>
        </p:nvSpPr>
        <p:spPr bwMode="auto">
          <a:xfrm>
            <a:off x="876300" y="1554165"/>
            <a:ext cx="4686300" cy="523875"/>
          </a:xfrm>
          <a:prstGeom prst="rect">
            <a:avLst/>
          </a:prstGeom>
          <a:noFill/>
          <a:ln w="9525">
            <a:noFill/>
            <a:miter lim="800000"/>
            <a:headEnd/>
            <a:tailEnd/>
          </a:ln>
        </p:spPr>
        <p:txBody>
          <a:bodyPr>
            <a:spAutoFit/>
          </a:bodyPr>
          <a:lstStyle/>
          <a:p>
            <a:pPr algn="ctr"/>
            <a:r>
              <a:rPr lang="en-US" sz="2800" b="1" dirty="0">
                <a:latin typeface="Calibri" pitchFamily="34" charset="0"/>
              </a:rPr>
              <a:t>Journal </a:t>
            </a:r>
            <a:r>
              <a:rPr lang="en-US" sz="2800" b="1" dirty="0" smtClean="0">
                <a:latin typeface="Calibri" pitchFamily="34" charset="0"/>
              </a:rPr>
              <a:t>Entry at inception</a:t>
            </a:r>
            <a:endParaRPr lang="en-IN" sz="2800" b="1" baseline="30000" dirty="0">
              <a:latin typeface="Calibri" pitchFamily="34" charset="0"/>
            </a:endParaRPr>
          </a:p>
        </p:txBody>
      </p:sp>
      <p:sp>
        <p:nvSpPr>
          <p:cNvPr id="32" name="TextBox 31"/>
          <p:cNvSpPr txBox="1">
            <a:spLocks noChangeArrowheads="1"/>
          </p:cNvSpPr>
          <p:nvPr/>
        </p:nvSpPr>
        <p:spPr bwMode="auto">
          <a:xfrm>
            <a:off x="876300" y="2036765"/>
            <a:ext cx="4686300" cy="523875"/>
          </a:xfrm>
          <a:prstGeom prst="rect">
            <a:avLst/>
          </a:prstGeom>
          <a:noFill/>
          <a:ln w="9525">
            <a:noFill/>
            <a:miter lim="800000"/>
            <a:headEnd/>
            <a:tailEnd/>
          </a:ln>
        </p:spPr>
        <p:txBody>
          <a:bodyPr>
            <a:spAutoFit/>
          </a:bodyPr>
          <a:lstStyle/>
          <a:p>
            <a:r>
              <a:rPr lang="en-US" sz="2800" dirty="0">
                <a:latin typeface="Calibri" pitchFamily="34" charset="0"/>
              </a:rPr>
              <a:t>Cash</a:t>
            </a:r>
            <a:endParaRPr lang="en-IN" sz="2800" baseline="30000" dirty="0">
              <a:latin typeface="Calibri" pitchFamily="34" charset="0"/>
            </a:endParaRPr>
          </a:p>
        </p:txBody>
      </p:sp>
      <p:sp>
        <p:nvSpPr>
          <p:cNvPr id="33" name="TextBox 32"/>
          <p:cNvSpPr txBox="1">
            <a:spLocks noChangeArrowheads="1"/>
          </p:cNvSpPr>
          <p:nvPr/>
        </p:nvSpPr>
        <p:spPr bwMode="auto">
          <a:xfrm>
            <a:off x="876300" y="2452690"/>
            <a:ext cx="5010150" cy="523875"/>
          </a:xfrm>
          <a:prstGeom prst="rect">
            <a:avLst/>
          </a:prstGeom>
          <a:noFill/>
          <a:ln w="9525">
            <a:noFill/>
            <a:miter lim="800000"/>
            <a:headEnd/>
            <a:tailEnd/>
          </a:ln>
        </p:spPr>
        <p:txBody>
          <a:bodyPr>
            <a:spAutoFit/>
          </a:bodyPr>
          <a:lstStyle/>
          <a:p>
            <a:r>
              <a:rPr lang="en-IN" sz="2800" dirty="0">
                <a:latin typeface="Calibri" pitchFamily="34" charset="0"/>
              </a:rPr>
              <a:t>     Deferred </a:t>
            </a:r>
            <a:r>
              <a:rPr lang="en-IN" sz="2800" dirty="0" smtClean="0">
                <a:latin typeface="Calibri" pitchFamily="34" charset="0"/>
              </a:rPr>
              <a:t>revenue (fixed fee)</a:t>
            </a:r>
            <a:endParaRPr lang="en-IN" sz="2800" baseline="30000" dirty="0">
              <a:latin typeface="Calibri" pitchFamily="34" charset="0"/>
            </a:endParaRPr>
          </a:p>
        </p:txBody>
      </p:sp>
      <p:sp>
        <p:nvSpPr>
          <p:cNvPr id="34" name="TextBox 33"/>
          <p:cNvSpPr txBox="1">
            <a:spLocks noChangeArrowheads="1"/>
          </p:cNvSpPr>
          <p:nvPr/>
        </p:nvSpPr>
        <p:spPr bwMode="auto">
          <a:xfrm>
            <a:off x="7048502" y="2443163"/>
            <a:ext cx="1516063" cy="538162"/>
          </a:xfrm>
          <a:prstGeom prst="rect">
            <a:avLst/>
          </a:prstGeom>
          <a:noFill/>
          <a:ln w="9525">
            <a:noFill/>
            <a:miter lim="800000"/>
            <a:headEnd/>
            <a:tailEnd/>
          </a:ln>
        </p:spPr>
        <p:txBody>
          <a:bodyPr>
            <a:spAutoFit/>
          </a:bodyPr>
          <a:lstStyle/>
          <a:p>
            <a:pPr algn="r"/>
            <a:r>
              <a:rPr lang="en-US" sz="2800" dirty="0">
                <a:latin typeface="Calibri" pitchFamily="34" charset="0"/>
              </a:rPr>
              <a:t>300,000</a:t>
            </a:r>
            <a:endParaRPr lang="en-IN" sz="2800" baseline="30000" dirty="0">
              <a:latin typeface="Calibri" pitchFamily="34" charset="0"/>
            </a:endParaRPr>
          </a:p>
        </p:txBody>
      </p:sp>
      <p:sp>
        <p:nvSpPr>
          <p:cNvPr id="35" name="TextBox 34"/>
          <p:cNvSpPr txBox="1">
            <a:spLocks noChangeArrowheads="1"/>
          </p:cNvSpPr>
          <p:nvPr/>
        </p:nvSpPr>
        <p:spPr bwMode="auto">
          <a:xfrm>
            <a:off x="5695950" y="2028827"/>
            <a:ext cx="1504950" cy="523875"/>
          </a:xfrm>
          <a:prstGeom prst="rect">
            <a:avLst/>
          </a:prstGeom>
          <a:noFill/>
          <a:ln w="9525">
            <a:noFill/>
            <a:miter lim="800000"/>
            <a:headEnd/>
            <a:tailEnd/>
          </a:ln>
        </p:spPr>
        <p:txBody>
          <a:bodyPr>
            <a:spAutoFit/>
          </a:bodyPr>
          <a:lstStyle/>
          <a:p>
            <a:pPr algn="r"/>
            <a:r>
              <a:rPr lang="en-US" sz="2800" dirty="0">
                <a:latin typeface="Calibri" pitchFamily="34" charset="0"/>
              </a:rPr>
              <a:t>300,000</a:t>
            </a:r>
            <a:endParaRPr lang="en-IN" sz="2800" baseline="30000" dirty="0">
              <a:latin typeface="Calibri" pitchFamily="34" charset="0"/>
            </a:endParaRPr>
          </a:p>
        </p:txBody>
      </p:sp>
      <p:sp>
        <p:nvSpPr>
          <p:cNvPr id="48" name="TextBox 47"/>
          <p:cNvSpPr txBox="1">
            <a:spLocks noChangeArrowheads="1"/>
          </p:cNvSpPr>
          <p:nvPr/>
        </p:nvSpPr>
        <p:spPr bwMode="auto">
          <a:xfrm>
            <a:off x="7269163" y="1547813"/>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49" name="TextBox 48"/>
          <p:cNvSpPr txBox="1">
            <a:spLocks noChangeArrowheads="1"/>
          </p:cNvSpPr>
          <p:nvPr/>
        </p:nvSpPr>
        <p:spPr bwMode="auto">
          <a:xfrm>
            <a:off x="5911850" y="1547813"/>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cxnSp>
        <p:nvCxnSpPr>
          <p:cNvPr id="50" name="Straight Connector 49"/>
          <p:cNvCxnSpPr/>
          <p:nvPr/>
        </p:nvCxnSpPr>
        <p:spPr>
          <a:xfrm>
            <a:off x="876300" y="2030413"/>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761999" y="0"/>
            <a:ext cx="8382000" cy="1444625"/>
          </a:xfrm>
        </p:spPr>
        <p:txBody>
          <a:bodyPr rtlCol="0">
            <a:noAutofit/>
          </a:bodyPr>
          <a:lstStyle/>
          <a:p>
            <a:pPr fontAlgn="auto">
              <a:spcAft>
                <a:spcPts val="0"/>
              </a:spcAft>
              <a:defRPr/>
            </a:pPr>
            <a:r>
              <a:rPr lang="en-IN" sz="3200" dirty="0" smtClean="0"/>
              <a:t>Special </a:t>
            </a:r>
            <a:r>
              <a:rPr lang="en-IN" sz="3200" dirty="0"/>
              <a:t>Issues for Step 3: </a:t>
            </a:r>
            <a:br>
              <a:rPr lang="en-IN" sz="3200" dirty="0"/>
            </a:br>
            <a:r>
              <a:rPr lang="en-IN" sz="3200" dirty="0">
                <a:solidFill>
                  <a:srgbClr val="C00000"/>
                </a:solidFill>
              </a:rPr>
              <a:t>Determine the Transaction </a:t>
            </a:r>
            <a:r>
              <a:rPr lang="en-IN" sz="3200" dirty="0" smtClean="0">
                <a:solidFill>
                  <a:srgbClr val="C00000"/>
                </a:solidFill>
              </a:rPr>
              <a:t>Price</a:t>
            </a:r>
            <a:r>
              <a:rPr lang="en-US" sz="1600" dirty="0">
                <a:ea typeface="+mn-ea"/>
                <a:cs typeface="Arial" charset="0"/>
              </a:rPr>
              <a:t> </a:t>
            </a:r>
            <a:r>
              <a:rPr lang="en-US" sz="1600" dirty="0" smtClean="0">
                <a:ea typeface="+mn-ea"/>
                <a:cs typeface="Arial" charset="0"/>
              </a:rPr>
              <a:t>         (</a:t>
            </a:r>
            <a:r>
              <a:rPr lang="en-US" sz="1600" dirty="0">
                <a:ea typeface="+mn-ea"/>
                <a:cs typeface="Arial" charset="0"/>
              </a:rPr>
              <a:t>Illustration continued)</a:t>
            </a:r>
            <a:endParaRPr lang="en-IN" sz="3200" dirty="0">
              <a:solidFill>
                <a:srgbClr val="C00000"/>
              </a:solidFill>
            </a:endParaRPr>
          </a:p>
        </p:txBody>
      </p:sp>
    </p:spTree>
    <p:extLst>
      <p:ext uri="{BB962C8B-B14F-4D97-AF65-F5344CB8AC3E}">
        <p14:creationId xmlns:p14="http://schemas.microsoft.com/office/powerpoint/2010/main" val="1834547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23" name="TextBox 22"/>
          <p:cNvSpPr txBox="1">
            <a:spLocks noChangeArrowheads="1"/>
          </p:cNvSpPr>
          <p:nvPr/>
        </p:nvSpPr>
        <p:spPr bwMode="auto">
          <a:xfrm>
            <a:off x="876300" y="3132140"/>
            <a:ext cx="5010150" cy="523875"/>
          </a:xfrm>
          <a:prstGeom prst="rect">
            <a:avLst/>
          </a:prstGeom>
          <a:noFill/>
          <a:ln w="9525">
            <a:noFill/>
            <a:miter lim="800000"/>
            <a:headEnd/>
            <a:tailEnd/>
          </a:ln>
        </p:spPr>
        <p:txBody>
          <a:bodyPr>
            <a:spAutoFit/>
          </a:bodyPr>
          <a:lstStyle/>
          <a:p>
            <a:r>
              <a:rPr lang="en-IN" sz="2800" b="1" dirty="0">
                <a:solidFill>
                  <a:srgbClr val="0070C0"/>
                </a:solidFill>
                <a:latin typeface="Calibri" pitchFamily="34" charset="0"/>
              </a:rPr>
              <a:t>Alternative 1: </a:t>
            </a:r>
            <a:r>
              <a:rPr lang="en-IN" sz="2800" b="1" dirty="0">
                <a:solidFill>
                  <a:srgbClr val="C00000"/>
                </a:solidFill>
                <a:latin typeface="Calibri" pitchFamily="34" charset="0"/>
              </a:rPr>
              <a:t>Expected Value</a:t>
            </a:r>
            <a:endParaRPr lang="en-IN" sz="2800" b="1" baseline="30000" dirty="0">
              <a:solidFill>
                <a:srgbClr val="C00000"/>
              </a:solidFill>
              <a:latin typeface="Calibri" pitchFamily="34" charset="0"/>
            </a:endParaRPr>
          </a:p>
        </p:txBody>
      </p:sp>
      <p:sp>
        <p:nvSpPr>
          <p:cNvPr id="24" name="TextBox 23"/>
          <p:cNvSpPr txBox="1">
            <a:spLocks noChangeArrowheads="1"/>
          </p:cNvSpPr>
          <p:nvPr/>
        </p:nvSpPr>
        <p:spPr bwMode="auto">
          <a:xfrm>
            <a:off x="838200" y="3656015"/>
            <a:ext cx="2933700" cy="523875"/>
          </a:xfrm>
          <a:prstGeom prst="rect">
            <a:avLst/>
          </a:prstGeom>
          <a:noFill/>
          <a:ln w="9525">
            <a:noFill/>
            <a:miter lim="800000"/>
            <a:headEnd/>
            <a:tailEnd/>
          </a:ln>
        </p:spPr>
        <p:txBody>
          <a:bodyPr>
            <a:spAutoFit/>
          </a:bodyPr>
          <a:lstStyle/>
          <a:p>
            <a:r>
              <a:rPr lang="en-US" sz="2800" dirty="0">
                <a:latin typeface="Calibri" pitchFamily="34" charset="0"/>
              </a:rPr>
              <a:t>Possible Amounts</a:t>
            </a:r>
            <a:endParaRPr lang="en-IN" sz="2800" baseline="30000" dirty="0">
              <a:latin typeface="Calibri" pitchFamily="34" charset="0"/>
            </a:endParaRPr>
          </a:p>
        </p:txBody>
      </p:sp>
      <p:sp>
        <p:nvSpPr>
          <p:cNvPr id="27" name="TextBox 26"/>
          <p:cNvSpPr txBox="1">
            <a:spLocks noChangeArrowheads="1"/>
          </p:cNvSpPr>
          <p:nvPr/>
        </p:nvSpPr>
        <p:spPr bwMode="auto">
          <a:xfrm>
            <a:off x="6057900" y="3656015"/>
            <a:ext cx="3048000" cy="523875"/>
          </a:xfrm>
          <a:prstGeom prst="rect">
            <a:avLst/>
          </a:prstGeom>
          <a:noFill/>
          <a:ln w="9525">
            <a:noFill/>
            <a:miter lim="800000"/>
            <a:headEnd/>
            <a:tailEnd/>
          </a:ln>
        </p:spPr>
        <p:txBody>
          <a:bodyPr>
            <a:spAutoFit/>
          </a:bodyPr>
          <a:lstStyle/>
          <a:p>
            <a:r>
              <a:rPr lang="en-US" sz="2800" dirty="0">
                <a:latin typeface="Calibri" pitchFamily="34" charset="0"/>
              </a:rPr>
              <a:t>Expected Amounts</a:t>
            </a:r>
            <a:endParaRPr lang="en-IN" sz="2800" baseline="30000" dirty="0">
              <a:latin typeface="Calibri" pitchFamily="34" charset="0"/>
            </a:endParaRPr>
          </a:p>
        </p:txBody>
      </p:sp>
      <p:sp>
        <p:nvSpPr>
          <p:cNvPr id="36" name="TextBox 35"/>
          <p:cNvSpPr txBox="1">
            <a:spLocks noChangeArrowheads="1"/>
          </p:cNvSpPr>
          <p:nvPr/>
        </p:nvSpPr>
        <p:spPr bwMode="auto">
          <a:xfrm>
            <a:off x="3787777" y="3656015"/>
            <a:ext cx="2003425" cy="523875"/>
          </a:xfrm>
          <a:prstGeom prst="rect">
            <a:avLst/>
          </a:prstGeom>
          <a:noFill/>
          <a:ln w="9525">
            <a:noFill/>
            <a:miter lim="800000"/>
            <a:headEnd/>
            <a:tailEnd/>
          </a:ln>
        </p:spPr>
        <p:txBody>
          <a:bodyPr>
            <a:spAutoFit/>
          </a:bodyPr>
          <a:lstStyle/>
          <a:p>
            <a:pPr algn="ctr"/>
            <a:r>
              <a:rPr lang="en-US" sz="2800" dirty="0">
                <a:latin typeface="Calibri" pitchFamily="34" charset="0"/>
              </a:rPr>
              <a:t>Probabilities</a:t>
            </a:r>
            <a:endParaRPr lang="en-IN" sz="2800" baseline="30000" dirty="0">
              <a:latin typeface="Calibri" pitchFamily="34" charset="0"/>
            </a:endParaRPr>
          </a:p>
        </p:txBody>
      </p:sp>
      <p:sp>
        <p:nvSpPr>
          <p:cNvPr id="43" name="TextBox 42"/>
          <p:cNvSpPr txBox="1">
            <a:spLocks noChangeArrowheads="1"/>
          </p:cNvSpPr>
          <p:nvPr/>
        </p:nvSpPr>
        <p:spPr bwMode="auto">
          <a:xfrm>
            <a:off x="6807202" y="5192713"/>
            <a:ext cx="1649413" cy="538162"/>
          </a:xfrm>
          <a:prstGeom prst="rect">
            <a:avLst/>
          </a:prstGeom>
          <a:noFill/>
          <a:ln w="9525">
            <a:noFill/>
            <a:miter lim="800000"/>
            <a:headEnd/>
            <a:tailEnd/>
          </a:ln>
        </p:spPr>
        <p:txBody>
          <a:bodyPr>
            <a:spAutoFit/>
          </a:bodyPr>
          <a:lstStyle/>
          <a:p>
            <a:pPr algn="ctr"/>
            <a:r>
              <a:rPr lang="en-US" sz="2800" b="1" dirty="0">
                <a:solidFill>
                  <a:srgbClr val="C00000"/>
                </a:solidFill>
                <a:latin typeface="Calibri" pitchFamily="34" charset="0"/>
              </a:rPr>
              <a:t>$435,000</a:t>
            </a:r>
            <a:endParaRPr lang="en-IN" sz="2800" b="1" baseline="30000" dirty="0">
              <a:solidFill>
                <a:srgbClr val="C00000"/>
              </a:solidFill>
              <a:latin typeface="Calibri" pitchFamily="34" charset="0"/>
            </a:endParaRPr>
          </a:p>
        </p:txBody>
      </p:sp>
      <p:cxnSp>
        <p:nvCxnSpPr>
          <p:cNvPr id="44" name="Straight Connector 43"/>
          <p:cNvCxnSpPr/>
          <p:nvPr/>
        </p:nvCxnSpPr>
        <p:spPr>
          <a:xfrm>
            <a:off x="6807202" y="5211763"/>
            <a:ext cx="1649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807202" y="5668963"/>
            <a:ext cx="1649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07202" y="5726113"/>
            <a:ext cx="1649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768352" y="5149850"/>
            <a:ext cx="5794375" cy="954088"/>
          </a:xfrm>
          <a:prstGeom prst="rect">
            <a:avLst/>
          </a:prstGeom>
          <a:noFill/>
          <a:ln w="9525">
            <a:noFill/>
            <a:miter lim="800000"/>
            <a:headEnd/>
            <a:tailEnd/>
          </a:ln>
        </p:spPr>
        <p:txBody>
          <a:bodyPr>
            <a:spAutoFit/>
          </a:bodyPr>
          <a:lstStyle/>
          <a:p>
            <a:r>
              <a:rPr lang="en-IN" sz="2800" dirty="0">
                <a:latin typeface="Calibri" pitchFamily="34" charset="0"/>
              </a:rPr>
              <a:t>Expected value of contract price at inception</a:t>
            </a:r>
            <a:endParaRPr lang="en-IN" sz="2800" baseline="30000" dirty="0">
              <a:latin typeface="Calibri" pitchFamily="34" charset="0"/>
            </a:endParaRPr>
          </a:p>
        </p:txBody>
      </p:sp>
      <p:sp>
        <p:nvSpPr>
          <p:cNvPr id="30" name="Rectangle 29"/>
          <p:cNvSpPr/>
          <p:nvPr/>
        </p:nvSpPr>
        <p:spPr>
          <a:xfrm>
            <a:off x="876300" y="1543052"/>
            <a:ext cx="7696200" cy="143827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31" name="TextBox 30"/>
          <p:cNvSpPr txBox="1">
            <a:spLocks noChangeArrowheads="1"/>
          </p:cNvSpPr>
          <p:nvPr/>
        </p:nvSpPr>
        <p:spPr bwMode="auto">
          <a:xfrm>
            <a:off x="876300" y="1554165"/>
            <a:ext cx="4686300" cy="523875"/>
          </a:xfrm>
          <a:prstGeom prst="rect">
            <a:avLst/>
          </a:prstGeom>
          <a:noFill/>
          <a:ln w="9525">
            <a:noFill/>
            <a:miter lim="800000"/>
            <a:headEnd/>
            <a:tailEnd/>
          </a:ln>
        </p:spPr>
        <p:txBody>
          <a:bodyPr>
            <a:spAutoFit/>
          </a:bodyPr>
          <a:lstStyle/>
          <a:p>
            <a:pPr algn="ctr"/>
            <a:r>
              <a:rPr lang="en-US" sz="2800" b="1" dirty="0">
                <a:latin typeface="Calibri" pitchFamily="34" charset="0"/>
              </a:rPr>
              <a:t>Journal </a:t>
            </a:r>
            <a:r>
              <a:rPr lang="en-US" sz="2800" b="1" dirty="0" smtClean="0">
                <a:latin typeface="Calibri" pitchFamily="34" charset="0"/>
              </a:rPr>
              <a:t>Entry at inception</a:t>
            </a:r>
            <a:endParaRPr lang="en-IN" sz="2800" b="1" baseline="30000" dirty="0">
              <a:latin typeface="Calibri" pitchFamily="34" charset="0"/>
            </a:endParaRPr>
          </a:p>
        </p:txBody>
      </p:sp>
      <p:sp>
        <p:nvSpPr>
          <p:cNvPr id="32" name="TextBox 31"/>
          <p:cNvSpPr txBox="1">
            <a:spLocks noChangeArrowheads="1"/>
          </p:cNvSpPr>
          <p:nvPr/>
        </p:nvSpPr>
        <p:spPr bwMode="auto">
          <a:xfrm>
            <a:off x="876300" y="2036765"/>
            <a:ext cx="4686300" cy="523875"/>
          </a:xfrm>
          <a:prstGeom prst="rect">
            <a:avLst/>
          </a:prstGeom>
          <a:noFill/>
          <a:ln w="9525">
            <a:noFill/>
            <a:miter lim="800000"/>
            <a:headEnd/>
            <a:tailEnd/>
          </a:ln>
        </p:spPr>
        <p:txBody>
          <a:bodyPr>
            <a:spAutoFit/>
          </a:bodyPr>
          <a:lstStyle/>
          <a:p>
            <a:r>
              <a:rPr lang="en-US" sz="2800" dirty="0">
                <a:latin typeface="Calibri" pitchFamily="34" charset="0"/>
              </a:rPr>
              <a:t>Cash</a:t>
            </a:r>
            <a:endParaRPr lang="en-IN" sz="2800" baseline="30000" dirty="0">
              <a:latin typeface="Calibri" pitchFamily="34" charset="0"/>
            </a:endParaRPr>
          </a:p>
        </p:txBody>
      </p:sp>
      <p:sp>
        <p:nvSpPr>
          <p:cNvPr id="33" name="TextBox 32"/>
          <p:cNvSpPr txBox="1">
            <a:spLocks noChangeArrowheads="1"/>
          </p:cNvSpPr>
          <p:nvPr/>
        </p:nvSpPr>
        <p:spPr bwMode="auto">
          <a:xfrm>
            <a:off x="876300" y="2452690"/>
            <a:ext cx="5010150" cy="523875"/>
          </a:xfrm>
          <a:prstGeom prst="rect">
            <a:avLst/>
          </a:prstGeom>
          <a:noFill/>
          <a:ln w="9525">
            <a:noFill/>
            <a:miter lim="800000"/>
            <a:headEnd/>
            <a:tailEnd/>
          </a:ln>
        </p:spPr>
        <p:txBody>
          <a:bodyPr>
            <a:spAutoFit/>
          </a:bodyPr>
          <a:lstStyle/>
          <a:p>
            <a:r>
              <a:rPr lang="en-IN" sz="2800" dirty="0">
                <a:latin typeface="Calibri" pitchFamily="34" charset="0"/>
              </a:rPr>
              <a:t>     Deferred revenue</a:t>
            </a:r>
            <a:endParaRPr lang="en-IN" sz="2800" baseline="30000" dirty="0">
              <a:latin typeface="Calibri" pitchFamily="34" charset="0"/>
            </a:endParaRPr>
          </a:p>
        </p:txBody>
      </p:sp>
      <p:sp>
        <p:nvSpPr>
          <p:cNvPr id="34" name="TextBox 33"/>
          <p:cNvSpPr txBox="1">
            <a:spLocks noChangeArrowheads="1"/>
          </p:cNvSpPr>
          <p:nvPr/>
        </p:nvSpPr>
        <p:spPr bwMode="auto">
          <a:xfrm>
            <a:off x="7048502" y="2443163"/>
            <a:ext cx="1516063" cy="538162"/>
          </a:xfrm>
          <a:prstGeom prst="rect">
            <a:avLst/>
          </a:prstGeom>
          <a:noFill/>
          <a:ln w="9525">
            <a:noFill/>
            <a:miter lim="800000"/>
            <a:headEnd/>
            <a:tailEnd/>
          </a:ln>
        </p:spPr>
        <p:txBody>
          <a:bodyPr>
            <a:spAutoFit/>
          </a:bodyPr>
          <a:lstStyle/>
          <a:p>
            <a:pPr algn="r"/>
            <a:r>
              <a:rPr lang="en-US" sz="2800" dirty="0">
                <a:latin typeface="Calibri" pitchFamily="34" charset="0"/>
              </a:rPr>
              <a:t>300,000</a:t>
            </a:r>
            <a:endParaRPr lang="en-IN" sz="2800" baseline="30000" dirty="0">
              <a:latin typeface="Calibri" pitchFamily="34" charset="0"/>
            </a:endParaRPr>
          </a:p>
        </p:txBody>
      </p:sp>
      <p:sp>
        <p:nvSpPr>
          <p:cNvPr id="35" name="TextBox 34"/>
          <p:cNvSpPr txBox="1">
            <a:spLocks noChangeArrowheads="1"/>
          </p:cNvSpPr>
          <p:nvPr/>
        </p:nvSpPr>
        <p:spPr bwMode="auto">
          <a:xfrm>
            <a:off x="5695950" y="2028827"/>
            <a:ext cx="1504950" cy="523875"/>
          </a:xfrm>
          <a:prstGeom prst="rect">
            <a:avLst/>
          </a:prstGeom>
          <a:noFill/>
          <a:ln w="9525">
            <a:noFill/>
            <a:miter lim="800000"/>
            <a:headEnd/>
            <a:tailEnd/>
          </a:ln>
        </p:spPr>
        <p:txBody>
          <a:bodyPr>
            <a:spAutoFit/>
          </a:bodyPr>
          <a:lstStyle/>
          <a:p>
            <a:pPr algn="r"/>
            <a:r>
              <a:rPr lang="en-US" sz="2800" dirty="0">
                <a:latin typeface="Calibri" pitchFamily="34" charset="0"/>
              </a:rPr>
              <a:t>300,000</a:t>
            </a:r>
            <a:endParaRPr lang="en-IN" sz="2800" baseline="30000" dirty="0">
              <a:latin typeface="Calibri" pitchFamily="34" charset="0"/>
            </a:endParaRPr>
          </a:p>
        </p:txBody>
      </p:sp>
      <p:sp>
        <p:nvSpPr>
          <p:cNvPr id="48" name="TextBox 47"/>
          <p:cNvSpPr txBox="1">
            <a:spLocks noChangeArrowheads="1"/>
          </p:cNvSpPr>
          <p:nvPr/>
        </p:nvSpPr>
        <p:spPr bwMode="auto">
          <a:xfrm>
            <a:off x="7269163" y="1547813"/>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49" name="TextBox 48"/>
          <p:cNvSpPr txBox="1">
            <a:spLocks noChangeArrowheads="1"/>
          </p:cNvSpPr>
          <p:nvPr/>
        </p:nvSpPr>
        <p:spPr bwMode="auto">
          <a:xfrm>
            <a:off x="5911850" y="1547813"/>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cxnSp>
        <p:nvCxnSpPr>
          <p:cNvPr id="50" name="Straight Connector 49"/>
          <p:cNvCxnSpPr/>
          <p:nvPr/>
        </p:nvCxnSpPr>
        <p:spPr>
          <a:xfrm>
            <a:off x="876300" y="2030413"/>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533400" y="4071940"/>
            <a:ext cx="3505200" cy="523220"/>
          </a:xfrm>
          <a:prstGeom prst="rect">
            <a:avLst/>
          </a:prstGeom>
          <a:noFill/>
          <a:ln w="9525">
            <a:noFill/>
            <a:miter lim="800000"/>
            <a:headEnd/>
            <a:tailEnd/>
          </a:ln>
        </p:spPr>
        <p:txBody>
          <a:bodyPr>
            <a:spAutoFit/>
          </a:bodyPr>
          <a:lstStyle/>
          <a:p>
            <a:r>
              <a:rPr lang="en-IN" sz="2800" dirty="0">
                <a:latin typeface="Calibri" pitchFamily="34" charset="0"/>
              </a:rPr>
              <a:t>           $</a:t>
            </a:r>
            <a:r>
              <a:rPr lang="en-IN" sz="2800" dirty="0" smtClean="0">
                <a:latin typeface="Calibri" pitchFamily="34" charset="0"/>
              </a:rPr>
              <a:t>480,000</a:t>
            </a:r>
            <a:endParaRPr lang="en-IN" sz="2800" baseline="30000" dirty="0">
              <a:latin typeface="Calibri" pitchFamily="34" charset="0"/>
            </a:endParaRPr>
          </a:p>
        </p:txBody>
      </p:sp>
      <p:sp>
        <p:nvSpPr>
          <p:cNvPr id="52" name="TextBox 51"/>
          <p:cNvSpPr txBox="1">
            <a:spLocks noChangeArrowheads="1"/>
          </p:cNvSpPr>
          <p:nvPr/>
        </p:nvSpPr>
        <p:spPr bwMode="auto">
          <a:xfrm>
            <a:off x="6296025" y="4062413"/>
            <a:ext cx="2268538" cy="538162"/>
          </a:xfrm>
          <a:prstGeom prst="rect">
            <a:avLst/>
          </a:prstGeom>
          <a:noFill/>
          <a:ln w="9525">
            <a:noFill/>
            <a:miter lim="800000"/>
            <a:headEnd/>
            <a:tailEnd/>
          </a:ln>
        </p:spPr>
        <p:txBody>
          <a:bodyPr>
            <a:spAutoFit/>
          </a:bodyPr>
          <a:lstStyle/>
          <a:p>
            <a:pPr algn="ctr"/>
            <a:r>
              <a:rPr lang="en-US" sz="2800" dirty="0">
                <a:latin typeface="Calibri" pitchFamily="34" charset="0"/>
              </a:rPr>
              <a:t>=  $360,000</a:t>
            </a:r>
            <a:endParaRPr lang="en-IN" sz="2800" baseline="30000" dirty="0">
              <a:latin typeface="Calibri" pitchFamily="34" charset="0"/>
            </a:endParaRPr>
          </a:p>
        </p:txBody>
      </p:sp>
      <p:sp>
        <p:nvSpPr>
          <p:cNvPr id="53" name="TextBox 52"/>
          <p:cNvSpPr txBox="1">
            <a:spLocks noChangeArrowheads="1"/>
          </p:cNvSpPr>
          <p:nvPr/>
        </p:nvSpPr>
        <p:spPr bwMode="auto">
          <a:xfrm>
            <a:off x="4195763" y="4064002"/>
            <a:ext cx="1244600" cy="523875"/>
          </a:xfrm>
          <a:prstGeom prst="rect">
            <a:avLst/>
          </a:prstGeom>
          <a:noFill/>
          <a:ln w="9525">
            <a:noFill/>
            <a:miter lim="800000"/>
            <a:headEnd/>
            <a:tailEnd/>
          </a:ln>
        </p:spPr>
        <p:txBody>
          <a:bodyPr>
            <a:spAutoFit/>
          </a:bodyPr>
          <a:lstStyle/>
          <a:p>
            <a:pPr algn="ctr"/>
            <a:r>
              <a:rPr lang="en-IN" sz="2800" dirty="0">
                <a:latin typeface="Calibri" pitchFamily="34" charset="0"/>
              </a:rPr>
              <a:t>× 75%</a:t>
            </a:r>
            <a:endParaRPr lang="en-IN" sz="2800" baseline="30000" dirty="0">
              <a:latin typeface="Calibri" pitchFamily="34" charset="0"/>
            </a:endParaRPr>
          </a:p>
        </p:txBody>
      </p:sp>
      <p:sp>
        <p:nvSpPr>
          <p:cNvPr id="54" name="TextBox 53"/>
          <p:cNvSpPr txBox="1">
            <a:spLocks noChangeArrowheads="1"/>
          </p:cNvSpPr>
          <p:nvPr/>
        </p:nvSpPr>
        <p:spPr bwMode="auto">
          <a:xfrm>
            <a:off x="6296025" y="4576763"/>
            <a:ext cx="2268538" cy="538162"/>
          </a:xfrm>
          <a:prstGeom prst="rect">
            <a:avLst/>
          </a:prstGeom>
          <a:noFill/>
          <a:ln w="9525">
            <a:noFill/>
            <a:miter lim="800000"/>
            <a:headEnd/>
            <a:tailEnd/>
          </a:ln>
        </p:spPr>
        <p:txBody>
          <a:bodyPr>
            <a:spAutoFit/>
          </a:bodyPr>
          <a:lstStyle/>
          <a:p>
            <a:pPr algn="ctr"/>
            <a:r>
              <a:rPr lang="en-US" sz="2800" dirty="0" smtClean="0">
                <a:latin typeface="Calibri" pitchFamily="34" charset="0"/>
              </a:rPr>
              <a:t>=       75,000</a:t>
            </a:r>
            <a:endParaRPr lang="en-IN" sz="2800" baseline="30000" dirty="0">
              <a:latin typeface="Calibri" pitchFamily="34" charset="0"/>
            </a:endParaRPr>
          </a:p>
        </p:txBody>
      </p:sp>
      <p:sp>
        <p:nvSpPr>
          <p:cNvPr id="55" name="TextBox 54"/>
          <p:cNvSpPr txBox="1">
            <a:spLocks noChangeArrowheads="1"/>
          </p:cNvSpPr>
          <p:nvPr/>
        </p:nvSpPr>
        <p:spPr bwMode="auto">
          <a:xfrm>
            <a:off x="4195763" y="4578352"/>
            <a:ext cx="1244600" cy="523875"/>
          </a:xfrm>
          <a:prstGeom prst="rect">
            <a:avLst/>
          </a:prstGeom>
          <a:noFill/>
          <a:ln w="9525">
            <a:noFill/>
            <a:miter lim="800000"/>
            <a:headEnd/>
            <a:tailEnd/>
          </a:ln>
        </p:spPr>
        <p:txBody>
          <a:bodyPr>
            <a:spAutoFit/>
          </a:bodyPr>
          <a:lstStyle/>
          <a:p>
            <a:pPr algn="ctr"/>
            <a:r>
              <a:rPr lang="en-IN" sz="2800" dirty="0">
                <a:latin typeface="Calibri" pitchFamily="34" charset="0"/>
              </a:rPr>
              <a:t>× </a:t>
            </a:r>
            <a:r>
              <a:rPr lang="en-IN" sz="2800" dirty="0" smtClean="0">
                <a:latin typeface="Calibri" pitchFamily="34" charset="0"/>
              </a:rPr>
              <a:t>25</a:t>
            </a:r>
            <a:r>
              <a:rPr lang="en-IN" sz="2800" dirty="0">
                <a:latin typeface="Calibri" pitchFamily="34" charset="0"/>
              </a:rPr>
              <a:t>%</a:t>
            </a:r>
            <a:endParaRPr lang="en-IN" sz="2800" baseline="30000" dirty="0">
              <a:latin typeface="Calibri" pitchFamily="34" charset="0"/>
            </a:endParaRPr>
          </a:p>
        </p:txBody>
      </p:sp>
      <p:sp>
        <p:nvSpPr>
          <p:cNvPr id="56" name="TextBox 55"/>
          <p:cNvSpPr txBox="1">
            <a:spLocks noChangeArrowheads="1"/>
          </p:cNvSpPr>
          <p:nvPr/>
        </p:nvSpPr>
        <p:spPr bwMode="auto">
          <a:xfrm>
            <a:off x="933452" y="4586290"/>
            <a:ext cx="2752725" cy="523220"/>
          </a:xfrm>
          <a:prstGeom prst="rect">
            <a:avLst/>
          </a:prstGeom>
          <a:noFill/>
          <a:ln w="9525">
            <a:noFill/>
            <a:miter lim="800000"/>
            <a:headEnd/>
            <a:tailEnd/>
          </a:ln>
        </p:spPr>
        <p:txBody>
          <a:bodyPr>
            <a:spAutoFit/>
          </a:bodyPr>
          <a:lstStyle/>
          <a:p>
            <a:r>
              <a:rPr lang="en-IN" sz="2800" dirty="0">
                <a:latin typeface="Calibri" pitchFamily="34" charset="0"/>
              </a:rPr>
              <a:t>      $300,000 </a:t>
            </a:r>
          </a:p>
        </p:txBody>
      </p:sp>
      <p:sp>
        <p:nvSpPr>
          <p:cNvPr id="37" name="Title 1"/>
          <p:cNvSpPr>
            <a:spLocks noGrp="1"/>
          </p:cNvSpPr>
          <p:nvPr>
            <p:ph type="title"/>
          </p:nvPr>
        </p:nvSpPr>
        <p:spPr>
          <a:xfrm>
            <a:off x="761999" y="0"/>
            <a:ext cx="8382000" cy="1444625"/>
          </a:xfrm>
        </p:spPr>
        <p:txBody>
          <a:bodyPr rtlCol="0">
            <a:noAutofit/>
          </a:bodyPr>
          <a:lstStyle/>
          <a:p>
            <a:pPr fontAlgn="auto">
              <a:spcAft>
                <a:spcPts val="0"/>
              </a:spcAft>
              <a:defRPr/>
            </a:pPr>
            <a:r>
              <a:rPr lang="en-IN" sz="3200" dirty="0" smtClean="0"/>
              <a:t>Special </a:t>
            </a:r>
            <a:r>
              <a:rPr lang="en-IN" sz="3200" dirty="0"/>
              <a:t>Issues for Step 3: </a:t>
            </a:r>
            <a:br>
              <a:rPr lang="en-IN" sz="3200" dirty="0"/>
            </a:br>
            <a:r>
              <a:rPr lang="en-IN" sz="3200" dirty="0">
                <a:solidFill>
                  <a:srgbClr val="C00000"/>
                </a:solidFill>
              </a:rPr>
              <a:t>Determine the Transaction </a:t>
            </a:r>
            <a:r>
              <a:rPr lang="en-IN" sz="3200" dirty="0" smtClean="0">
                <a:solidFill>
                  <a:srgbClr val="C00000"/>
                </a:solidFill>
              </a:rPr>
              <a:t>Price</a:t>
            </a:r>
            <a:r>
              <a:rPr lang="en-US" sz="1600" dirty="0">
                <a:ea typeface="+mn-ea"/>
                <a:cs typeface="Arial" charset="0"/>
              </a:rPr>
              <a:t> </a:t>
            </a:r>
            <a:r>
              <a:rPr lang="en-US" sz="1600" dirty="0" smtClean="0">
                <a:ea typeface="+mn-ea"/>
                <a:cs typeface="Arial" charset="0"/>
              </a:rPr>
              <a:t>        (</a:t>
            </a:r>
            <a:r>
              <a:rPr lang="en-US" sz="1600" dirty="0">
                <a:ea typeface="+mn-ea"/>
                <a:cs typeface="Arial" charset="0"/>
              </a:rPr>
              <a:t>Illustration continued)</a:t>
            </a:r>
            <a:endParaRPr lang="en-IN" sz="3200" dirty="0">
              <a:solidFill>
                <a:srgbClr val="C00000"/>
              </a:solidFill>
            </a:endParaRPr>
          </a:p>
        </p:txBody>
      </p:sp>
    </p:spTree>
    <p:extLst>
      <p:ext uri="{BB962C8B-B14F-4D97-AF65-F5344CB8AC3E}">
        <p14:creationId xmlns:p14="http://schemas.microsoft.com/office/powerpoint/2010/main" val="146904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smtClean="0"/>
              <a:t>Revenue Recognition</a:t>
            </a:r>
          </a:p>
        </p:txBody>
      </p:sp>
      <p:sp>
        <p:nvSpPr>
          <p:cNvPr id="6" name="Title 2"/>
          <p:cNvSpPr txBox="1">
            <a:spLocks/>
          </p:cNvSpPr>
          <p:nvPr/>
        </p:nvSpPr>
        <p:spPr bwMode="auto">
          <a:xfrm>
            <a:off x="8389939" y="0"/>
            <a:ext cx="738187" cy="363537"/>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LO5-1</a:t>
            </a:r>
          </a:p>
        </p:txBody>
      </p:sp>
      <p:sp>
        <p:nvSpPr>
          <p:cNvPr id="5" name="Content Placeholder 4"/>
          <p:cNvSpPr>
            <a:spLocks noGrp="1"/>
          </p:cNvSpPr>
          <p:nvPr>
            <p:ph idx="1"/>
          </p:nvPr>
        </p:nvSpPr>
        <p:spPr>
          <a:xfrm>
            <a:off x="594345" y="1194742"/>
            <a:ext cx="8164687" cy="5057775"/>
          </a:xfrm>
        </p:spPr>
        <p:txBody>
          <a:bodyPr>
            <a:normAutofit/>
          </a:bodyPr>
          <a:lstStyle/>
          <a:p>
            <a:r>
              <a:rPr lang="en-IN" dirty="0" smtClean="0"/>
              <a:t>New </a:t>
            </a:r>
            <a:r>
              <a:rPr lang="en-IN" dirty="0"/>
              <a:t>revenue recognition standard by FASB:</a:t>
            </a:r>
          </a:p>
          <a:p>
            <a:pPr lvl="1"/>
            <a:r>
              <a:rPr lang="en-IN" sz="2800" b="1" dirty="0">
                <a:solidFill>
                  <a:srgbClr val="C00000"/>
                </a:solidFill>
              </a:rPr>
              <a:t>Accounting Standards Update (ASU) No. 2014–09</a:t>
            </a:r>
            <a:r>
              <a:rPr lang="en-US" sz="2800" b="1" dirty="0">
                <a:solidFill>
                  <a:srgbClr val="C00000"/>
                </a:solidFill>
              </a:rPr>
              <a:t>: </a:t>
            </a:r>
            <a:r>
              <a:rPr lang="en-IN" sz="2800" b="1" dirty="0">
                <a:solidFill>
                  <a:srgbClr val="C00000"/>
                </a:solidFill>
              </a:rPr>
              <a:t>“Revenue from Contracts with Customers</a:t>
            </a:r>
            <a:r>
              <a:rPr lang="en-IN" sz="2800" b="1" dirty="0" smtClean="0">
                <a:solidFill>
                  <a:srgbClr val="C00000"/>
                </a:solidFill>
              </a:rPr>
              <a:t>”</a:t>
            </a:r>
          </a:p>
          <a:p>
            <a:pPr lvl="1"/>
            <a:r>
              <a:rPr lang="en-IN" sz="2800" dirty="0" smtClean="0"/>
              <a:t>The ASU is almost completely converged with the IFRS version, IFRS No. 15.</a:t>
            </a:r>
          </a:p>
          <a:p>
            <a:r>
              <a:rPr lang="en-IN" b="1" dirty="0" smtClean="0">
                <a:solidFill>
                  <a:srgbClr val="0000FF"/>
                </a:solidFill>
              </a:rPr>
              <a:t>Core </a:t>
            </a:r>
            <a:r>
              <a:rPr lang="en-IN" b="1" dirty="0">
                <a:solidFill>
                  <a:srgbClr val="0000FF"/>
                </a:solidFill>
              </a:rPr>
              <a:t>Principle</a:t>
            </a:r>
            <a:r>
              <a:rPr lang="en-IN" b="1" dirty="0"/>
              <a:t>: </a:t>
            </a:r>
            <a:r>
              <a:rPr lang="en-IN" dirty="0"/>
              <a:t>Companies recognize revenue when goods or services are transferred to customers for the amount the company expects to be entitled to receive in exchange for those goods and services</a:t>
            </a:r>
          </a:p>
          <a:p>
            <a:pPr lvl="1"/>
            <a:r>
              <a:rPr lang="en-IN" sz="2600" b="1" dirty="0">
                <a:solidFill>
                  <a:srgbClr val="00B050"/>
                </a:solidFill>
              </a:rPr>
              <a:t>When</a:t>
            </a:r>
            <a:r>
              <a:rPr lang="en-IN" sz="2600" b="1" dirty="0"/>
              <a:t>:</a:t>
            </a:r>
            <a:r>
              <a:rPr lang="en-IN" sz="2600" dirty="0"/>
              <a:t> upon </a:t>
            </a:r>
            <a:r>
              <a:rPr lang="en-IN" sz="2600" i="1" dirty="0"/>
              <a:t>transfer</a:t>
            </a:r>
            <a:r>
              <a:rPr lang="en-IN" sz="2600" dirty="0"/>
              <a:t> to customers</a:t>
            </a:r>
          </a:p>
          <a:p>
            <a:pPr lvl="1"/>
            <a:r>
              <a:rPr lang="en-IN" sz="2600" b="1" dirty="0">
                <a:solidFill>
                  <a:srgbClr val="00B050"/>
                </a:solidFill>
              </a:rPr>
              <a:t>How much</a:t>
            </a:r>
            <a:r>
              <a:rPr lang="en-IN" sz="2600" b="1" dirty="0"/>
              <a:t>: </a:t>
            </a:r>
            <a:r>
              <a:rPr lang="en-IN" sz="2600" dirty="0"/>
              <a:t>amount the seller is </a:t>
            </a:r>
            <a:r>
              <a:rPr lang="en-IN" sz="2600" i="1" dirty="0"/>
              <a:t>entitled</a:t>
            </a:r>
            <a:r>
              <a:rPr lang="en-IN" sz="2600" dirty="0"/>
              <a:t> to receive</a:t>
            </a:r>
          </a:p>
          <a:p>
            <a:pPr marL="0" indent="0">
              <a:buNone/>
            </a:pPr>
            <a:endParaRPr lang="en-US" dirty="0"/>
          </a:p>
        </p:txBody>
      </p:sp>
    </p:spTree>
    <p:extLst>
      <p:ext uri="{BB962C8B-B14F-4D97-AF65-F5344CB8AC3E}">
        <p14:creationId xmlns:p14="http://schemas.microsoft.com/office/powerpoint/2010/main" val="195752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6300" y="1828800"/>
            <a:ext cx="7696200" cy="1968500"/>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600" dirty="0"/>
          </a:p>
        </p:txBody>
      </p:sp>
      <p:sp>
        <p:nvSpPr>
          <p:cNvPr id="24" name="TextBox 23"/>
          <p:cNvSpPr txBox="1">
            <a:spLocks noChangeArrowheads="1"/>
          </p:cNvSpPr>
          <p:nvPr/>
        </p:nvSpPr>
        <p:spPr bwMode="auto">
          <a:xfrm>
            <a:off x="876300" y="1839913"/>
            <a:ext cx="4686300" cy="493712"/>
          </a:xfrm>
          <a:prstGeom prst="rect">
            <a:avLst/>
          </a:prstGeom>
          <a:noFill/>
          <a:ln w="9525">
            <a:noFill/>
            <a:miter lim="800000"/>
            <a:headEnd/>
            <a:tailEnd/>
          </a:ln>
        </p:spPr>
        <p:txBody>
          <a:bodyPr>
            <a:spAutoFit/>
          </a:bodyPr>
          <a:lstStyle/>
          <a:p>
            <a:pPr algn="ctr"/>
            <a:r>
              <a:rPr lang="en-US" sz="2600" b="1" dirty="0">
                <a:latin typeface="Calibri" pitchFamily="34" charset="0"/>
              </a:rPr>
              <a:t>Journal </a:t>
            </a:r>
            <a:r>
              <a:rPr lang="en-US" sz="2600" b="1" dirty="0" smtClean="0">
                <a:latin typeface="Calibri" pitchFamily="34" charset="0"/>
              </a:rPr>
              <a:t>Entry each month</a:t>
            </a:r>
            <a:endParaRPr lang="en-IN" sz="2600" b="1" baseline="30000" dirty="0">
              <a:latin typeface="Calibri" pitchFamily="34" charset="0"/>
            </a:endParaRPr>
          </a:p>
        </p:txBody>
      </p:sp>
      <p:sp>
        <p:nvSpPr>
          <p:cNvPr id="25" name="TextBox 24"/>
          <p:cNvSpPr txBox="1">
            <a:spLocks noChangeArrowheads="1"/>
          </p:cNvSpPr>
          <p:nvPr/>
        </p:nvSpPr>
        <p:spPr bwMode="auto">
          <a:xfrm>
            <a:off x="7269163" y="1833565"/>
            <a:ext cx="1289050" cy="492125"/>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26" name="TextBox 25"/>
          <p:cNvSpPr txBox="1">
            <a:spLocks noChangeArrowheads="1"/>
          </p:cNvSpPr>
          <p:nvPr/>
        </p:nvSpPr>
        <p:spPr bwMode="auto">
          <a:xfrm>
            <a:off x="5911850" y="1833565"/>
            <a:ext cx="1289050" cy="492125"/>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cxnSp>
        <p:nvCxnSpPr>
          <p:cNvPr id="27" name="Straight Connector 26"/>
          <p:cNvCxnSpPr/>
          <p:nvPr/>
        </p:nvCxnSpPr>
        <p:spPr>
          <a:xfrm>
            <a:off x="876300" y="2316163"/>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23" name="TextBox 22"/>
          <p:cNvSpPr txBox="1">
            <a:spLocks noChangeArrowheads="1"/>
          </p:cNvSpPr>
          <p:nvPr/>
        </p:nvSpPr>
        <p:spPr bwMode="auto">
          <a:xfrm>
            <a:off x="876300" y="1341440"/>
            <a:ext cx="5238750" cy="492125"/>
          </a:xfrm>
          <a:prstGeom prst="rect">
            <a:avLst/>
          </a:prstGeom>
          <a:noFill/>
          <a:ln w="9525">
            <a:noFill/>
            <a:miter lim="800000"/>
            <a:headEnd/>
            <a:tailEnd/>
          </a:ln>
        </p:spPr>
        <p:txBody>
          <a:bodyPr>
            <a:spAutoFit/>
          </a:bodyPr>
          <a:lstStyle/>
          <a:p>
            <a:r>
              <a:rPr lang="en-IN" sz="2600" b="1" dirty="0">
                <a:solidFill>
                  <a:srgbClr val="0070C0"/>
                </a:solidFill>
                <a:latin typeface="Calibri" pitchFamily="34" charset="0"/>
              </a:rPr>
              <a:t>Alternative 2: </a:t>
            </a:r>
            <a:r>
              <a:rPr lang="en-IN" sz="2600" b="1" dirty="0">
                <a:solidFill>
                  <a:srgbClr val="C00000"/>
                </a:solidFill>
                <a:latin typeface="Calibri" pitchFamily="34" charset="0"/>
              </a:rPr>
              <a:t>Most Likely Amount</a:t>
            </a:r>
            <a:endParaRPr lang="en-IN" sz="2600" b="1" baseline="30000" dirty="0">
              <a:solidFill>
                <a:srgbClr val="C00000"/>
              </a:solidFill>
              <a:latin typeface="Calibri" pitchFamily="34" charset="0"/>
            </a:endParaRPr>
          </a:p>
        </p:txBody>
      </p:sp>
      <p:sp>
        <p:nvSpPr>
          <p:cNvPr id="33" name="TextBox 32"/>
          <p:cNvSpPr txBox="1">
            <a:spLocks noChangeArrowheads="1"/>
          </p:cNvSpPr>
          <p:nvPr/>
        </p:nvSpPr>
        <p:spPr bwMode="auto">
          <a:xfrm>
            <a:off x="876300" y="2319340"/>
            <a:ext cx="4686300" cy="492125"/>
          </a:xfrm>
          <a:prstGeom prst="rect">
            <a:avLst/>
          </a:prstGeom>
          <a:noFill/>
          <a:ln w="9525">
            <a:noFill/>
            <a:miter lim="800000"/>
            <a:headEnd/>
            <a:tailEnd/>
          </a:ln>
        </p:spPr>
        <p:txBody>
          <a:bodyPr>
            <a:spAutoFit/>
          </a:bodyPr>
          <a:lstStyle/>
          <a:p>
            <a:r>
              <a:rPr lang="en-IN" sz="2600" dirty="0">
                <a:latin typeface="Calibri" pitchFamily="34" charset="0"/>
              </a:rPr>
              <a:t>Deferred revenue</a:t>
            </a:r>
            <a:endParaRPr lang="en-IN" sz="2600" baseline="30000" dirty="0">
              <a:latin typeface="Calibri" pitchFamily="34" charset="0"/>
            </a:endParaRPr>
          </a:p>
        </p:txBody>
      </p:sp>
      <p:sp>
        <p:nvSpPr>
          <p:cNvPr id="34" name="TextBox 33"/>
          <p:cNvSpPr txBox="1">
            <a:spLocks noChangeArrowheads="1"/>
          </p:cNvSpPr>
          <p:nvPr/>
        </p:nvSpPr>
        <p:spPr bwMode="auto">
          <a:xfrm>
            <a:off x="876300" y="2776538"/>
            <a:ext cx="5010150" cy="493712"/>
          </a:xfrm>
          <a:prstGeom prst="rect">
            <a:avLst/>
          </a:prstGeom>
          <a:noFill/>
          <a:ln w="9525">
            <a:noFill/>
            <a:miter lim="800000"/>
            <a:headEnd/>
            <a:tailEnd/>
          </a:ln>
        </p:spPr>
        <p:txBody>
          <a:bodyPr>
            <a:spAutoFit/>
          </a:bodyPr>
          <a:lstStyle/>
          <a:p>
            <a:r>
              <a:rPr lang="en-IN" sz="2600" dirty="0">
                <a:latin typeface="Calibri" pitchFamily="34" charset="0"/>
              </a:rPr>
              <a:t>Bonus receivable</a:t>
            </a:r>
            <a:endParaRPr lang="en-IN" sz="2600" baseline="30000" dirty="0">
              <a:latin typeface="Calibri" pitchFamily="34" charset="0"/>
            </a:endParaRPr>
          </a:p>
        </p:txBody>
      </p:sp>
      <p:sp>
        <p:nvSpPr>
          <p:cNvPr id="48" name="TextBox 47"/>
          <p:cNvSpPr txBox="1">
            <a:spLocks noChangeArrowheads="1"/>
          </p:cNvSpPr>
          <p:nvPr/>
        </p:nvSpPr>
        <p:spPr bwMode="auto">
          <a:xfrm>
            <a:off x="5695950" y="2319340"/>
            <a:ext cx="1504950" cy="492125"/>
          </a:xfrm>
          <a:prstGeom prst="rect">
            <a:avLst/>
          </a:prstGeom>
          <a:noFill/>
          <a:ln w="9525">
            <a:noFill/>
            <a:miter lim="800000"/>
            <a:headEnd/>
            <a:tailEnd/>
          </a:ln>
        </p:spPr>
        <p:txBody>
          <a:bodyPr>
            <a:spAutoFit/>
          </a:bodyPr>
          <a:lstStyle/>
          <a:p>
            <a:pPr algn="r"/>
            <a:r>
              <a:rPr lang="en-US" sz="2600" dirty="0">
                <a:latin typeface="Calibri" pitchFamily="34" charset="0"/>
              </a:rPr>
              <a:t>50,000</a:t>
            </a:r>
            <a:endParaRPr lang="en-IN" sz="2600" baseline="30000" dirty="0">
              <a:latin typeface="Calibri" pitchFamily="34" charset="0"/>
            </a:endParaRPr>
          </a:p>
        </p:txBody>
      </p:sp>
      <p:sp>
        <p:nvSpPr>
          <p:cNvPr id="52" name="TextBox 51"/>
          <p:cNvSpPr txBox="1">
            <a:spLocks noChangeArrowheads="1"/>
          </p:cNvSpPr>
          <p:nvPr/>
        </p:nvSpPr>
        <p:spPr bwMode="auto">
          <a:xfrm>
            <a:off x="1390650" y="3275015"/>
            <a:ext cx="4171950" cy="492125"/>
          </a:xfrm>
          <a:prstGeom prst="rect">
            <a:avLst/>
          </a:prstGeom>
          <a:noFill/>
          <a:ln w="9525">
            <a:noFill/>
            <a:miter lim="800000"/>
            <a:headEnd/>
            <a:tailEnd/>
          </a:ln>
        </p:spPr>
        <p:txBody>
          <a:bodyPr>
            <a:spAutoFit/>
          </a:bodyPr>
          <a:lstStyle/>
          <a:p>
            <a:r>
              <a:rPr lang="en-IN" sz="2600" dirty="0">
                <a:latin typeface="Calibri" pitchFamily="34" charset="0"/>
              </a:rPr>
              <a:t>Service revenue</a:t>
            </a:r>
            <a:endParaRPr lang="en-IN" sz="2600" baseline="30000" dirty="0">
              <a:latin typeface="Calibri" pitchFamily="34" charset="0"/>
            </a:endParaRPr>
          </a:p>
        </p:txBody>
      </p:sp>
      <p:sp>
        <p:nvSpPr>
          <p:cNvPr id="53" name="TextBox 52"/>
          <p:cNvSpPr txBox="1">
            <a:spLocks noChangeArrowheads="1"/>
          </p:cNvSpPr>
          <p:nvPr/>
        </p:nvSpPr>
        <p:spPr bwMode="auto">
          <a:xfrm>
            <a:off x="7042152" y="3267077"/>
            <a:ext cx="1516063" cy="492125"/>
          </a:xfrm>
          <a:prstGeom prst="rect">
            <a:avLst/>
          </a:prstGeom>
          <a:noFill/>
          <a:ln w="9525">
            <a:noFill/>
            <a:miter lim="800000"/>
            <a:headEnd/>
            <a:tailEnd/>
          </a:ln>
        </p:spPr>
        <p:txBody>
          <a:bodyPr>
            <a:spAutoFit/>
          </a:bodyPr>
          <a:lstStyle/>
          <a:p>
            <a:pPr algn="r"/>
            <a:r>
              <a:rPr lang="en-US" sz="2600" dirty="0">
                <a:latin typeface="Calibri" pitchFamily="34" charset="0"/>
              </a:rPr>
              <a:t>80,000</a:t>
            </a:r>
            <a:endParaRPr lang="en-IN" sz="2600" baseline="30000" dirty="0">
              <a:latin typeface="Calibri" pitchFamily="34" charset="0"/>
            </a:endParaRPr>
          </a:p>
        </p:txBody>
      </p:sp>
      <p:sp>
        <p:nvSpPr>
          <p:cNvPr id="54" name="TextBox 53"/>
          <p:cNvSpPr txBox="1">
            <a:spLocks noChangeArrowheads="1"/>
          </p:cNvSpPr>
          <p:nvPr/>
        </p:nvSpPr>
        <p:spPr bwMode="auto">
          <a:xfrm>
            <a:off x="800100" y="5086352"/>
            <a:ext cx="4686300" cy="492125"/>
          </a:xfrm>
          <a:prstGeom prst="rect">
            <a:avLst/>
          </a:prstGeom>
          <a:noFill/>
          <a:ln w="9525">
            <a:noFill/>
            <a:miter lim="800000"/>
            <a:headEnd/>
            <a:tailEnd/>
          </a:ln>
        </p:spPr>
        <p:txBody>
          <a:bodyPr>
            <a:spAutoFit/>
          </a:bodyPr>
          <a:lstStyle/>
          <a:p>
            <a:r>
              <a:rPr lang="en-IN" sz="2600" dirty="0">
                <a:latin typeface="Calibri" pitchFamily="34" charset="0"/>
              </a:rPr>
              <a:t>$300,000 ÷ 6 months = $50,000</a:t>
            </a:r>
            <a:endParaRPr lang="en-IN" sz="2600" baseline="30000" dirty="0">
              <a:latin typeface="Calibri" pitchFamily="34" charset="0"/>
            </a:endParaRPr>
          </a:p>
        </p:txBody>
      </p:sp>
      <p:sp>
        <p:nvSpPr>
          <p:cNvPr id="55" name="TextBox 54"/>
          <p:cNvSpPr txBox="1">
            <a:spLocks noChangeArrowheads="1"/>
          </p:cNvSpPr>
          <p:nvPr/>
        </p:nvSpPr>
        <p:spPr bwMode="auto">
          <a:xfrm>
            <a:off x="819150" y="5608640"/>
            <a:ext cx="4686300" cy="492125"/>
          </a:xfrm>
          <a:prstGeom prst="rect">
            <a:avLst/>
          </a:prstGeom>
          <a:noFill/>
          <a:ln w="9525">
            <a:noFill/>
            <a:miter lim="800000"/>
            <a:headEnd/>
            <a:tailEnd/>
          </a:ln>
        </p:spPr>
        <p:txBody>
          <a:bodyPr>
            <a:spAutoFit/>
          </a:bodyPr>
          <a:lstStyle/>
          <a:p>
            <a:r>
              <a:rPr lang="en-IN" sz="2600" b="1" dirty="0">
                <a:solidFill>
                  <a:srgbClr val="8D0971"/>
                </a:solidFill>
                <a:latin typeface="Calibri" pitchFamily="34" charset="0"/>
              </a:rPr>
              <a:t>$180,000 </a:t>
            </a:r>
            <a:r>
              <a:rPr lang="en-IN" sz="2600" dirty="0">
                <a:latin typeface="Calibri" pitchFamily="34" charset="0"/>
              </a:rPr>
              <a:t>÷ 6 months = </a:t>
            </a:r>
            <a:r>
              <a:rPr lang="en-IN" sz="2600" b="1" dirty="0">
                <a:solidFill>
                  <a:srgbClr val="00B0F0"/>
                </a:solidFill>
                <a:latin typeface="Calibri" pitchFamily="34" charset="0"/>
              </a:rPr>
              <a:t>$30,000</a:t>
            </a:r>
            <a:endParaRPr lang="en-IN" sz="2600" b="1" baseline="30000" dirty="0">
              <a:solidFill>
                <a:srgbClr val="00B0F0"/>
              </a:solidFill>
              <a:latin typeface="Calibri" pitchFamily="34" charset="0"/>
            </a:endParaRPr>
          </a:p>
        </p:txBody>
      </p:sp>
      <p:sp>
        <p:nvSpPr>
          <p:cNvPr id="56" name="TextBox 55"/>
          <p:cNvSpPr txBox="1">
            <a:spLocks noChangeArrowheads="1"/>
          </p:cNvSpPr>
          <p:nvPr/>
        </p:nvSpPr>
        <p:spPr bwMode="auto">
          <a:xfrm>
            <a:off x="822325" y="4589465"/>
            <a:ext cx="4686300" cy="492125"/>
          </a:xfrm>
          <a:prstGeom prst="rect">
            <a:avLst/>
          </a:prstGeom>
          <a:noFill/>
          <a:ln w="9525">
            <a:noFill/>
            <a:miter lim="800000"/>
            <a:headEnd/>
            <a:tailEnd/>
          </a:ln>
        </p:spPr>
        <p:txBody>
          <a:bodyPr>
            <a:spAutoFit/>
          </a:bodyPr>
          <a:lstStyle/>
          <a:p>
            <a:r>
              <a:rPr lang="en-IN" sz="2600" b="1" dirty="0">
                <a:solidFill>
                  <a:srgbClr val="C00000"/>
                </a:solidFill>
                <a:latin typeface="Calibri" pitchFamily="34" charset="0"/>
              </a:rPr>
              <a:t>$480,000 </a:t>
            </a:r>
            <a:r>
              <a:rPr lang="en-IN" sz="2600" dirty="0">
                <a:latin typeface="Calibri" pitchFamily="34" charset="0"/>
              </a:rPr>
              <a:t>÷ 6 months = $80,000</a:t>
            </a:r>
            <a:endParaRPr lang="en-IN" sz="2600" baseline="30000" dirty="0">
              <a:latin typeface="Calibri" pitchFamily="34" charset="0"/>
            </a:endParaRPr>
          </a:p>
        </p:txBody>
      </p:sp>
      <p:sp>
        <p:nvSpPr>
          <p:cNvPr id="57" name="TextBox 56"/>
          <p:cNvSpPr txBox="1">
            <a:spLocks noChangeArrowheads="1"/>
          </p:cNvSpPr>
          <p:nvPr/>
        </p:nvSpPr>
        <p:spPr bwMode="auto">
          <a:xfrm>
            <a:off x="820738" y="3970340"/>
            <a:ext cx="4953000" cy="492125"/>
          </a:xfrm>
          <a:prstGeom prst="rect">
            <a:avLst/>
          </a:prstGeom>
          <a:noFill/>
          <a:ln w="9525">
            <a:noFill/>
            <a:miter lim="800000"/>
            <a:headEnd/>
            <a:tailEnd/>
          </a:ln>
        </p:spPr>
        <p:txBody>
          <a:bodyPr>
            <a:spAutoFit/>
          </a:bodyPr>
          <a:lstStyle/>
          <a:p>
            <a:r>
              <a:rPr lang="en-IN" sz="2600" dirty="0" smtClean="0">
                <a:latin typeface="Calibri" pitchFamily="34" charset="0"/>
              </a:rPr>
              <a:t>$</a:t>
            </a:r>
            <a:r>
              <a:rPr lang="en-IN" sz="2600" dirty="0">
                <a:latin typeface="Calibri" pitchFamily="34" charset="0"/>
              </a:rPr>
              <a:t>300,000 + </a:t>
            </a:r>
            <a:r>
              <a:rPr lang="en-IN" sz="2600" b="1" dirty="0">
                <a:solidFill>
                  <a:srgbClr val="8D0971"/>
                </a:solidFill>
                <a:latin typeface="Calibri" pitchFamily="34" charset="0"/>
              </a:rPr>
              <a:t>$</a:t>
            </a:r>
            <a:r>
              <a:rPr lang="en-IN" sz="2600" b="1" dirty="0" smtClean="0">
                <a:solidFill>
                  <a:srgbClr val="8D0971"/>
                </a:solidFill>
                <a:latin typeface="Calibri" pitchFamily="34" charset="0"/>
              </a:rPr>
              <a:t>180,000 </a:t>
            </a:r>
            <a:r>
              <a:rPr lang="en-IN" sz="2600" b="1" dirty="0" smtClean="0">
                <a:latin typeface="Calibri" pitchFamily="34" charset="0"/>
              </a:rPr>
              <a:t>=</a:t>
            </a:r>
            <a:r>
              <a:rPr lang="en-IN" sz="2600" b="1" dirty="0" smtClean="0">
                <a:solidFill>
                  <a:srgbClr val="7030A0"/>
                </a:solidFill>
                <a:latin typeface="Calibri" pitchFamily="34" charset="0"/>
              </a:rPr>
              <a:t> </a:t>
            </a:r>
            <a:r>
              <a:rPr lang="en-IN" sz="2600" b="1" dirty="0" smtClean="0">
                <a:solidFill>
                  <a:srgbClr val="C00000"/>
                </a:solidFill>
                <a:latin typeface="Calibri" pitchFamily="34" charset="0"/>
              </a:rPr>
              <a:t>$480,000</a:t>
            </a:r>
            <a:endParaRPr lang="en-IN" sz="2600" b="1" baseline="30000" dirty="0">
              <a:solidFill>
                <a:srgbClr val="C00000"/>
              </a:solidFill>
              <a:latin typeface="Calibri" pitchFamily="34" charset="0"/>
            </a:endParaRPr>
          </a:p>
        </p:txBody>
      </p:sp>
      <p:sp>
        <p:nvSpPr>
          <p:cNvPr id="28" name="TextBox 27"/>
          <p:cNvSpPr txBox="1">
            <a:spLocks noChangeArrowheads="1"/>
          </p:cNvSpPr>
          <p:nvPr/>
        </p:nvSpPr>
        <p:spPr bwMode="auto">
          <a:xfrm>
            <a:off x="5695174" y="2770190"/>
            <a:ext cx="1516063" cy="492125"/>
          </a:xfrm>
          <a:prstGeom prst="rect">
            <a:avLst/>
          </a:prstGeom>
          <a:noFill/>
          <a:ln w="9525">
            <a:noFill/>
            <a:miter lim="800000"/>
            <a:headEnd/>
            <a:tailEnd/>
          </a:ln>
        </p:spPr>
        <p:txBody>
          <a:bodyPr>
            <a:spAutoFit/>
          </a:bodyPr>
          <a:lstStyle/>
          <a:p>
            <a:pPr algn="r"/>
            <a:r>
              <a:rPr lang="en-US" sz="2600" b="1" dirty="0">
                <a:solidFill>
                  <a:srgbClr val="00B0F0"/>
                </a:solidFill>
                <a:latin typeface="Calibri" pitchFamily="34" charset="0"/>
              </a:rPr>
              <a:t>30,000</a:t>
            </a:r>
            <a:endParaRPr lang="en-IN" sz="2600" b="1" baseline="30000" dirty="0">
              <a:solidFill>
                <a:srgbClr val="00B0F0"/>
              </a:solidFill>
              <a:latin typeface="Calibri" pitchFamily="34" charset="0"/>
            </a:endParaRPr>
          </a:p>
        </p:txBody>
      </p:sp>
      <p:sp>
        <p:nvSpPr>
          <p:cNvPr id="2" name="Rectangle 1"/>
          <p:cNvSpPr/>
          <p:nvPr/>
        </p:nvSpPr>
        <p:spPr>
          <a:xfrm>
            <a:off x="7163578" y="5444378"/>
            <a:ext cx="1189038" cy="93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29" name="Object 28"/>
          <p:cNvGraphicFramePr>
            <a:graphicFrameLocks noChangeAspect="1"/>
          </p:cNvGraphicFramePr>
          <p:nvPr>
            <p:extLst>
              <p:ext uri="{D42A27DB-BD31-4B8C-83A1-F6EECF244321}">
                <p14:modId xmlns:p14="http://schemas.microsoft.com/office/powerpoint/2010/main" val="3630664994"/>
              </p:ext>
            </p:extLst>
          </p:nvPr>
        </p:nvGraphicFramePr>
        <p:xfrm>
          <a:off x="5511081" y="3934659"/>
          <a:ext cx="3484563" cy="2828925"/>
        </p:xfrm>
        <a:graphic>
          <a:graphicData uri="http://schemas.openxmlformats.org/presentationml/2006/ole">
            <mc:AlternateContent xmlns:mc="http://schemas.openxmlformats.org/markup-compatibility/2006">
              <mc:Choice xmlns:v="urn:schemas-microsoft-com:vml" Requires="v">
                <p:oleObj spid="_x0000_s5191" name="Worksheet" r:id="rId5" imgW="3152790" imgH="2562315" progId="Excel.Sheet.12">
                  <p:embed/>
                </p:oleObj>
              </mc:Choice>
              <mc:Fallback>
                <p:oleObj name="Worksheet" r:id="rId5" imgW="3152790" imgH="2562315" progId="Excel.Sheet.12">
                  <p:embed/>
                  <p:pic>
                    <p:nvPicPr>
                      <p:cNvPr id="0" name=""/>
                      <p:cNvPicPr/>
                      <p:nvPr/>
                    </p:nvPicPr>
                    <p:blipFill>
                      <a:blip r:embed="rId6"/>
                      <a:stretch>
                        <a:fillRect/>
                      </a:stretch>
                    </p:blipFill>
                    <p:spPr>
                      <a:xfrm>
                        <a:off x="5511081" y="3934659"/>
                        <a:ext cx="3484563" cy="2828925"/>
                      </a:xfrm>
                      <a:prstGeom prst="rect">
                        <a:avLst/>
                      </a:prstGeom>
                    </p:spPr>
                  </p:pic>
                </p:oleObj>
              </mc:Fallback>
            </mc:AlternateContent>
          </a:graphicData>
        </a:graphic>
      </p:graphicFrame>
      <p:sp>
        <p:nvSpPr>
          <p:cNvPr id="30" name="Title 1"/>
          <p:cNvSpPr>
            <a:spLocks noGrp="1"/>
          </p:cNvSpPr>
          <p:nvPr>
            <p:ph type="title"/>
          </p:nvPr>
        </p:nvSpPr>
        <p:spPr>
          <a:xfrm>
            <a:off x="761999" y="0"/>
            <a:ext cx="8382000" cy="1444625"/>
          </a:xfrm>
        </p:spPr>
        <p:txBody>
          <a:bodyPr rtlCol="0">
            <a:noAutofit/>
          </a:bodyPr>
          <a:lstStyle/>
          <a:p>
            <a:pPr fontAlgn="auto">
              <a:spcAft>
                <a:spcPts val="0"/>
              </a:spcAft>
              <a:defRPr/>
            </a:pPr>
            <a:r>
              <a:rPr lang="en-IN" sz="3200" dirty="0" smtClean="0"/>
              <a:t>Special </a:t>
            </a:r>
            <a:r>
              <a:rPr lang="en-IN" sz="3200" dirty="0"/>
              <a:t>Issues for Step 3: </a:t>
            </a:r>
            <a:br>
              <a:rPr lang="en-IN" sz="3200" dirty="0"/>
            </a:br>
            <a:r>
              <a:rPr lang="en-IN" sz="3200" dirty="0">
                <a:solidFill>
                  <a:srgbClr val="C00000"/>
                </a:solidFill>
              </a:rPr>
              <a:t>Determine the Transaction </a:t>
            </a:r>
            <a:r>
              <a:rPr lang="en-IN" sz="3200" dirty="0" smtClean="0">
                <a:solidFill>
                  <a:srgbClr val="C00000"/>
                </a:solidFill>
              </a:rPr>
              <a:t>Price      </a:t>
            </a:r>
            <a:r>
              <a:rPr lang="en-US" sz="1600" dirty="0" smtClean="0">
                <a:cs typeface="Arial" charset="0"/>
              </a:rPr>
              <a:t>(</a:t>
            </a:r>
            <a:r>
              <a:rPr lang="en-US" sz="1600" dirty="0">
                <a:cs typeface="Arial" charset="0"/>
              </a:rPr>
              <a:t>Illustration continued)</a:t>
            </a:r>
            <a:endParaRPr lang="en-IN" sz="3200" dirty="0">
              <a:solidFill>
                <a:srgbClr val="C00000"/>
              </a:solidFill>
            </a:endParaRPr>
          </a:p>
        </p:txBody>
      </p:sp>
    </p:spTree>
    <p:extLst>
      <p:ext uri="{BB962C8B-B14F-4D97-AF65-F5344CB8AC3E}">
        <p14:creationId xmlns:p14="http://schemas.microsoft.com/office/powerpoint/2010/main" val="3233490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p:bldP spid="26" grpId="0"/>
      <p:bldP spid="23" grpId="0"/>
      <p:bldP spid="33" grpId="0"/>
      <p:bldP spid="34" grpId="0"/>
      <p:bldP spid="48" grpId="0"/>
      <p:bldP spid="52" grpId="0"/>
      <p:bldP spid="53" grpId="0"/>
      <p:bldP spid="54" grpId="0"/>
      <p:bldP spid="55" grpId="0"/>
      <p:bldP spid="56" grpId="0"/>
      <p:bldP spid="57" grpId="0"/>
      <p:bldP spid="28" grpId="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46352" y="4303883"/>
            <a:ext cx="5298645" cy="1338726"/>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25" name="Rectangle 24"/>
          <p:cNvSpPr/>
          <p:nvPr/>
        </p:nvSpPr>
        <p:spPr>
          <a:xfrm>
            <a:off x="833775" y="1855776"/>
            <a:ext cx="5298645" cy="1428750"/>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23" name="TextBox 22"/>
          <p:cNvSpPr txBox="1">
            <a:spLocks noChangeArrowheads="1"/>
          </p:cNvSpPr>
          <p:nvPr/>
        </p:nvSpPr>
        <p:spPr bwMode="auto">
          <a:xfrm>
            <a:off x="876300" y="1341440"/>
            <a:ext cx="5238750" cy="492125"/>
          </a:xfrm>
          <a:prstGeom prst="rect">
            <a:avLst/>
          </a:prstGeom>
          <a:noFill/>
          <a:ln w="9525">
            <a:noFill/>
            <a:miter lim="800000"/>
            <a:headEnd/>
            <a:tailEnd/>
          </a:ln>
        </p:spPr>
        <p:txBody>
          <a:bodyPr>
            <a:spAutoFit/>
          </a:bodyPr>
          <a:lstStyle/>
          <a:p>
            <a:r>
              <a:rPr lang="en-IN" sz="2600" dirty="0">
                <a:solidFill>
                  <a:srgbClr val="0070C0"/>
                </a:solidFill>
                <a:latin typeface="Calibri" pitchFamily="34" charset="0"/>
              </a:rPr>
              <a:t>If TrueTech </a:t>
            </a:r>
            <a:r>
              <a:rPr lang="en-IN" sz="2600" b="1" dirty="0">
                <a:solidFill>
                  <a:srgbClr val="0070C0"/>
                </a:solidFill>
                <a:latin typeface="Calibri" pitchFamily="34" charset="0"/>
              </a:rPr>
              <a:t>receives the bonus:</a:t>
            </a:r>
            <a:endParaRPr lang="en-IN" sz="2600" b="1" baseline="30000" dirty="0">
              <a:solidFill>
                <a:srgbClr val="0070C0"/>
              </a:solidFill>
              <a:latin typeface="Calibri" pitchFamily="34" charset="0"/>
            </a:endParaRPr>
          </a:p>
        </p:txBody>
      </p:sp>
      <p:sp>
        <p:nvSpPr>
          <p:cNvPr id="21" name="TextBox 20"/>
          <p:cNvSpPr txBox="1">
            <a:spLocks noChangeArrowheads="1"/>
          </p:cNvSpPr>
          <p:nvPr/>
        </p:nvSpPr>
        <p:spPr bwMode="auto">
          <a:xfrm>
            <a:off x="857252" y="3746502"/>
            <a:ext cx="5699125" cy="492125"/>
          </a:xfrm>
          <a:prstGeom prst="rect">
            <a:avLst/>
          </a:prstGeom>
          <a:noFill/>
          <a:ln w="9525">
            <a:noFill/>
            <a:miter lim="800000"/>
            <a:headEnd/>
            <a:tailEnd/>
          </a:ln>
        </p:spPr>
        <p:txBody>
          <a:bodyPr>
            <a:spAutoFit/>
          </a:bodyPr>
          <a:lstStyle/>
          <a:p>
            <a:r>
              <a:rPr lang="en-IN" sz="2600" dirty="0">
                <a:solidFill>
                  <a:srgbClr val="0070C0"/>
                </a:solidFill>
                <a:latin typeface="Calibri" pitchFamily="34" charset="0"/>
              </a:rPr>
              <a:t>If TrueTech </a:t>
            </a:r>
            <a:r>
              <a:rPr lang="en-IN" sz="2600" b="1" dirty="0">
                <a:solidFill>
                  <a:srgbClr val="0070C0"/>
                </a:solidFill>
                <a:latin typeface="Calibri" pitchFamily="34" charset="0"/>
              </a:rPr>
              <a:t>does not </a:t>
            </a:r>
            <a:r>
              <a:rPr lang="en-IN" sz="2600" dirty="0">
                <a:solidFill>
                  <a:srgbClr val="0070C0"/>
                </a:solidFill>
                <a:latin typeface="Calibri" pitchFamily="34" charset="0"/>
              </a:rPr>
              <a:t>receive the bonus:</a:t>
            </a:r>
            <a:endParaRPr lang="en-IN" sz="2600" baseline="30000" dirty="0">
              <a:solidFill>
                <a:srgbClr val="0070C0"/>
              </a:solidFill>
              <a:latin typeface="Calibri" pitchFamily="34" charset="0"/>
            </a:endParaRPr>
          </a:p>
        </p:txBody>
      </p:sp>
      <p:sp>
        <p:nvSpPr>
          <p:cNvPr id="39" name="TextBox 38"/>
          <p:cNvSpPr txBox="1">
            <a:spLocks noChangeArrowheads="1"/>
          </p:cNvSpPr>
          <p:nvPr/>
        </p:nvSpPr>
        <p:spPr bwMode="auto">
          <a:xfrm>
            <a:off x="876300" y="1839913"/>
            <a:ext cx="2163114" cy="493712"/>
          </a:xfrm>
          <a:prstGeom prst="rect">
            <a:avLst/>
          </a:prstGeom>
          <a:noFill/>
          <a:ln w="9525">
            <a:noFill/>
            <a:miter lim="800000"/>
            <a:headEnd/>
            <a:tailEnd/>
          </a:ln>
        </p:spPr>
        <p:txBody>
          <a:bodyPr wrap="square">
            <a:spAutoFit/>
          </a:bodyPr>
          <a:lstStyle/>
          <a:p>
            <a:pPr algn="ctr"/>
            <a:r>
              <a:rPr lang="en-US" sz="2600" b="1" dirty="0">
                <a:latin typeface="Calibri" pitchFamily="34" charset="0"/>
              </a:rPr>
              <a:t>Journal Entry</a:t>
            </a:r>
            <a:endParaRPr lang="en-IN" sz="2600" b="1" baseline="30000" dirty="0">
              <a:latin typeface="Calibri" pitchFamily="34" charset="0"/>
            </a:endParaRPr>
          </a:p>
        </p:txBody>
      </p:sp>
      <p:sp>
        <p:nvSpPr>
          <p:cNvPr id="40" name="TextBox 39"/>
          <p:cNvSpPr txBox="1">
            <a:spLocks noChangeArrowheads="1"/>
          </p:cNvSpPr>
          <p:nvPr/>
        </p:nvSpPr>
        <p:spPr bwMode="auto">
          <a:xfrm>
            <a:off x="876300" y="2319340"/>
            <a:ext cx="4686300" cy="492125"/>
          </a:xfrm>
          <a:prstGeom prst="rect">
            <a:avLst/>
          </a:prstGeom>
          <a:noFill/>
          <a:ln w="9525">
            <a:noFill/>
            <a:miter lim="800000"/>
            <a:headEnd/>
            <a:tailEnd/>
          </a:ln>
        </p:spPr>
        <p:txBody>
          <a:bodyPr>
            <a:spAutoFit/>
          </a:bodyPr>
          <a:lstStyle/>
          <a:p>
            <a:r>
              <a:rPr lang="en-IN" sz="2600" dirty="0">
                <a:latin typeface="Calibri" pitchFamily="34" charset="0"/>
              </a:rPr>
              <a:t>Cash</a:t>
            </a:r>
            <a:endParaRPr lang="en-IN" sz="2600" baseline="30000" dirty="0">
              <a:latin typeface="Calibri" pitchFamily="34" charset="0"/>
            </a:endParaRPr>
          </a:p>
        </p:txBody>
      </p:sp>
      <p:sp>
        <p:nvSpPr>
          <p:cNvPr id="41" name="TextBox 40"/>
          <p:cNvSpPr txBox="1">
            <a:spLocks noChangeArrowheads="1"/>
          </p:cNvSpPr>
          <p:nvPr/>
        </p:nvSpPr>
        <p:spPr bwMode="auto">
          <a:xfrm>
            <a:off x="876300" y="2776538"/>
            <a:ext cx="5010150" cy="493712"/>
          </a:xfrm>
          <a:prstGeom prst="rect">
            <a:avLst/>
          </a:prstGeom>
          <a:noFill/>
          <a:ln w="9525">
            <a:noFill/>
            <a:miter lim="800000"/>
            <a:headEnd/>
            <a:tailEnd/>
          </a:ln>
        </p:spPr>
        <p:txBody>
          <a:bodyPr>
            <a:spAutoFit/>
          </a:bodyPr>
          <a:lstStyle/>
          <a:p>
            <a:r>
              <a:rPr lang="en-IN" sz="2600" dirty="0">
                <a:latin typeface="Calibri" pitchFamily="34" charset="0"/>
              </a:rPr>
              <a:t>       Bonus receivable</a:t>
            </a:r>
            <a:endParaRPr lang="en-IN" sz="2600" baseline="30000" dirty="0">
              <a:latin typeface="Calibri" pitchFamily="34" charset="0"/>
            </a:endParaRPr>
          </a:p>
        </p:txBody>
      </p:sp>
      <p:sp>
        <p:nvSpPr>
          <p:cNvPr id="42" name="TextBox 41"/>
          <p:cNvSpPr txBox="1">
            <a:spLocks noChangeArrowheads="1"/>
          </p:cNvSpPr>
          <p:nvPr/>
        </p:nvSpPr>
        <p:spPr bwMode="auto">
          <a:xfrm>
            <a:off x="4568353" y="2770190"/>
            <a:ext cx="1516063" cy="492125"/>
          </a:xfrm>
          <a:prstGeom prst="rect">
            <a:avLst/>
          </a:prstGeom>
          <a:noFill/>
          <a:ln w="9525">
            <a:noFill/>
            <a:miter lim="800000"/>
            <a:headEnd/>
            <a:tailEnd/>
          </a:ln>
        </p:spPr>
        <p:txBody>
          <a:bodyPr>
            <a:spAutoFit/>
          </a:bodyPr>
          <a:lstStyle/>
          <a:p>
            <a:pPr algn="r"/>
            <a:r>
              <a:rPr lang="en-US" sz="2600" b="1" dirty="0">
                <a:solidFill>
                  <a:srgbClr val="00B0F0"/>
                </a:solidFill>
                <a:latin typeface="Calibri" pitchFamily="34" charset="0"/>
              </a:rPr>
              <a:t>180,000</a:t>
            </a:r>
            <a:endParaRPr lang="en-IN" sz="2600" b="1" baseline="30000" dirty="0">
              <a:solidFill>
                <a:srgbClr val="00B0F0"/>
              </a:solidFill>
              <a:latin typeface="Calibri" pitchFamily="34" charset="0"/>
            </a:endParaRPr>
          </a:p>
        </p:txBody>
      </p:sp>
      <p:sp>
        <p:nvSpPr>
          <p:cNvPr id="43" name="TextBox 42"/>
          <p:cNvSpPr txBox="1">
            <a:spLocks noChangeArrowheads="1"/>
          </p:cNvSpPr>
          <p:nvPr/>
        </p:nvSpPr>
        <p:spPr bwMode="auto">
          <a:xfrm>
            <a:off x="3418887" y="2319340"/>
            <a:ext cx="1504950" cy="492125"/>
          </a:xfrm>
          <a:prstGeom prst="rect">
            <a:avLst/>
          </a:prstGeom>
          <a:noFill/>
          <a:ln w="9525">
            <a:noFill/>
            <a:miter lim="800000"/>
            <a:headEnd/>
            <a:tailEnd/>
          </a:ln>
        </p:spPr>
        <p:txBody>
          <a:bodyPr>
            <a:spAutoFit/>
          </a:bodyPr>
          <a:lstStyle/>
          <a:p>
            <a:pPr algn="r"/>
            <a:r>
              <a:rPr lang="en-US" sz="2600" dirty="0">
                <a:latin typeface="Calibri" pitchFamily="34" charset="0"/>
              </a:rPr>
              <a:t>180,000</a:t>
            </a:r>
            <a:endParaRPr lang="en-IN" sz="2600" baseline="30000" dirty="0">
              <a:latin typeface="Calibri" pitchFamily="34" charset="0"/>
            </a:endParaRPr>
          </a:p>
        </p:txBody>
      </p:sp>
      <p:sp>
        <p:nvSpPr>
          <p:cNvPr id="44" name="TextBox 43"/>
          <p:cNvSpPr txBox="1">
            <a:spLocks noChangeArrowheads="1"/>
          </p:cNvSpPr>
          <p:nvPr/>
        </p:nvSpPr>
        <p:spPr bwMode="auto">
          <a:xfrm>
            <a:off x="4970463" y="1841500"/>
            <a:ext cx="1144587" cy="492125"/>
          </a:xfrm>
          <a:prstGeom prst="rect">
            <a:avLst/>
          </a:prstGeom>
          <a:noFill/>
          <a:ln w="9525">
            <a:noFill/>
            <a:miter lim="800000"/>
            <a:headEnd/>
            <a:tailEnd/>
          </a:ln>
        </p:spPr>
        <p:txBody>
          <a:bodyPr wrap="square">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45" name="TextBox 44"/>
          <p:cNvSpPr txBox="1">
            <a:spLocks noChangeArrowheads="1"/>
          </p:cNvSpPr>
          <p:nvPr/>
        </p:nvSpPr>
        <p:spPr bwMode="auto">
          <a:xfrm>
            <a:off x="3634787" y="1841500"/>
            <a:ext cx="1289050" cy="492125"/>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cxnSp>
        <p:nvCxnSpPr>
          <p:cNvPr id="46" name="Straight Connector 45"/>
          <p:cNvCxnSpPr/>
          <p:nvPr/>
        </p:nvCxnSpPr>
        <p:spPr>
          <a:xfrm>
            <a:off x="876300" y="2316163"/>
            <a:ext cx="52561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93764" y="4262440"/>
            <a:ext cx="2364110" cy="492125"/>
          </a:xfrm>
          <a:prstGeom prst="rect">
            <a:avLst/>
          </a:prstGeom>
          <a:noFill/>
          <a:ln w="9525">
            <a:noFill/>
            <a:miter lim="800000"/>
            <a:headEnd/>
            <a:tailEnd/>
          </a:ln>
        </p:spPr>
        <p:txBody>
          <a:bodyPr wrap="square">
            <a:spAutoFit/>
          </a:bodyPr>
          <a:lstStyle/>
          <a:p>
            <a:pPr algn="ctr"/>
            <a:r>
              <a:rPr lang="en-US" sz="2600" b="1" dirty="0">
                <a:latin typeface="Calibri" pitchFamily="34" charset="0"/>
              </a:rPr>
              <a:t>Journal Entry</a:t>
            </a:r>
            <a:endParaRPr lang="en-IN" sz="2600" b="1" baseline="30000" dirty="0">
              <a:latin typeface="Calibri" pitchFamily="34" charset="0"/>
            </a:endParaRPr>
          </a:p>
        </p:txBody>
      </p:sp>
      <p:sp>
        <p:nvSpPr>
          <p:cNvPr id="53" name="TextBox 52"/>
          <p:cNvSpPr txBox="1">
            <a:spLocks noChangeArrowheads="1"/>
          </p:cNvSpPr>
          <p:nvPr/>
        </p:nvSpPr>
        <p:spPr bwMode="auto">
          <a:xfrm>
            <a:off x="893763" y="4740277"/>
            <a:ext cx="4686300" cy="492125"/>
          </a:xfrm>
          <a:prstGeom prst="rect">
            <a:avLst/>
          </a:prstGeom>
          <a:noFill/>
          <a:ln w="9525">
            <a:noFill/>
            <a:miter lim="800000"/>
            <a:headEnd/>
            <a:tailEnd/>
          </a:ln>
        </p:spPr>
        <p:txBody>
          <a:bodyPr>
            <a:spAutoFit/>
          </a:bodyPr>
          <a:lstStyle/>
          <a:p>
            <a:r>
              <a:rPr lang="en-IN" sz="2600" dirty="0">
                <a:latin typeface="Calibri" pitchFamily="34" charset="0"/>
              </a:rPr>
              <a:t>Service revenue</a:t>
            </a:r>
            <a:endParaRPr lang="en-IN" sz="2600" baseline="30000" dirty="0">
              <a:latin typeface="Calibri" pitchFamily="34" charset="0"/>
            </a:endParaRPr>
          </a:p>
        </p:txBody>
      </p:sp>
      <p:sp>
        <p:nvSpPr>
          <p:cNvPr id="54" name="TextBox 53"/>
          <p:cNvSpPr txBox="1">
            <a:spLocks noChangeArrowheads="1"/>
          </p:cNvSpPr>
          <p:nvPr/>
        </p:nvSpPr>
        <p:spPr bwMode="auto">
          <a:xfrm>
            <a:off x="893763" y="5199065"/>
            <a:ext cx="5010150" cy="492125"/>
          </a:xfrm>
          <a:prstGeom prst="rect">
            <a:avLst/>
          </a:prstGeom>
          <a:noFill/>
          <a:ln w="9525">
            <a:noFill/>
            <a:miter lim="800000"/>
            <a:headEnd/>
            <a:tailEnd/>
          </a:ln>
        </p:spPr>
        <p:txBody>
          <a:bodyPr>
            <a:spAutoFit/>
          </a:bodyPr>
          <a:lstStyle/>
          <a:p>
            <a:r>
              <a:rPr lang="en-IN" sz="2600" dirty="0">
                <a:latin typeface="Calibri" pitchFamily="34" charset="0"/>
              </a:rPr>
              <a:t>       Bonus receivable</a:t>
            </a:r>
            <a:endParaRPr lang="en-IN" sz="2600" baseline="30000" dirty="0">
              <a:latin typeface="Calibri" pitchFamily="34" charset="0"/>
            </a:endParaRPr>
          </a:p>
        </p:txBody>
      </p:sp>
      <p:sp>
        <p:nvSpPr>
          <p:cNvPr id="55" name="TextBox 54"/>
          <p:cNvSpPr txBox="1">
            <a:spLocks noChangeArrowheads="1"/>
          </p:cNvSpPr>
          <p:nvPr/>
        </p:nvSpPr>
        <p:spPr bwMode="auto">
          <a:xfrm>
            <a:off x="4616358" y="5199062"/>
            <a:ext cx="1516062" cy="492125"/>
          </a:xfrm>
          <a:prstGeom prst="rect">
            <a:avLst/>
          </a:prstGeom>
          <a:noFill/>
          <a:ln w="9525">
            <a:noFill/>
            <a:miter lim="800000"/>
            <a:headEnd/>
            <a:tailEnd/>
          </a:ln>
        </p:spPr>
        <p:txBody>
          <a:bodyPr>
            <a:spAutoFit/>
          </a:bodyPr>
          <a:lstStyle/>
          <a:p>
            <a:pPr algn="r"/>
            <a:r>
              <a:rPr lang="en-US" sz="2600" b="1" dirty="0">
                <a:solidFill>
                  <a:srgbClr val="00B0F0"/>
                </a:solidFill>
                <a:latin typeface="Calibri" pitchFamily="34" charset="0"/>
              </a:rPr>
              <a:t>180,000</a:t>
            </a:r>
            <a:endParaRPr lang="en-IN" sz="2600" b="1" baseline="30000" dirty="0">
              <a:solidFill>
                <a:srgbClr val="00B0F0"/>
              </a:solidFill>
              <a:latin typeface="Calibri" pitchFamily="34" charset="0"/>
            </a:endParaRPr>
          </a:p>
        </p:txBody>
      </p:sp>
      <p:sp>
        <p:nvSpPr>
          <p:cNvPr id="56" name="TextBox 55"/>
          <p:cNvSpPr txBox="1">
            <a:spLocks noChangeArrowheads="1"/>
          </p:cNvSpPr>
          <p:nvPr/>
        </p:nvSpPr>
        <p:spPr bwMode="auto">
          <a:xfrm>
            <a:off x="3289638" y="4740276"/>
            <a:ext cx="1504950" cy="492125"/>
          </a:xfrm>
          <a:prstGeom prst="rect">
            <a:avLst/>
          </a:prstGeom>
          <a:noFill/>
          <a:ln w="9525">
            <a:noFill/>
            <a:miter lim="800000"/>
            <a:headEnd/>
            <a:tailEnd/>
          </a:ln>
        </p:spPr>
        <p:txBody>
          <a:bodyPr>
            <a:spAutoFit/>
          </a:bodyPr>
          <a:lstStyle/>
          <a:p>
            <a:pPr algn="r"/>
            <a:r>
              <a:rPr lang="en-US" sz="2600" dirty="0">
                <a:latin typeface="Calibri" pitchFamily="34" charset="0"/>
              </a:rPr>
              <a:t>180,000</a:t>
            </a:r>
            <a:endParaRPr lang="en-IN" sz="2600" baseline="30000" dirty="0">
              <a:latin typeface="Calibri" pitchFamily="34" charset="0"/>
            </a:endParaRPr>
          </a:p>
        </p:txBody>
      </p:sp>
      <p:sp>
        <p:nvSpPr>
          <p:cNvPr id="57" name="TextBox 56"/>
          <p:cNvSpPr txBox="1">
            <a:spLocks noChangeArrowheads="1"/>
          </p:cNvSpPr>
          <p:nvPr/>
        </p:nvSpPr>
        <p:spPr bwMode="auto">
          <a:xfrm>
            <a:off x="4820005" y="4253899"/>
            <a:ext cx="1289050" cy="492125"/>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58" name="TextBox 57"/>
          <p:cNvSpPr txBox="1">
            <a:spLocks noChangeArrowheads="1"/>
          </p:cNvSpPr>
          <p:nvPr/>
        </p:nvSpPr>
        <p:spPr bwMode="auto">
          <a:xfrm>
            <a:off x="3586919" y="4253899"/>
            <a:ext cx="1289050" cy="492125"/>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cxnSp>
        <p:nvCxnSpPr>
          <p:cNvPr id="59" name="Straight Connector 58"/>
          <p:cNvCxnSpPr/>
          <p:nvPr/>
        </p:nvCxnSpPr>
        <p:spPr>
          <a:xfrm>
            <a:off x="893763" y="4737100"/>
            <a:ext cx="5221287" cy="1746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graphicFrame>
        <p:nvGraphicFramePr>
          <p:cNvPr id="28" name="Object 27"/>
          <p:cNvGraphicFramePr>
            <a:graphicFrameLocks noChangeAspect="1"/>
          </p:cNvGraphicFramePr>
          <p:nvPr>
            <p:extLst>
              <p:ext uri="{D42A27DB-BD31-4B8C-83A1-F6EECF244321}">
                <p14:modId xmlns:p14="http://schemas.microsoft.com/office/powerpoint/2010/main" val="2567137794"/>
              </p:ext>
            </p:extLst>
          </p:nvPr>
        </p:nvGraphicFramePr>
        <p:xfrm>
          <a:off x="6233451" y="3808677"/>
          <a:ext cx="2811462" cy="2943225"/>
        </p:xfrm>
        <a:graphic>
          <a:graphicData uri="http://schemas.openxmlformats.org/presentationml/2006/ole">
            <mc:AlternateContent xmlns:mc="http://schemas.openxmlformats.org/markup-compatibility/2006">
              <mc:Choice xmlns:v="urn:schemas-microsoft-com:vml" Requires="v">
                <p:oleObj spid="_x0000_s6213" name="Worksheet" r:id="rId5" imgW="2543130" imgH="2666910" progId="Excel.Sheet.12">
                  <p:embed/>
                </p:oleObj>
              </mc:Choice>
              <mc:Fallback>
                <p:oleObj name="Worksheet" r:id="rId5" imgW="2543130" imgH="2666910" progId="Excel.Sheet.12">
                  <p:embed/>
                  <p:pic>
                    <p:nvPicPr>
                      <p:cNvPr id="0" name=""/>
                      <p:cNvPicPr/>
                      <p:nvPr/>
                    </p:nvPicPr>
                    <p:blipFill>
                      <a:blip r:embed="rId6"/>
                      <a:stretch>
                        <a:fillRect/>
                      </a:stretch>
                    </p:blipFill>
                    <p:spPr>
                      <a:xfrm>
                        <a:off x="6233451" y="3808677"/>
                        <a:ext cx="2811462" cy="2943225"/>
                      </a:xfrm>
                      <a:prstGeom prst="rect">
                        <a:avLst/>
                      </a:prstGeom>
                    </p:spPr>
                  </p:pic>
                </p:oleObj>
              </mc:Fallback>
            </mc:AlternateContent>
          </a:graphicData>
        </a:graphic>
      </p:graphicFrame>
      <p:sp>
        <p:nvSpPr>
          <p:cNvPr id="29" name="Title 1"/>
          <p:cNvSpPr>
            <a:spLocks noGrp="1"/>
          </p:cNvSpPr>
          <p:nvPr>
            <p:ph type="title"/>
          </p:nvPr>
        </p:nvSpPr>
        <p:spPr>
          <a:xfrm>
            <a:off x="761999" y="0"/>
            <a:ext cx="8382000" cy="1444625"/>
          </a:xfrm>
        </p:spPr>
        <p:txBody>
          <a:bodyPr rtlCol="0">
            <a:noAutofit/>
          </a:bodyPr>
          <a:lstStyle/>
          <a:p>
            <a:pPr fontAlgn="auto">
              <a:spcAft>
                <a:spcPts val="0"/>
              </a:spcAft>
              <a:defRPr/>
            </a:pPr>
            <a:r>
              <a:rPr lang="en-IN" sz="3200" dirty="0" smtClean="0"/>
              <a:t>Special </a:t>
            </a:r>
            <a:r>
              <a:rPr lang="en-IN" sz="3200" dirty="0"/>
              <a:t>Issues for Step 3: </a:t>
            </a:r>
            <a:br>
              <a:rPr lang="en-IN" sz="3200" dirty="0"/>
            </a:br>
            <a:r>
              <a:rPr lang="en-IN" sz="3200" dirty="0">
                <a:solidFill>
                  <a:srgbClr val="C00000"/>
                </a:solidFill>
              </a:rPr>
              <a:t>Determine the Transaction </a:t>
            </a:r>
            <a:r>
              <a:rPr lang="en-IN" sz="3200" dirty="0" smtClean="0">
                <a:solidFill>
                  <a:srgbClr val="C00000"/>
                </a:solidFill>
              </a:rPr>
              <a:t>Price      </a:t>
            </a:r>
            <a:r>
              <a:rPr lang="en-US" sz="1600" dirty="0" smtClean="0">
                <a:cs typeface="Arial" charset="0"/>
              </a:rPr>
              <a:t>(</a:t>
            </a:r>
            <a:r>
              <a:rPr lang="en-US" sz="1600" dirty="0">
                <a:cs typeface="Arial" charset="0"/>
              </a:rPr>
              <a:t>Illustration continued)</a:t>
            </a:r>
            <a:endParaRPr lang="en-IN" sz="3200" dirty="0">
              <a:solidFill>
                <a:srgbClr val="C00000"/>
              </a:solidFill>
            </a:endParaRPr>
          </a:p>
        </p:txBody>
      </p:sp>
    </p:spTree>
    <p:extLst>
      <p:ext uri="{BB962C8B-B14F-4D97-AF65-F5344CB8AC3E}">
        <p14:creationId xmlns:p14="http://schemas.microsoft.com/office/powerpoint/2010/main" val="1917956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3" grpId="0"/>
      <p:bldP spid="21" grpId="0"/>
      <p:bldP spid="39" grpId="0"/>
      <p:bldP spid="40" grpId="0"/>
      <p:bldP spid="41" grpId="0"/>
      <p:bldP spid="42" grpId="0"/>
      <p:bldP spid="43" grpId="0"/>
      <p:bldP spid="44" grpId="0"/>
      <p:bldP spid="45" grpId="0"/>
      <p:bldP spid="52" grpId="0"/>
      <p:bldP spid="53" grpId="0"/>
      <p:bldP spid="54" grpId="0"/>
      <p:bldP spid="55" grpId="0"/>
      <p:bldP spid="56" grpId="0"/>
      <p:bldP spid="57" grpId="0"/>
      <p:bldP spid="5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r>
              <a:rPr lang="en-US" sz="2000" dirty="0"/>
              <a:t>Siddhi enters into a contract offering variable consideration. The contract pays Siddhi $2,000/month for six months of continuous consulting services. In addition, there is a 60% chance the contract will pay an additional $4,000 and a 40% chance the contract will pay an additional $6,000, depending on the outcome of the consulting contract. Siddhi concludes that this contract qualifies for revenue recognition over time.</a:t>
            </a:r>
          </a:p>
          <a:p>
            <a:pPr marL="0" indent="0">
              <a:buNone/>
            </a:pPr>
            <a:endParaRPr lang="en-US" sz="2000" dirty="0"/>
          </a:p>
          <a:p>
            <a:pPr marL="0" lvl="0" indent="0">
              <a:buNone/>
            </a:pPr>
            <a:r>
              <a:rPr lang="en-US" sz="2000" dirty="0"/>
              <a:t>Assume Siddhi </a:t>
            </a:r>
            <a:r>
              <a:rPr lang="en-US" sz="2000" dirty="0" smtClean="0"/>
              <a:t>estimates </a:t>
            </a:r>
            <a:r>
              <a:rPr lang="en-US" sz="2000" dirty="0"/>
              <a:t>variable consideration as the </a:t>
            </a:r>
            <a:r>
              <a:rPr lang="en-US" sz="2000" b="1" dirty="0"/>
              <a:t>most likely amount</a:t>
            </a:r>
            <a:r>
              <a:rPr lang="en-US" sz="2000" dirty="0"/>
              <a:t>. What is the amount of revenue Siddhi </a:t>
            </a:r>
            <a:r>
              <a:rPr lang="en-US" sz="2000" dirty="0" smtClean="0"/>
              <a:t>would </a:t>
            </a:r>
            <a:r>
              <a:rPr lang="en-US" sz="2000" dirty="0"/>
              <a:t>recognize for the first month of the contract?</a:t>
            </a:r>
          </a:p>
          <a:p>
            <a:pPr marL="0" lvl="0" indent="0">
              <a:buNone/>
              <a:tabLst>
                <a:tab pos="344488" algn="l"/>
              </a:tabLst>
            </a:pPr>
            <a:r>
              <a:rPr lang="en-US" sz="2000" dirty="0"/>
              <a:t>a.	$2,000</a:t>
            </a:r>
          </a:p>
          <a:p>
            <a:pPr marL="0" lvl="0" indent="0">
              <a:buNone/>
              <a:tabLst>
                <a:tab pos="344488" algn="l"/>
              </a:tabLst>
            </a:pPr>
            <a:r>
              <a:rPr lang="en-US" sz="2000" dirty="0"/>
              <a:t>b.	$2,666</a:t>
            </a:r>
          </a:p>
          <a:p>
            <a:pPr marL="0" lvl="0" indent="0">
              <a:buNone/>
              <a:tabLst>
                <a:tab pos="344488" algn="l"/>
              </a:tabLst>
            </a:pPr>
            <a:r>
              <a:rPr lang="en-US" sz="2000" dirty="0"/>
              <a:t>c.	$2,800</a:t>
            </a:r>
          </a:p>
          <a:p>
            <a:pPr marL="0" indent="0">
              <a:buNone/>
              <a:tabLst>
                <a:tab pos="344488" algn="l"/>
              </a:tabLst>
            </a:pPr>
            <a:r>
              <a:rPr lang="en-US" sz="2000" dirty="0"/>
              <a:t>d.	$2,400.</a:t>
            </a:r>
          </a:p>
        </p:txBody>
      </p:sp>
      <p:sp>
        <p:nvSpPr>
          <p:cNvPr id="2" name="Oval 1"/>
          <p:cNvSpPr/>
          <p:nvPr/>
        </p:nvSpPr>
        <p:spPr bwMode="auto">
          <a:xfrm>
            <a:off x="761998" y="494815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188179" y="4636391"/>
            <a:ext cx="6429093" cy="1754326"/>
          </a:xfrm>
          <a:prstGeom prst="rect">
            <a:avLst/>
          </a:prstGeom>
          <a:solidFill>
            <a:srgbClr val="FFFFD1"/>
          </a:solidFill>
          <a:ln w="6350">
            <a:solidFill>
              <a:schemeClr val="tx1"/>
            </a:solidFill>
          </a:ln>
        </p:spPr>
        <p:txBody>
          <a:bodyPr wrap="square" rtlCol="0">
            <a:spAutoFit/>
          </a:bodyPr>
          <a:lstStyle/>
          <a:p>
            <a:endParaRPr lang="en-US" dirty="0" smtClean="0">
              <a:latin typeface="+mn-lt"/>
              <a:cs typeface="Arial" panose="020B0604020202020204" pitchFamily="34" charset="0"/>
            </a:endParaRPr>
          </a:p>
          <a:p>
            <a:r>
              <a:rPr lang="en-US" dirty="0">
                <a:latin typeface="+mn-lt"/>
                <a:cs typeface="Arial" panose="020B0604020202020204" pitchFamily="34" charset="0"/>
              </a:rPr>
              <a:t>The most likely outcome is that </a:t>
            </a:r>
            <a:r>
              <a:rPr lang="en-US" dirty="0" smtClean="0">
                <a:latin typeface="+mn-lt"/>
                <a:cs typeface="Arial" panose="020B0604020202020204" pitchFamily="34" charset="0"/>
              </a:rPr>
              <a:t>Siddhi receives </a:t>
            </a:r>
            <a:r>
              <a:rPr lang="en-US" dirty="0">
                <a:latin typeface="+mn-lt"/>
                <a:cs typeface="Arial" panose="020B0604020202020204" pitchFamily="34" charset="0"/>
              </a:rPr>
              <a:t>the </a:t>
            </a:r>
            <a:r>
              <a:rPr lang="en-US" dirty="0" smtClean="0">
                <a:latin typeface="+mn-lt"/>
                <a:cs typeface="Arial" panose="020B0604020202020204" pitchFamily="34" charset="0"/>
              </a:rPr>
              <a:t>$4,000 </a:t>
            </a:r>
            <a:r>
              <a:rPr lang="en-US" dirty="0">
                <a:latin typeface="+mn-lt"/>
                <a:cs typeface="Arial" panose="020B0604020202020204" pitchFamily="34" charset="0"/>
              </a:rPr>
              <a:t>bonus (likelihood = 60%), in which case Siddhi </a:t>
            </a:r>
            <a:r>
              <a:rPr lang="en-US" dirty="0" smtClean="0">
                <a:latin typeface="+mn-lt"/>
                <a:cs typeface="Arial" panose="020B0604020202020204" pitchFamily="34" charset="0"/>
              </a:rPr>
              <a:t>would </a:t>
            </a:r>
            <a:r>
              <a:rPr lang="en-US" dirty="0">
                <a:latin typeface="+mn-lt"/>
                <a:cs typeface="Arial" panose="020B0604020202020204" pitchFamily="34" charset="0"/>
              </a:rPr>
              <a:t>be paid a total of </a:t>
            </a:r>
            <a:r>
              <a:rPr lang="en-US" dirty="0" smtClean="0">
                <a:latin typeface="+mn-lt"/>
                <a:cs typeface="Arial" panose="020B0604020202020204" pitchFamily="34" charset="0"/>
              </a:rPr>
              <a:t>($2,000 </a:t>
            </a:r>
            <a:r>
              <a:rPr lang="en-US" dirty="0">
                <a:latin typeface="+mn-lt"/>
                <a:cs typeface="Arial" panose="020B0604020202020204" pitchFamily="34" charset="0"/>
              </a:rPr>
              <a:t>× 6 months) + </a:t>
            </a:r>
            <a:r>
              <a:rPr lang="en-US" dirty="0" smtClean="0">
                <a:latin typeface="+mn-lt"/>
                <a:cs typeface="Arial" panose="020B0604020202020204" pitchFamily="34" charset="0"/>
              </a:rPr>
              <a:t>$4,000</a:t>
            </a:r>
            <a:r>
              <a:rPr lang="en-US" dirty="0">
                <a:latin typeface="+mn-lt"/>
                <a:cs typeface="Arial" panose="020B0604020202020204" pitchFamily="34" charset="0"/>
              </a:rPr>
              <a:t>, or </a:t>
            </a:r>
            <a:r>
              <a:rPr lang="en-US" dirty="0" smtClean="0">
                <a:latin typeface="+mn-lt"/>
                <a:cs typeface="Arial" panose="020B0604020202020204" pitchFamily="34" charset="0"/>
              </a:rPr>
              <a:t>$16,000</a:t>
            </a:r>
            <a:r>
              <a:rPr lang="en-US" dirty="0">
                <a:latin typeface="+mn-lt"/>
                <a:cs typeface="Arial" panose="020B0604020202020204" pitchFamily="34" charset="0"/>
              </a:rPr>
              <a:t>.  </a:t>
            </a:r>
          </a:p>
          <a:p>
            <a:r>
              <a:rPr lang="en-US" dirty="0" smtClean="0">
                <a:latin typeface="+mn-lt"/>
                <a:cs typeface="Arial" panose="020B0604020202020204" pitchFamily="34" charset="0"/>
              </a:rPr>
              <a:t>Therefore</a:t>
            </a:r>
            <a:r>
              <a:rPr lang="en-US" dirty="0">
                <a:latin typeface="+mn-lt"/>
                <a:cs typeface="Arial" panose="020B0604020202020204" pitchFamily="34" charset="0"/>
              </a:rPr>
              <a:t>, Siddhi </a:t>
            </a:r>
            <a:r>
              <a:rPr lang="en-US" dirty="0" smtClean="0">
                <a:latin typeface="+mn-lt"/>
                <a:cs typeface="Arial" panose="020B0604020202020204" pitchFamily="34" charset="0"/>
              </a:rPr>
              <a:t>would </a:t>
            </a:r>
            <a:r>
              <a:rPr lang="en-US" dirty="0">
                <a:latin typeface="+mn-lt"/>
                <a:cs typeface="Arial" panose="020B0604020202020204" pitchFamily="34" charset="0"/>
              </a:rPr>
              <a:t>recognize </a:t>
            </a:r>
            <a:r>
              <a:rPr lang="en-US" dirty="0" smtClean="0">
                <a:latin typeface="+mn-lt"/>
                <a:cs typeface="Arial" panose="020B0604020202020204" pitchFamily="34" charset="0"/>
              </a:rPr>
              <a:t>$16,000 </a:t>
            </a:r>
            <a:r>
              <a:rPr lang="en-US" dirty="0">
                <a:latin typeface="+mn-lt"/>
                <a:cs typeface="Arial" panose="020B0604020202020204" pitchFamily="34" charset="0"/>
              </a:rPr>
              <a:t>÷ 6 = </a:t>
            </a:r>
            <a:r>
              <a:rPr lang="en-US" b="1" dirty="0" smtClean="0">
                <a:solidFill>
                  <a:srgbClr val="C00000"/>
                </a:solidFill>
                <a:latin typeface="+mn-lt"/>
                <a:cs typeface="Arial" panose="020B0604020202020204" pitchFamily="34" charset="0"/>
              </a:rPr>
              <a:t>$2,666 </a:t>
            </a:r>
            <a:r>
              <a:rPr lang="en-US" dirty="0">
                <a:latin typeface="+mn-lt"/>
                <a:cs typeface="Arial" panose="020B0604020202020204" pitchFamily="34" charset="0"/>
              </a:rPr>
              <a:t>each month</a:t>
            </a:r>
            <a:r>
              <a:rPr lang="en-US" dirty="0" smtClean="0">
                <a:latin typeface="+mn-lt"/>
                <a:cs typeface="Arial" panose="020B0604020202020204" pitchFamily="34" charset="0"/>
              </a:rPr>
              <a:t>.</a:t>
            </a:r>
          </a:p>
        </p:txBody>
      </p:sp>
    </p:spTree>
    <p:extLst>
      <p:ext uri="{BB962C8B-B14F-4D97-AF65-F5344CB8AC3E}">
        <p14:creationId xmlns:p14="http://schemas.microsoft.com/office/powerpoint/2010/main" val="389312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r>
              <a:rPr lang="en-US" sz="2000" dirty="0" smtClean="0"/>
              <a:t>Siddhi enters </a:t>
            </a:r>
            <a:r>
              <a:rPr lang="en-US" sz="2000" dirty="0"/>
              <a:t>into a contract offering variable consideration. The contract pays Siddhi </a:t>
            </a:r>
            <a:r>
              <a:rPr lang="en-US" sz="2000" dirty="0" smtClean="0"/>
              <a:t>$2,000/month </a:t>
            </a:r>
            <a:r>
              <a:rPr lang="en-US" sz="2000" dirty="0"/>
              <a:t>for six months of continuous consulting services. In addition, there is a 60% chance the contract will pay an additional </a:t>
            </a:r>
            <a:r>
              <a:rPr lang="en-US" sz="2000" dirty="0" smtClean="0"/>
              <a:t>$4,000 </a:t>
            </a:r>
            <a:r>
              <a:rPr lang="en-US" sz="2000" dirty="0"/>
              <a:t>and a 40% chance the contract will pay an additional </a:t>
            </a:r>
            <a:r>
              <a:rPr lang="en-US" sz="2000" dirty="0" smtClean="0"/>
              <a:t>$6,000</a:t>
            </a:r>
            <a:r>
              <a:rPr lang="en-US" sz="2000" dirty="0"/>
              <a:t>, depending on the outcome of the consulting contract. Siddhi </a:t>
            </a:r>
            <a:r>
              <a:rPr lang="en-US" sz="2000" dirty="0" smtClean="0"/>
              <a:t>concludes </a:t>
            </a:r>
            <a:r>
              <a:rPr lang="en-US" sz="2000" dirty="0"/>
              <a:t>that this contract qualifies for revenue recognition over time.</a:t>
            </a:r>
          </a:p>
          <a:p>
            <a:pPr marL="0" indent="0">
              <a:buNone/>
            </a:pPr>
            <a:r>
              <a:rPr lang="en-US" sz="2000" dirty="0"/>
              <a:t> </a:t>
            </a:r>
          </a:p>
          <a:p>
            <a:pPr marL="0" lvl="0" indent="0">
              <a:buNone/>
            </a:pPr>
            <a:r>
              <a:rPr lang="en-US" sz="2000" dirty="0"/>
              <a:t>Assume Siddhi estimates variable consideration as the </a:t>
            </a:r>
            <a:r>
              <a:rPr lang="en-US" sz="2000" b="1" dirty="0"/>
              <a:t>expected value</a:t>
            </a:r>
            <a:r>
              <a:rPr lang="en-US" sz="2000" dirty="0" smtClean="0"/>
              <a:t>. </a:t>
            </a:r>
            <a:r>
              <a:rPr lang="en-US" sz="2000" dirty="0"/>
              <a:t>What is the amount of revenue Siddhi </a:t>
            </a:r>
            <a:r>
              <a:rPr lang="en-US" sz="2000" dirty="0" smtClean="0"/>
              <a:t>would </a:t>
            </a:r>
            <a:r>
              <a:rPr lang="en-US" sz="2000" dirty="0"/>
              <a:t>recognize for the first month of the contract?</a:t>
            </a:r>
          </a:p>
          <a:p>
            <a:pPr marL="0" lvl="0" indent="0">
              <a:buNone/>
              <a:tabLst>
                <a:tab pos="344488" algn="l"/>
              </a:tabLst>
            </a:pPr>
            <a:r>
              <a:rPr lang="en-US" sz="2000" dirty="0" smtClean="0"/>
              <a:t>a.	$2,000</a:t>
            </a:r>
            <a:endParaRPr lang="en-US" sz="2000" dirty="0"/>
          </a:p>
          <a:p>
            <a:pPr marL="0" lvl="0" indent="0">
              <a:buNone/>
              <a:tabLst>
                <a:tab pos="344488" algn="l"/>
              </a:tabLst>
            </a:pPr>
            <a:r>
              <a:rPr lang="en-US" sz="2000" dirty="0" smtClean="0"/>
              <a:t>b.	$2,666</a:t>
            </a:r>
            <a:endParaRPr lang="en-US" sz="2000" dirty="0"/>
          </a:p>
          <a:p>
            <a:pPr marL="0" lvl="0" indent="0">
              <a:buNone/>
              <a:tabLst>
                <a:tab pos="344488" algn="l"/>
              </a:tabLst>
            </a:pPr>
            <a:r>
              <a:rPr lang="en-US" sz="2000" dirty="0" smtClean="0"/>
              <a:t>c.	$2,800</a:t>
            </a:r>
            <a:endParaRPr lang="en-US" sz="2000" dirty="0"/>
          </a:p>
          <a:p>
            <a:pPr marL="0" indent="0">
              <a:buNone/>
              <a:tabLst>
                <a:tab pos="344488" algn="l"/>
              </a:tabLst>
            </a:pPr>
            <a:r>
              <a:rPr lang="en-US" sz="2000" dirty="0" smtClean="0"/>
              <a:t>d.	$2,400.</a:t>
            </a:r>
            <a:endParaRPr lang="en-US" sz="2000" dirty="0"/>
          </a:p>
        </p:txBody>
      </p:sp>
      <p:sp>
        <p:nvSpPr>
          <p:cNvPr id="2" name="Oval 1"/>
          <p:cNvSpPr/>
          <p:nvPr/>
        </p:nvSpPr>
        <p:spPr bwMode="auto">
          <a:xfrm>
            <a:off x="762049" y="5320581"/>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188180" y="4584792"/>
            <a:ext cx="6790278" cy="1846659"/>
          </a:xfrm>
          <a:prstGeom prst="rect">
            <a:avLst/>
          </a:prstGeom>
          <a:solidFill>
            <a:srgbClr val="FFFFD1"/>
          </a:solidFill>
          <a:ln w="6350">
            <a:solidFill>
              <a:schemeClr val="tx1"/>
            </a:solidFill>
          </a:ln>
        </p:spPr>
        <p:txBody>
          <a:bodyPr wrap="square" rtlCol="0">
            <a:spAutoFit/>
          </a:bodyPr>
          <a:lstStyle/>
          <a:p>
            <a:endParaRPr lang="en-US" sz="1600" dirty="0" smtClean="0"/>
          </a:p>
          <a:p>
            <a:r>
              <a:rPr lang="en-US" sz="1600" dirty="0"/>
              <a:t>The expected value of the transaction price is </a:t>
            </a:r>
            <a:r>
              <a:rPr lang="en-US" sz="1600" dirty="0" smtClean="0"/>
              <a:t>$16,800</a:t>
            </a:r>
            <a:r>
              <a:rPr lang="en-US" sz="1600" dirty="0"/>
              <a:t>, computed </a:t>
            </a:r>
            <a:r>
              <a:rPr lang="en-US" sz="1600" dirty="0" smtClean="0"/>
              <a:t>as:</a:t>
            </a:r>
          </a:p>
          <a:p>
            <a:endParaRPr lang="en-US" sz="1600" dirty="0"/>
          </a:p>
          <a:p>
            <a:r>
              <a:rPr lang="en-US" sz="1600" dirty="0" smtClean="0"/>
              <a:t>       $</a:t>
            </a:r>
            <a:r>
              <a:rPr lang="en-US" sz="1600" dirty="0"/>
              <a:t>2</a:t>
            </a:r>
            <a:r>
              <a:rPr lang="en-US" sz="1600" dirty="0" smtClean="0"/>
              <a:t>,000 </a:t>
            </a:r>
            <a:r>
              <a:rPr lang="en-US" sz="1600" dirty="0"/>
              <a:t>× 6 months + (60% × </a:t>
            </a:r>
            <a:r>
              <a:rPr lang="en-US" sz="1600" dirty="0" smtClean="0"/>
              <a:t>$4,000</a:t>
            </a:r>
            <a:r>
              <a:rPr lang="en-US" sz="1600" dirty="0"/>
              <a:t>) + (40% × </a:t>
            </a:r>
            <a:r>
              <a:rPr lang="en-US" sz="1600" dirty="0" smtClean="0"/>
              <a:t>$6,000</a:t>
            </a:r>
            <a:r>
              <a:rPr lang="en-US" sz="1600" dirty="0"/>
              <a:t>).   </a:t>
            </a:r>
            <a:endParaRPr lang="en-US" sz="1600" dirty="0" smtClean="0"/>
          </a:p>
          <a:p>
            <a:endParaRPr lang="en-US" sz="1600" dirty="0"/>
          </a:p>
          <a:p>
            <a:r>
              <a:rPr lang="en-US" sz="1600" dirty="0" smtClean="0"/>
              <a:t>Therefore</a:t>
            </a:r>
            <a:r>
              <a:rPr lang="en-US" sz="1600" dirty="0"/>
              <a:t>, </a:t>
            </a:r>
            <a:r>
              <a:rPr lang="en-US" sz="1600" dirty="0" smtClean="0"/>
              <a:t>Siddhi would </a:t>
            </a:r>
            <a:r>
              <a:rPr lang="en-US" sz="1600" dirty="0"/>
              <a:t>recognize </a:t>
            </a:r>
            <a:r>
              <a:rPr lang="en-US" sz="1600" dirty="0" smtClean="0"/>
              <a:t>$16,800 </a:t>
            </a:r>
            <a:r>
              <a:rPr lang="en-US" sz="1600" dirty="0"/>
              <a:t>÷ 6 = </a:t>
            </a:r>
            <a:r>
              <a:rPr lang="en-US" sz="1600" b="1" dirty="0" smtClean="0">
                <a:solidFill>
                  <a:srgbClr val="C00000"/>
                </a:solidFill>
              </a:rPr>
              <a:t>$2,800 </a:t>
            </a:r>
            <a:r>
              <a:rPr lang="en-US" sz="1600" dirty="0"/>
              <a:t>each month</a:t>
            </a:r>
            <a:r>
              <a:rPr lang="en-US" sz="1600" dirty="0" smtClean="0"/>
              <a:t>.</a:t>
            </a:r>
          </a:p>
          <a:p>
            <a:endParaRPr lang="en-US" b="1" dirty="0">
              <a:solidFill>
                <a:srgbClr val="C00000"/>
              </a:solidFill>
            </a:endParaRPr>
          </a:p>
        </p:txBody>
      </p:sp>
    </p:spTree>
    <p:extLst>
      <p:ext uri="{BB962C8B-B14F-4D97-AF65-F5344CB8AC3E}">
        <p14:creationId xmlns:p14="http://schemas.microsoft.com/office/powerpoint/2010/main" val="308953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782688" y="1330871"/>
            <a:ext cx="8013600" cy="5057775"/>
          </a:xfrm>
        </p:spPr>
        <p:txBody>
          <a:bodyPr/>
          <a:lstStyle/>
          <a:p>
            <a:pPr marL="0" indent="0">
              <a:buNone/>
            </a:pPr>
            <a:r>
              <a:rPr lang="en-IN" altLang="en-US" sz="2500" dirty="0"/>
              <a:t>Now, assume that after three months TrueTech concludes that, due to low usage of ProSport’s games, the most likely outcome is that it will </a:t>
            </a:r>
            <a:r>
              <a:rPr lang="en-IN" altLang="en-US" sz="2500" i="1" dirty="0"/>
              <a:t>not </a:t>
            </a:r>
            <a:r>
              <a:rPr lang="en-IN" altLang="en-US" sz="2500" dirty="0"/>
              <a:t>receive the $180,000 bonus. </a:t>
            </a:r>
          </a:p>
        </p:txBody>
      </p:sp>
      <p:sp>
        <p:nvSpPr>
          <p:cNvPr id="8" name="Title 2"/>
          <p:cNvSpPr txBox="1">
            <a:spLocks/>
          </p:cNvSpPr>
          <p:nvPr/>
        </p:nvSpPr>
        <p:spPr bwMode="auto">
          <a:xfrm>
            <a:off x="8405813"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9" name="Rectangle 8"/>
          <p:cNvSpPr/>
          <p:nvPr/>
        </p:nvSpPr>
        <p:spPr>
          <a:xfrm>
            <a:off x="1005729" y="5477138"/>
            <a:ext cx="7696200" cy="1268412"/>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0" name="TextBox 9"/>
          <p:cNvSpPr txBox="1">
            <a:spLocks noChangeArrowheads="1"/>
          </p:cNvSpPr>
          <p:nvPr/>
        </p:nvSpPr>
        <p:spPr bwMode="auto">
          <a:xfrm>
            <a:off x="1005729" y="5485077"/>
            <a:ext cx="4686300" cy="461963"/>
          </a:xfrm>
          <a:prstGeom prst="rect">
            <a:avLst/>
          </a:prstGeom>
          <a:noFill/>
          <a:ln w="9525">
            <a:noFill/>
            <a:miter lim="800000"/>
            <a:headEnd/>
            <a:tailEnd/>
          </a:ln>
        </p:spPr>
        <p:txBody>
          <a:bodyPr>
            <a:spAutoFit/>
          </a:bodyPr>
          <a:lstStyle/>
          <a:p>
            <a:pPr algn="ctr">
              <a:defRPr/>
            </a:pPr>
            <a:r>
              <a:rPr lang="en-US" sz="2400" b="1" dirty="0">
                <a:latin typeface="+mn-lt"/>
              </a:rPr>
              <a:t>Journal </a:t>
            </a:r>
            <a:r>
              <a:rPr lang="en-US" sz="2400" b="1" dirty="0" smtClean="0">
                <a:latin typeface="+mn-lt"/>
              </a:rPr>
              <a:t>Entry at start of April</a:t>
            </a:r>
            <a:endParaRPr lang="en-IN" sz="2400" b="1" baseline="30000" dirty="0">
              <a:latin typeface="+mn-lt"/>
            </a:endParaRPr>
          </a:p>
        </p:txBody>
      </p:sp>
      <p:sp>
        <p:nvSpPr>
          <p:cNvPr id="11" name="TextBox 10"/>
          <p:cNvSpPr txBox="1">
            <a:spLocks noChangeArrowheads="1"/>
          </p:cNvSpPr>
          <p:nvPr/>
        </p:nvSpPr>
        <p:spPr bwMode="auto">
          <a:xfrm>
            <a:off x="1005729" y="5907352"/>
            <a:ext cx="4686300" cy="460375"/>
          </a:xfrm>
          <a:prstGeom prst="rect">
            <a:avLst/>
          </a:prstGeom>
          <a:noFill/>
          <a:ln w="9525">
            <a:noFill/>
            <a:miter lim="800000"/>
            <a:headEnd/>
            <a:tailEnd/>
          </a:ln>
        </p:spPr>
        <p:txBody>
          <a:bodyPr>
            <a:spAutoFit/>
          </a:bodyPr>
          <a:lstStyle/>
          <a:p>
            <a:pPr>
              <a:defRPr/>
            </a:pPr>
            <a:r>
              <a:rPr lang="en-IN" sz="2400" dirty="0">
                <a:latin typeface="+mn-lt"/>
              </a:rPr>
              <a:t>Service revenue</a:t>
            </a:r>
            <a:endParaRPr lang="en-IN" sz="2400" baseline="30000" dirty="0">
              <a:latin typeface="+mn-lt"/>
            </a:endParaRPr>
          </a:p>
        </p:txBody>
      </p:sp>
      <p:sp>
        <p:nvSpPr>
          <p:cNvPr id="12" name="TextBox 11"/>
          <p:cNvSpPr txBox="1">
            <a:spLocks noChangeArrowheads="1"/>
          </p:cNvSpPr>
          <p:nvPr/>
        </p:nvSpPr>
        <p:spPr bwMode="auto">
          <a:xfrm>
            <a:off x="1005729" y="6291527"/>
            <a:ext cx="5010150" cy="460375"/>
          </a:xfrm>
          <a:prstGeom prst="rect">
            <a:avLst/>
          </a:prstGeom>
          <a:noFill/>
          <a:ln w="9525">
            <a:noFill/>
            <a:miter lim="800000"/>
            <a:headEnd/>
            <a:tailEnd/>
          </a:ln>
        </p:spPr>
        <p:txBody>
          <a:bodyPr>
            <a:spAutoFit/>
          </a:bodyPr>
          <a:lstStyle/>
          <a:p>
            <a:pPr>
              <a:defRPr/>
            </a:pPr>
            <a:r>
              <a:rPr lang="en-IN" sz="2400" dirty="0">
                <a:latin typeface="+mn-lt"/>
              </a:rPr>
              <a:t>       Bonus receivable</a:t>
            </a:r>
            <a:endParaRPr lang="en-IN" sz="2400" baseline="30000" dirty="0">
              <a:latin typeface="+mn-lt"/>
            </a:endParaRPr>
          </a:p>
        </p:txBody>
      </p:sp>
      <p:sp>
        <p:nvSpPr>
          <p:cNvPr id="13" name="TextBox 12"/>
          <p:cNvSpPr txBox="1">
            <a:spLocks noChangeArrowheads="1"/>
          </p:cNvSpPr>
          <p:nvPr/>
        </p:nvSpPr>
        <p:spPr bwMode="auto">
          <a:xfrm>
            <a:off x="7158879" y="6283590"/>
            <a:ext cx="1516062" cy="460375"/>
          </a:xfrm>
          <a:prstGeom prst="rect">
            <a:avLst/>
          </a:prstGeom>
          <a:noFill/>
          <a:ln w="9525">
            <a:noFill/>
            <a:miter lim="800000"/>
            <a:headEnd/>
            <a:tailEnd/>
          </a:ln>
        </p:spPr>
        <p:txBody>
          <a:bodyPr>
            <a:spAutoFit/>
          </a:bodyPr>
          <a:lstStyle/>
          <a:p>
            <a:pPr algn="r">
              <a:defRPr/>
            </a:pPr>
            <a:r>
              <a:rPr lang="en-US" sz="2400" b="1" dirty="0">
                <a:solidFill>
                  <a:srgbClr val="00B0F0"/>
                </a:solidFill>
                <a:latin typeface="+mn-lt"/>
              </a:rPr>
              <a:t>90,000</a:t>
            </a:r>
            <a:endParaRPr lang="en-IN" sz="2400" b="1" baseline="30000" dirty="0">
              <a:solidFill>
                <a:srgbClr val="00B0F0"/>
              </a:solidFill>
              <a:latin typeface="+mn-lt"/>
            </a:endParaRPr>
          </a:p>
        </p:txBody>
      </p:sp>
      <p:sp>
        <p:nvSpPr>
          <p:cNvPr id="14" name="TextBox 13"/>
          <p:cNvSpPr txBox="1">
            <a:spLocks noChangeArrowheads="1"/>
          </p:cNvSpPr>
          <p:nvPr/>
        </p:nvSpPr>
        <p:spPr bwMode="auto">
          <a:xfrm>
            <a:off x="5825379" y="5907352"/>
            <a:ext cx="1504950" cy="460375"/>
          </a:xfrm>
          <a:prstGeom prst="rect">
            <a:avLst/>
          </a:prstGeom>
          <a:noFill/>
          <a:ln w="9525">
            <a:noFill/>
            <a:miter lim="800000"/>
            <a:headEnd/>
            <a:tailEnd/>
          </a:ln>
        </p:spPr>
        <p:txBody>
          <a:bodyPr>
            <a:spAutoFit/>
          </a:bodyPr>
          <a:lstStyle/>
          <a:p>
            <a:pPr algn="r">
              <a:defRPr/>
            </a:pPr>
            <a:r>
              <a:rPr lang="en-US" sz="2400" b="1" dirty="0">
                <a:solidFill>
                  <a:srgbClr val="EC008C"/>
                </a:solidFill>
                <a:latin typeface="+mn-lt"/>
              </a:rPr>
              <a:t>90,000</a:t>
            </a:r>
            <a:endParaRPr lang="en-IN" sz="2400" b="1" baseline="30000" dirty="0">
              <a:solidFill>
                <a:srgbClr val="EC008C"/>
              </a:solidFill>
              <a:latin typeface="+mn-lt"/>
            </a:endParaRPr>
          </a:p>
        </p:txBody>
      </p:sp>
      <p:sp>
        <p:nvSpPr>
          <p:cNvPr id="15" name="TextBox 14"/>
          <p:cNvSpPr txBox="1">
            <a:spLocks noChangeArrowheads="1"/>
          </p:cNvSpPr>
          <p:nvPr/>
        </p:nvSpPr>
        <p:spPr bwMode="auto">
          <a:xfrm>
            <a:off x="7398591" y="5477138"/>
            <a:ext cx="1289050" cy="461962"/>
          </a:xfrm>
          <a:prstGeom prst="rect">
            <a:avLst/>
          </a:prstGeom>
          <a:noFill/>
          <a:ln w="9525">
            <a:noFill/>
            <a:miter lim="800000"/>
            <a:headEnd/>
            <a:tailEnd/>
          </a:ln>
        </p:spPr>
        <p:txBody>
          <a:bodyPr>
            <a:spAutoFit/>
          </a:bodyPr>
          <a:lstStyle/>
          <a:p>
            <a:pPr algn="ctr">
              <a:defRPr/>
            </a:pPr>
            <a:r>
              <a:rPr lang="en-US" sz="2400" b="1" dirty="0">
                <a:latin typeface="+mn-lt"/>
              </a:rPr>
              <a:t>Credit</a:t>
            </a:r>
            <a:endParaRPr lang="en-IN" sz="2400" b="1" baseline="30000" dirty="0">
              <a:latin typeface="+mn-lt"/>
            </a:endParaRPr>
          </a:p>
        </p:txBody>
      </p:sp>
      <p:sp>
        <p:nvSpPr>
          <p:cNvPr id="16" name="TextBox 15"/>
          <p:cNvSpPr txBox="1">
            <a:spLocks noChangeArrowheads="1"/>
          </p:cNvSpPr>
          <p:nvPr/>
        </p:nvSpPr>
        <p:spPr bwMode="auto">
          <a:xfrm>
            <a:off x="6041279" y="5477138"/>
            <a:ext cx="1289050" cy="461962"/>
          </a:xfrm>
          <a:prstGeom prst="rect">
            <a:avLst/>
          </a:prstGeom>
          <a:noFill/>
          <a:ln w="9525">
            <a:noFill/>
            <a:miter lim="800000"/>
            <a:headEnd/>
            <a:tailEnd/>
          </a:ln>
        </p:spPr>
        <p:txBody>
          <a:bodyPr>
            <a:spAutoFit/>
          </a:bodyPr>
          <a:lstStyle/>
          <a:p>
            <a:pPr algn="ctr">
              <a:defRPr/>
            </a:pPr>
            <a:r>
              <a:rPr lang="en-US" sz="2400" b="1" dirty="0">
                <a:latin typeface="+mn-lt"/>
              </a:rPr>
              <a:t>Debit</a:t>
            </a:r>
            <a:endParaRPr lang="en-IN" sz="2400" b="1" baseline="30000" dirty="0">
              <a:latin typeface="+mn-lt"/>
            </a:endParaRPr>
          </a:p>
        </p:txBody>
      </p:sp>
      <p:cxnSp>
        <p:nvCxnSpPr>
          <p:cNvPr id="17" name="Straight Connector 16"/>
          <p:cNvCxnSpPr/>
          <p:nvPr/>
        </p:nvCxnSpPr>
        <p:spPr>
          <a:xfrm>
            <a:off x="1005729" y="5904175"/>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3897442523"/>
              </p:ext>
            </p:extLst>
          </p:nvPr>
        </p:nvGraphicFramePr>
        <p:xfrm>
          <a:off x="1609725" y="2371098"/>
          <a:ext cx="2811463" cy="2290763"/>
        </p:xfrm>
        <a:graphic>
          <a:graphicData uri="http://schemas.openxmlformats.org/presentationml/2006/ole">
            <mc:AlternateContent xmlns:mc="http://schemas.openxmlformats.org/markup-compatibility/2006">
              <mc:Choice xmlns:v="urn:schemas-microsoft-com:vml" Requires="v">
                <p:oleObj spid="_x0000_s7299" name="Worksheet" r:id="rId5" imgW="2543130" imgH="2076540" progId="Excel.Sheet.12">
                  <p:embed/>
                </p:oleObj>
              </mc:Choice>
              <mc:Fallback>
                <p:oleObj name="Worksheet" r:id="rId5" imgW="2543130" imgH="2076540" progId="Excel.Sheet.12">
                  <p:embed/>
                  <p:pic>
                    <p:nvPicPr>
                      <p:cNvPr id="0" name=""/>
                      <p:cNvPicPr/>
                      <p:nvPr/>
                    </p:nvPicPr>
                    <p:blipFill>
                      <a:blip r:embed="rId6"/>
                      <a:stretch>
                        <a:fillRect/>
                      </a:stretch>
                    </p:blipFill>
                    <p:spPr>
                      <a:xfrm>
                        <a:off x="1609725" y="2371098"/>
                        <a:ext cx="2811463" cy="229076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41002669"/>
              </p:ext>
            </p:extLst>
          </p:nvPr>
        </p:nvGraphicFramePr>
        <p:xfrm>
          <a:off x="4789488" y="2371725"/>
          <a:ext cx="3495675" cy="2943225"/>
        </p:xfrm>
        <a:graphic>
          <a:graphicData uri="http://schemas.openxmlformats.org/presentationml/2006/ole">
            <mc:AlternateContent xmlns:mc="http://schemas.openxmlformats.org/markup-compatibility/2006">
              <mc:Choice xmlns:v="urn:schemas-microsoft-com:vml" Requires="v">
                <p:oleObj spid="_x0000_s7300" name="Worksheet" r:id="rId8" imgW="3162240" imgH="2666910" progId="Excel.Sheet.12">
                  <p:embed/>
                </p:oleObj>
              </mc:Choice>
              <mc:Fallback>
                <p:oleObj name="Worksheet" r:id="rId8" imgW="3162240" imgH="2666910" progId="Excel.Sheet.12">
                  <p:embed/>
                  <p:pic>
                    <p:nvPicPr>
                      <p:cNvPr id="0" name=""/>
                      <p:cNvPicPr/>
                      <p:nvPr/>
                    </p:nvPicPr>
                    <p:blipFill>
                      <a:blip r:embed="rId9"/>
                      <a:stretch>
                        <a:fillRect/>
                      </a:stretch>
                    </p:blipFill>
                    <p:spPr>
                      <a:xfrm>
                        <a:off x="4789488" y="2371725"/>
                        <a:ext cx="3495675" cy="2943225"/>
                      </a:xfrm>
                      <a:prstGeom prst="rect">
                        <a:avLst/>
                      </a:prstGeom>
                    </p:spPr>
                  </p:pic>
                </p:oleObj>
              </mc:Fallback>
            </mc:AlternateContent>
          </a:graphicData>
        </a:graphic>
      </p:graphicFrame>
      <p:sp>
        <p:nvSpPr>
          <p:cNvPr id="20" name="Title 1"/>
          <p:cNvSpPr>
            <a:spLocks noGrp="1"/>
          </p:cNvSpPr>
          <p:nvPr>
            <p:ph type="title"/>
          </p:nvPr>
        </p:nvSpPr>
        <p:spPr>
          <a:xfrm>
            <a:off x="761999" y="0"/>
            <a:ext cx="8382000" cy="1444625"/>
          </a:xfrm>
        </p:spPr>
        <p:txBody>
          <a:bodyPr>
            <a:noAutofit/>
          </a:bodyPr>
          <a:lstStyle/>
          <a:p>
            <a:pPr eaLnBrk="1" hangingPunct="1">
              <a:lnSpc>
                <a:spcPct val="100000"/>
              </a:lnSpc>
              <a:defRPr/>
            </a:pPr>
            <a:r>
              <a:rPr lang="en-IN" dirty="0"/>
              <a:t>Illustration:</a:t>
            </a:r>
            <a:r>
              <a:rPr lang="en-US" dirty="0" smtClean="0"/>
              <a:t/>
            </a:r>
            <a:br>
              <a:rPr lang="en-US" dirty="0" smtClean="0"/>
            </a:br>
            <a:r>
              <a:rPr lang="en-US" dirty="0" smtClean="0"/>
              <a:t>Changes in Estimated Variable Consideration</a:t>
            </a:r>
            <a:endParaRPr lang="en-IN" dirty="0"/>
          </a:p>
        </p:txBody>
      </p:sp>
    </p:spTree>
    <p:extLst>
      <p:ext uri="{BB962C8B-B14F-4D97-AF65-F5344CB8AC3E}">
        <p14:creationId xmlns:p14="http://schemas.microsoft.com/office/powerpoint/2010/main" val="4228874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P spid="11" grpId="0"/>
      <p:bldP spid="12" grpId="0"/>
      <p:bldP spid="13" grpId="0"/>
      <p:bldP spid="14" grpId="0"/>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761999" y="1334127"/>
            <a:ext cx="8013600" cy="5057775"/>
          </a:xfrm>
        </p:spPr>
        <p:txBody>
          <a:bodyPr/>
          <a:lstStyle/>
          <a:p>
            <a:pPr marL="0" indent="0">
              <a:buNone/>
            </a:pPr>
            <a:r>
              <a:rPr lang="en-IN" altLang="en-US" sz="2500" dirty="0" smtClean="0"/>
              <a:t>In the remaining three months, TrueTech will recognize revenue associated with the fixed portion of the contract, and will not accrue bonus revenue. </a:t>
            </a:r>
            <a:endParaRPr lang="en-IN" altLang="en-US" sz="2500" dirty="0"/>
          </a:p>
        </p:txBody>
      </p:sp>
      <p:sp>
        <p:nvSpPr>
          <p:cNvPr id="8" name="Title 2"/>
          <p:cNvSpPr txBox="1">
            <a:spLocks/>
          </p:cNvSpPr>
          <p:nvPr/>
        </p:nvSpPr>
        <p:spPr bwMode="auto">
          <a:xfrm>
            <a:off x="8389939" y="3150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9" name="Rectangle 8"/>
          <p:cNvSpPr/>
          <p:nvPr/>
        </p:nvSpPr>
        <p:spPr>
          <a:xfrm>
            <a:off x="1005729" y="5451636"/>
            <a:ext cx="7696200" cy="1268412"/>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0" name="TextBox 9"/>
          <p:cNvSpPr txBox="1">
            <a:spLocks noChangeArrowheads="1"/>
          </p:cNvSpPr>
          <p:nvPr/>
        </p:nvSpPr>
        <p:spPr bwMode="auto">
          <a:xfrm>
            <a:off x="1005729" y="5459575"/>
            <a:ext cx="4686300" cy="461963"/>
          </a:xfrm>
          <a:prstGeom prst="rect">
            <a:avLst/>
          </a:prstGeom>
          <a:noFill/>
          <a:ln w="9525">
            <a:noFill/>
            <a:miter lim="800000"/>
            <a:headEnd/>
            <a:tailEnd/>
          </a:ln>
        </p:spPr>
        <p:txBody>
          <a:bodyPr>
            <a:spAutoFit/>
          </a:bodyPr>
          <a:lstStyle/>
          <a:p>
            <a:pPr algn="ctr">
              <a:defRPr/>
            </a:pPr>
            <a:r>
              <a:rPr lang="en-US" sz="2400" b="1" dirty="0">
                <a:latin typeface="+mn-lt"/>
              </a:rPr>
              <a:t>Journal </a:t>
            </a:r>
            <a:r>
              <a:rPr lang="en-US" sz="2400" b="1" dirty="0" smtClean="0">
                <a:latin typeface="+mn-lt"/>
              </a:rPr>
              <a:t>Entry months 4-6</a:t>
            </a:r>
            <a:endParaRPr lang="en-IN" sz="2400" b="1" baseline="30000" dirty="0">
              <a:latin typeface="+mn-lt"/>
            </a:endParaRPr>
          </a:p>
        </p:txBody>
      </p:sp>
      <p:sp>
        <p:nvSpPr>
          <p:cNvPr id="11" name="TextBox 10"/>
          <p:cNvSpPr txBox="1">
            <a:spLocks noChangeArrowheads="1"/>
          </p:cNvSpPr>
          <p:nvPr/>
        </p:nvSpPr>
        <p:spPr bwMode="auto">
          <a:xfrm>
            <a:off x="1005729" y="5881850"/>
            <a:ext cx="4686300" cy="460375"/>
          </a:xfrm>
          <a:prstGeom prst="rect">
            <a:avLst/>
          </a:prstGeom>
          <a:noFill/>
          <a:ln w="9525">
            <a:noFill/>
            <a:miter lim="800000"/>
            <a:headEnd/>
            <a:tailEnd/>
          </a:ln>
        </p:spPr>
        <p:txBody>
          <a:bodyPr>
            <a:spAutoFit/>
          </a:bodyPr>
          <a:lstStyle/>
          <a:p>
            <a:pPr>
              <a:defRPr/>
            </a:pPr>
            <a:r>
              <a:rPr lang="en-IN" altLang="en-US" sz="2400" dirty="0">
                <a:latin typeface="Calibri" pitchFamily="34" charset="0"/>
              </a:rPr>
              <a:t>Deferred revenue</a:t>
            </a:r>
            <a:endParaRPr lang="en-IN" sz="2400" baseline="30000" dirty="0">
              <a:latin typeface="+mn-lt"/>
            </a:endParaRPr>
          </a:p>
        </p:txBody>
      </p:sp>
      <p:sp>
        <p:nvSpPr>
          <p:cNvPr id="12" name="TextBox 11"/>
          <p:cNvSpPr txBox="1">
            <a:spLocks noChangeArrowheads="1"/>
          </p:cNvSpPr>
          <p:nvPr/>
        </p:nvSpPr>
        <p:spPr bwMode="auto">
          <a:xfrm>
            <a:off x="1192339" y="6266025"/>
            <a:ext cx="5010150" cy="460375"/>
          </a:xfrm>
          <a:prstGeom prst="rect">
            <a:avLst/>
          </a:prstGeom>
          <a:noFill/>
          <a:ln w="9525">
            <a:noFill/>
            <a:miter lim="800000"/>
            <a:headEnd/>
            <a:tailEnd/>
          </a:ln>
        </p:spPr>
        <p:txBody>
          <a:bodyPr>
            <a:spAutoFit/>
          </a:bodyPr>
          <a:lstStyle/>
          <a:p>
            <a:pPr>
              <a:defRPr/>
            </a:pPr>
            <a:r>
              <a:rPr lang="en-IN" sz="2400" dirty="0">
                <a:latin typeface="+mn-lt"/>
                <a:cs typeface="Arial" panose="020B0604020202020204" pitchFamily="34" charset="0"/>
              </a:rPr>
              <a:t>    Service revenue</a:t>
            </a:r>
            <a:endParaRPr lang="en-IN" sz="2400" baseline="30000" dirty="0">
              <a:latin typeface="+mn-lt"/>
              <a:cs typeface="Arial" panose="020B0604020202020204" pitchFamily="34" charset="0"/>
            </a:endParaRPr>
          </a:p>
        </p:txBody>
      </p:sp>
      <p:sp>
        <p:nvSpPr>
          <p:cNvPr id="13" name="TextBox 12"/>
          <p:cNvSpPr txBox="1">
            <a:spLocks noChangeArrowheads="1"/>
          </p:cNvSpPr>
          <p:nvPr/>
        </p:nvSpPr>
        <p:spPr bwMode="auto">
          <a:xfrm>
            <a:off x="7158879" y="6258088"/>
            <a:ext cx="1516062" cy="460375"/>
          </a:xfrm>
          <a:prstGeom prst="rect">
            <a:avLst/>
          </a:prstGeom>
          <a:noFill/>
          <a:ln w="9525">
            <a:noFill/>
            <a:miter lim="800000"/>
            <a:headEnd/>
            <a:tailEnd/>
          </a:ln>
        </p:spPr>
        <p:txBody>
          <a:bodyPr>
            <a:spAutoFit/>
          </a:bodyPr>
          <a:lstStyle/>
          <a:p>
            <a:pPr algn="r">
              <a:defRPr/>
            </a:pPr>
            <a:r>
              <a:rPr lang="en-US" sz="2400" dirty="0">
                <a:latin typeface="+mn-lt"/>
              </a:rPr>
              <a:t>50,000</a:t>
            </a:r>
            <a:endParaRPr lang="en-IN" sz="2400" baseline="30000" dirty="0">
              <a:latin typeface="+mn-lt"/>
            </a:endParaRPr>
          </a:p>
        </p:txBody>
      </p:sp>
      <p:sp>
        <p:nvSpPr>
          <p:cNvPr id="14" name="TextBox 13"/>
          <p:cNvSpPr txBox="1">
            <a:spLocks noChangeArrowheads="1"/>
          </p:cNvSpPr>
          <p:nvPr/>
        </p:nvSpPr>
        <p:spPr bwMode="auto">
          <a:xfrm>
            <a:off x="5825379" y="5881850"/>
            <a:ext cx="1504950" cy="461665"/>
          </a:xfrm>
          <a:prstGeom prst="rect">
            <a:avLst/>
          </a:prstGeom>
          <a:noFill/>
          <a:ln w="9525">
            <a:noFill/>
            <a:miter lim="800000"/>
            <a:headEnd/>
            <a:tailEnd/>
          </a:ln>
        </p:spPr>
        <p:txBody>
          <a:bodyPr>
            <a:spAutoFit/>
          </a:bodyPr>
          <a:lstStyle/>
          <a:p>
            <a:pPr algn="r">
              <a:defRPr/>
            </a:pPr>
            <a:r>
              <a:rPr lang="en-US" sz="2400" dirty="0">
                <a:latin typeface="+mn-lt"/>
              </a:rPr>
              <a:t>50,000</a:t>
            </a:r>
            <a:endParaRPr lang="en-IN" sz="2400" baseline="30000" dirty="0">
              <a:latin typeface="+mn-lt"/>
            </a:endParaRPr>
          </a:p>
        </p:txBody>
      </p:sp>
      <p:sp>
        <p:nvSpPr>
          <p:cNvPr id="15" name="TextBox 14"/>
          <p:cNvSpPr txBox="1">
            <a:spLocks noChangeArrowheads="1"/>
          </p:cNvSpPr>
          <p:nvPr/>
        </p:nvSpPr>
        <p:spPr bwMode="auto">
          <a:xfrm>
            <a:off x="7398591" y="5451636"/>
            <a:ext cx="1289050" cy="461962"/>
          </a:xfrm>
          <a:prstGeom prst="rect">
            <a:avLst/>
          </a:prstGeom>
          <a:noFill/>
          <a:ln w="9525">
            <a:noFill/>
            <a:miter lim="800000"/>
            <a:headEnd/>
            <a:tailEnd/>
          </a:ln>
        </p:spPr>
        <p:txBody>
          <a:bodyPr>
            <a:spAutoFit/>
          </a:bodyPr>
          <a:lstStyle/>
          <a:p>
            <a:pPr algn="ctr">
              <a:defRPr/>
            </a:pPr>
            <a:r>
              <a:rPr lang="en-US" sz="2400" b="1" dirty="0">
                <a:latin typeface="+mn-lt"/>
              </a:rPr>
              <a:t>Credit</a:t>
            </a:r>
            <a:endParaRPr lang="en-IN" sz="2400" b="1" baseline="30000" dirty="0">
              <a:latin typeface="+mn-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147957950"/>
              </p:ext>
            </p:extLst>
          </p:nvPr>
        </p:nvGraphicFramePr>
        <p:xfrm>
          <a:off x="4789488" y="2371725"/>
          <a:ext cx="3495675" cy="2943225"/>
        </p:xfrm>
        <a:graphic>
          <a:graphicData uri="http://schemas.openxmlformats.org/presentationml/2006/ole">
            <mc:AlternateContent xmlns:mc="http://schemas.openxmlformats.org/markup-compatibility/2006">
              <mc:Choice xmlns:v="urn:schemas-microsoft-com:vml" Requires="v">
                <p:oleObj spid="_x0000_s8260" name="Worksheet" r:id="rId5" imgW="3162240" imgH="2666910" progId="Excel.Sheet.12">
                  <p:embed/>
                </p:oleObj>
              </mc:Choice>
              <mc:Fallback>
                <p:oleObj name="Worksheet" r:id="rId5" imgW="3162240" imgH="2666910" progId="Excel.Sheet.12">
                  <p:embed/>
                  <p:pic>
                    <p:nvPicPr>
                      <p:cNvPr id="0" name=""/>
                      <p:cNvPicPr/>
                      <p:nvPr/>
                    </p:nvPicPr>
                    <p:blipFill>
                      <a:blip r:embed="rId6"/>
                      <a:stretch>
                        <a:fillRect/>
                      </a:stretch>
                    </p:blipFill>
                    <p:spPr>
                      <a:xfrm>
                        <a:off x="4789488" y="2371725"/>
                        <a:ext cx="3495675" cy="2943225"/>
                      </a:xfrm>
                      <a:prstGeom prst="rect">
                        <a:avLst/>
                      </a:prstGeom>
                    </p:spPr>
                  </p:pic>
                </p:oleObj>
              </mc:Fallback>
            </mc:AlternateContent>
          </a:graphicData>
        </a:graphic>
      </p:graphicFrame>
      <p:sp>
        <p:nvSpPr>
          <p:cNvPr id="16" name="TextBox 15"/>
          <p:cNvSpPr txBox="1">
            <a:spLocks noChangeArrowheads="1"/>
          </p:cNvSpPr>
          <p:nvPr/>
        </p:nvSpPr>
        <p:spPr bwMode="auto">
          <a:xfrm>
            <a:off x="6041279" y="5451636"/>
            <a:ext cx="1289050" cy="461962"/>
          </a:xfrm>
          <a:prstGeom prst="rect">
            <a:avLst/>
          </a:prstGeom>
          <a:noFill/>
          <a:ln w="9525">
            <a:noFill/>
            <a:miter lim="800000"/>
            <a:headEnd/>
            <a:tailEnd/>
          </a:ln>
        </p:spPr>
        <p:txBody>
          <a:bodyPr>
            <a:spAutoFit/>
          </a:bodyPr>
          <a:lstStyle/>
          <a:p>
            <a:pPr algn="ctr">
              <a:defRPr/>
            </a:pPr>
            <a:r>
              <a:rPr lang="en-US" sz="2400" b="1" dirty="0">
                <a:latin typeface="+mn-lt"/>
              </a:rPr>
              <a:t>Debit</a:t>
            </a:r>
            <a:endParaRPr lang="en-IN" sz="2400" b="1" baseline="30000" dirty="0">
              <a:latin typeface="+mn-lt"/>
            </a:endParaRPr>
          </a:p>
        </p:txBody>
      </p:sp>
      <p:cxnSp>
        <p:nvCxnSpPr>
          <p:cNvPr id="17" name="Straight Connector 16"/>
          <p:cNvCxnSpPr/>
          <p:nvPr/>
        </p:nvCxnSpPr>
        <p:spPr>
          <a:xfrm>
            <a:off x="1005729" y="5878673"/>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87645" y="4014556"/>
            <a:ext cx="818309" cy="9314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itle 1"/>
          <p:cNvSpPr>
            <a:spLocks noGrp="1"/>
          </p:cNvSpPr>
          <p:nvPr>
            <p:ph type="title"/>
          </p:nvPr>
        </p:nvSpPr>
        <p:spPr>
          <a:xfrm>
            <a:off x="761999" y="0"/>
            <a:ext cx="8382000" cy="1444625"/>
          </a:xfrm>
        </p:spPr>
        <p:txBody>
          <a:bodyPr>
            <a:noAutofit/>
          </a:bodyPr>
          <a:lstStyle/>
          <a:p>
            <a:pPr eaLnBrk="1" hangingPunct="1">
              <a:lnSpc>
                <a:spcPct val="100000"/>
              </a:lnSpc>
              <a:defRPr/>
            </a:pPr>
            <a:r>
              <a:rPr lang="en-US" dirty="0" smtClean="0"/>
              <a:t>Changes in Estimated Variable Consideration</a:t>
            </a:r>
            <a:br>
              <a:rPr lang="en-US" dirty="0" smtClean="0"/>
            </a:br>
            <a:r>
              <a:rPr lang="en-US" sz="1600" dirty="0" smtClean="0"/>
              <a:t>                                                                                                                               </a:t>
            </a:r>
            <a:r>
              <a:rPr lang="en-US" sz="1600" dirty="0" smtClean="0">
                <a:cs typeface="Arial" charset="0"/>
              </a:rPr>
              <a:t>(</a:t>
            </a:r>
            <a:r>
              <a:rPr lang="en-US" sz="1600" dirty="0">
                <a:cs typeface="Arial" charset="0"/>
              </a:rPr>
              <a:t>Illustration continued)</a:t>
            </a:r>
            <a:endParaRPr lang="en-IN" sz="1600" dirty="0"/>
          </a:p>
        </p:txBody>
      </p:sp>
    </p:spTree>
    <p:extLst>
      <p:ext uri="{BB962C8B-B14F-4D97-AF65-F5344CB8AC3E}">
        <p14:creationId xmlns:p14="http://schemas.microsoft.com/office/powerpoint/2010/main" val="2073691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Special Issues for Step 3: </a:t>
            </a:r>
            <a:r>
              <a:rPr lang="en-IN" dirty="0" smtClean="0"/>
              <a:t/>
            </a:r>
            <a:br>
              <a:rPr lang="en-IN" dirty="0" smtClean="0"/>
            </a:br>
            <a:r>
              <a:rPr lang="en-IN" dirty="0" smtClean="0"/>
              <a:t>Determine </a:t>
            </a:r>
            <a:r>
              <a:rPr lang="en-IN" dirty="0"/>
              <a:t>the Transaction Price</a:t>
            </a:r>
          </a:p>
        </p:txBody>
      </p:sp>
      <p:sp>
        <p:nvSpPr>
          <p:cNvPr id="3" name="Content Placeholder 2"/>
          <p:cNvSpPr>
            <a:spLocks noGrp="1"/>
          </p:cNvSpPr>
          <p:nvPr>
            <p:ph idx="1"/>
          </p:nvPr>
        </p:nvSpPr>
        <p:spPr/>
        <p:txBody>
          <a:bodyPr>
            <a:normAutofit fontScale="92500" lnSpcReduction="10000"/>
          </a:bodyPr>
          <a:lstStyle/>
          <a:p>
            <a:pPr marL="0" indent="0" fontAlgn="auto">
              <a:spcAft>
                <a:spcPts val="0"/>
              </a:spcAft>
              <a:buNone/>
              <a:defRPr/>
            </a:pPr>
            <a:r>
              <a:rPr lang="en-IN" b="1" dirty="0" smtClean="0">
                <a:solidFill>
                  <a:srgbClr val="C00000"/>
                </a:solidFill>
              </a:rPr>
              <a:t>Constraint </a:t>
            </a:r>
            <a:r>
              <a:rPr lang="en-IN" b="1" dirty="0">
                <a:solidFill>
                  <a:srgbClr val="C00000"/>
                </a:solidFill>
              </a:rPr>
              <a:t>on Recognizing Variable </a:t>
            </a:r>
            <a:r>
              <a:rPr lang="en-IN" b="1" dirty="0" smtClean="0">
                <a:solidFill>
                  <a:srgbClr val="C00000"/>
                </a:solidFill>
              </a:rPr>
              <a:t>Consideration: </a:t>
            </a:r>
            <a:r>
              <a:rPr lang="en-US" dirty="0" smtClean="0"/>
              <a:t>Sellers </a:t>
            </a:r>
            <a:r>
              <a:rPr lang="en-US" dirty="0"/>
              <a:t>only include an estimate of variable consideration in the transaction price to the extent it is </a:t>
            </a:r>
            <a:r>
              <a:rPr lang="en-US" b="1" dirty="0">
                <a:solidFill>
                  <a:srgbClr val="C00000"/>
                </a:solidFill>
              </a:rPr>
              <a:t>probable</a:t>
            </a:r>
            <a:r>
              <a:rPr lang="en-US" dirty="0"/>
              <a:t> that a </a:t>
            </a:r>
            <a:r>
              <a:rPr lang="en-US" b="1" dirty="0">
                <a:solidFill>
                  <a:srgbClr val="C00000"/>
                </a:solidFill>
              </a:rPr>
              <a:t>significant revenue reversal will not occur </a:t>
            </a:r>
            <a:r>
              <a:rPr lang="en-US" dirty="0"/>
              <a:t>when the uncertainty associated with the variable consideration is resolved. </a:t>
            </a:r>
            <a:endParaRPr lang="en-IN" dirty="0" smtClean="0"/>
          </a:p>
          <a:p>
            <a:pPr fontAlgn="auto">
              <a:spcAft>
                <a:spcPts val="0"/>
              </a:spcAft>
              <a:buFont typeface="Arial" panose="020B0604020202020204" pitchFamily="34" charset="0"/>
              <a:buChar char="•"/>
              <a:defRPr/>
            </a:pPr>
            <a:r>
              <a:rPr lang="en-IN" b="1" dirty="0">
                <a:solidFill>
                  <a:srgbClr val="C00000"/>
                </a:solidFill>
              </a:rPr>
              <a:t>Indicators</a:t>
            </a:r>
            <a:r>
              <a:rPr lang="en-IN" dirty="0"/>
              <a:t> that a significant revenue reversal could occur </a:t>
            </a:r>
            <a:r>
              <a:rPr lang="en-IN" dirty="0" smtClean="0"/>
              <a:t>include:</a:t>
            </a:r>
            <a:endParaRPr lang="en-IN" dirty="0"/>
          </a:p>
          <a:p>
            <a:pPr lvl="1" fontAlgn="auto">
              <a:spcAft>
                <a:spcPts val="0"/>
              </a:spcAft>
              <a:buFont typeface="Arial" panose="020B0604020202020204" pitchFamily="34" charset="0"/>
              <a:buChar char="•"/>
              <a:defRPr/>
            </a:pPr>
            <a:r>
              <a:rPr lang="en-IN" b="1" dirty="0" smtClean="0">
                <a:solidFill>
                  <a:srgbClr val="C00000"/>
                </a:solidFill>
              </a:rPr>
              <a:t>Poor (limited) evidence </a:t>
            </a:r>
            <a:r>
              <a:rPr lang="en-IN" dirty="0"/>
              <a:t>on which to base an </a:t>
            </a:r>
            <a:r>
              <a:rPr lang="en-IN" dirty="0" smtClean="0"/>
              <a:t>estimate</a:t>
            </a:r>
          </a:p>
          <a:p>
            <a:pPr lvl="1" fontAlgn="auto">
              <a:spcAft>
                <a:spcPts val="0"/>
              </a:spcAft>
              <a:buFont typeface="Arial" panose="020B0604020202020204" pitchFamily="34" charset="0"/>
              <a:buChar char="•"/>
              <a:defRPr/>
            </a:pPr>
            <a:r>
              <a:rPr lang="en-IN" dirty="0" smtClean="0"/>
              <a:t>Dependence of </a:t>
            </a:r>
            <a:r>
              <a:rPr lang="en-IN" dirty="0"/>
              <a:t>the estimate on </a:t>
            </a:r>
            <a:r>
              <a:rPr lang="en-IN" dirty="0" smtClean="0"/>
              <a:t>factors </a:t>
            </a:r>
            <a:r>
              <a:rPr lang="en-IN" b="1" dirty="0" smtClean="0">
                <a:solidFill>
                  <a:srgbClr val="C00000"/>
                </a:solidFill>
              </a:rPr>
              <a:t>outside </a:t>
            </a:r>
            <a:r>
              <a:rPr lang="en-IN" b="1" dirty="0">
                <a:solidFill>
                  <a:srgbClr val="C00000"/>
                </a:solidFill>
              </a:rPr>
              <a:t>the seller’s </a:t>
            </a:r>
            <a:r>
              <a:rPr lang="en-IN" b="1" dirty="0" smtClean="0">
                <a:solidFill>
                  <a:srgbClr val="C00000"/>
                </a:solidFill>
              </a:rPr>
              <a:t>control</a:t>
            </a:r>
          </a:p>
          <a:p>
            <a:pPr lvl="1" fontAlgn="auto">
              <a:spcAft>
                <a:spcPts val="0"/>
              </a:spcAft>
              <a:buFont typeface="Arial" panose="020B0604020202020204" pitchFamily="34" charset="0"/>
              <a:buChar char="•"/>
              <a:defRPr/>
            </a:pPr>
            <a:r>
              <a:rPr lang="en-IN" dirty="0" smtClean="0"/>
              <a:t>A </a:t>
            </a:r>
            <a:r>
              <a:rPr lang="en-IN" b="1" dirty="0" smtClean="0">
                <a:solidFill>
                  <a:srgbClr val="C00000"/>
                </a:solidFill>
              </a:rPr>
              <a:t>history</a:t>
            </a:r>
            <a:r>
              <a:rPr lang="en-IN" dirty="0" smtClean="0"/>
              <a:t> </a:t>
            </a:r>
            <a:r>
              <a:rPr lang="en-IN" dirty="0"/>
              <a:t>of the seller changing payment terms on </a:t>
            </a:r>
            <a:r>
              <a:rPr lang="en-IN" dirty="0" smtClean="0"/>
              <a:t>similar contracts</a:t>
            </a:r>
          </a:p>
          <a:p>
            <a:pPr lvl="1" fontAlgn="auto">
              <a:spcAft>
                <a:spcPts val="0"/>
              </a:spcAft>
              <a:buFont typeface="Arial" panose="020B0604020202020204" pitchFamily="34" charset="0"/>
              <a:buChar char="•"/>
              <a:defRPr/>
            </a:pPr>
            <a:r>
              <a:rPr lang="en-IN" dirty="0" smtClean="0"/>
              <a:t>A </a:t>
            </a:r>
            <a:r>
              <a:rPr lang="en-IN" b="1" dirty="0" smtClean="0">
                <a:solidFill>
                  <a:srgbClr val="C00000"/>
                </a:solidFill>
              </a:rPr>
              <a:t>broad </a:t>
            </a:r>
            <a:r>
              <a:rPr lang="en-IN" b="1" dirty="0">
                <a:solidFill>
                  <a:srgbClr val="C00000"/>
                </a:solidFill>
              </a:rPr>
              <a:t>range of outcomes </a:t>
            </a:r>
            <a:r>
              <a:rPr lang="en-IN" dirty="0"/>
              <a:t>that could </a:t>
            </a:r>
            <a:r>
              <a:rPr lang="en-IN" dirty="0" smtClean="0"/>
              <a:t>occur</a:t>
            </a:r>
          </a:p>
          <a:p>
            <a:pPr lvl="1" fontAlgn="auto">
              <a:spcAft>
                <a:spcPts val="0"/>
              </a:spcAft>
              <a:buFont typeface="Arial" panose="020B0604020202020204" pitchFamily="34" charset="0"/>
              <a:buChar char="•"/>
              <a:defRPr/>
            </a:pPr>
            <a:r>
              <a:rPr lang="en-IN" dirty="0" smtClean="0"/>
              <a:t>A </a:t>
            </a:r>
            <a:r>
              <a:rPr lang="en-IN" b="1" dirty="0" smtClean="0">
                <a:solidFill>
                  <a:srgbClr val="C00000"/>
                </a:solidFill>
              </a:rPr>
              <a:t>long </a:t>
            </a:r>
            <a:r>
              <a:rPr lang="en-IN" b="1" dirty="0">
                <a:solidFill>
                  <a:srgbClr val="C00000"/>
                </a:solidFill>
              </a:rPr>
              <a:t>delay </a:t>
            </a:r>
            <a:r>
              <a:rPr lang="en-IN" dirty="0"/>
              <a:t>before </a:t>
            </a:r>
            <a:r>
              <a:rPr lang="en-IN" dirty="0" smtClean="0"/>
              <a:t>uncertainty resolves</a:t>
            </a:r>
            <a:endParaRPr lang="en-US" dirty="0" smtClean="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768918" y="1428940"/>
            <a:ext cx="8013600" cy="5323456"/>
          </a:xfrm>
        </p:spPr>
        <p:txBody>
          <a:bodyPr/>
          <a:lstStyle/>
          <a:p>
            <a:pPr marL="0" indent="0">
              <a:buNone/>
            </a:pPr>
            <a:r>
              <a:rPr lang="en-IN" altLang="en-US" sz="2400" dirty="0"/>
              <a:t>Assume that TrueTech initially concludes that it is </a:t>
            </a:r>
            <a:r>
              <a:rPr lang="en-IN" altLang="en-US" sz="2400" b="1" i="1" dirty="0"/>
              <a:t>not</a:t>
            </a:r>
            <a:r>
              <a:rPr lang="en-IN" altLang="en-US" sz="2400" i="1" dirty="0"/>
              <a:t> </a:t>
            </a:r>
            <a:r>
              <a:rPr lang="en-IN" altLang="en-US" sz="2400" dirty="0"/>
              <a:t>probable that a significant revenue reversal will not occur in the future. </a:t>
            </a:r>
            <a:r>
              <a:rPr lang="en-IN" altLang="en-US" sz="2400" dirty="0" smtClean="0"/>
              <a:t> </a:t>
            </a:r>
          </a:p>
          <a:p>
            <a:pPr marL="0" indent="0">
              <a:buNone/>
            </a:pPr>
            <a:endParaRPr lang="en-IN" altLang="en-US" sz="2400" dirty="0"/>
          </a:p>
          <a:p>
            <a:pPr marL="0" indent="0">
              <a:buNone/>
            </a:pPr>
            <a:endParaRPr lang="en-IN" altLang="en-US" sz="2400" dirty="0" smtClean="0"/>
          </a:p>
          <a:p>
            <a:pPr marL="0" indent="0">
              <a:buNone/>
            </a:pPr>
            <a:endParaRPr lang="en-IN" altLang="en-US" sz="3300" dirty="0" smtClean="0"/>
          </a:p>
          <a:p>
            <a:pPr marL="0" indent="0">
              <a:buNone/>
            </a:pPr>
            <a:r>
              <a:rPr lang="en-IN" altLang="en-US" sz="2400" dirty="0"/>
              <a:t>TrueTech is constrained from recognizing revenue associated with variable consideration</a:t>
            </a:r>
            <a:r>
              <a:rPr lang="en-IN" altLang="en-US" sz="2400" dirty="0" smtClean="0"/>
              <a:t>.  So, it bases revenue on the </a:t>
            </a:r>
            <a:r>
              <a:rPr lang="en-IN" altLang="en-US" sz="2400" b="1" dirty="0" smtClean="0"/>
              <a:t>fixed contract price</a:t>
            </a:r>
            <a:r>
              <a:rPr lang="en-IN" altLang="en-US" sz="2400" dirty="0" smtClean="0"/>
              <a:t>.</a:t>
            </a:r>
            <a:endParaRPr lang="en-IN" altLang="en-US" sz="2400" dirty="0"/>
          </a:p>
          <a:p>
            <a:pPr marL="0" indent="0">
              <a:buNone/>
            </a:pPr>
            <a:endParaRPr lang="en-IN" altLang="en-US" sz="2400" dirty="0"/>
          </a:p>
          <a:p>
            <a:pPr marL="0" indent="0">
              <a:buNone/>
            </a:pPr>
            <a:endParaRPr lang="en-US" altLang="en-US" sz="2400" dirty="0"/>
          </a:p>
          <a:p>
            <a:pPr marL="0" indent="0">
              <a:buNone/>
            </a:pPr>
            <a:endParaRPr lang="en-US" altLang="en-US" sz="2400" dirty="0"/>
          </a:p>
          <a:p>
            <a:pPr marL="0" indent="0">
              <a:buNone/>
            </a:pPr>
            <a:endParaRPr lang="en-IN" altLang="en-US" sz="2400" dirty="0"/>
          </a:p>
        </p:txBody>
      </p:sp>
      <p:sp>
        <p:nvSpPr>
          <p:cNvPr id="6" name="Title 2"/>
          <p:cNvSpPr txBox="1">
            <a:spLocks/>
          </p:cNvSpPr>
          <p:nvPr/>
        </p:nvSpPr>
        <p:spPr bwMode="auto">
          <a:xfrm>
            <a:off x="8389940" y="2511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7" name="Rectangle 6"/>
          <p:cNvSpPr/>
          <p:nvPr/>
        </p:nvSpPr>
        <p:spPr>
          <a:xfrm>
            <a:off x="1005697" y="2273208"/>
            <a:ext cx="7696200" cy="1268412"/>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8" name="TextBox 7"/>
          <p:cNvSpPr txBox="1">
            <a:spLocks noChangeArrowheads="1"/>
          </p:cNvSpPr>
          <p:nvPr/>
        </p:nvSpPr>
        <p:spPr bwMode="auto">
          <a:xfrm>
            <a:off x="1005697" y="2265533"/>
            <a:ext cx="4686300" cy="461963"/>
          </a:xfrm>
          <a:prstGeom prst="rect">
            <a:avLst/>
          </a:prstGeom>
          <a:noFill/>
          <a:ln w="9525">
            <a:noFill/>
            <a:miter lim="800000"/>
            <a:headEnd/>
            <a:tailEnd/>
          </a:ln>
        </p:spPr>
        <p:txBody>
          <a:bodyPr>
            <a:spAutoFit/>
          </a:bodyPr>
          <a:lstStyle/>
          <a:p>
            <a:pPr algn="ctr">
              <a:defRPr/>
            </a:pPr>
            <a:r>
              <a:rPr lang="en-US" sz="2400" b="1" dirty="0">
                <a:latin typeface="+mn-lt"/>
              </a:rPr>
              <a:t>Journal </a:t>
            </a:r>
            <a:r>
              <a:rPr lang="en-US" sz="2400" b="1" dirty="0" smtClean="0">
                <a:latin typeface="+mn-lt"/>
              </a:rPr>
              <a:t>Entry each month </a:t>
            </a:r>
            <a:endParaRPr lang="en-IN" sz="2400" b="1" baseline="30000" dirty="0">
              <a:latin typeface="+mn-lt"/>
            </a:endParaRPr>
          </a:p>
        </p:txBody>
      </p:sp>
      <p:sp>
        <p:nvSpPr>
          <p:cNvPr id="9" name="TextBox 8"/>
          <p:cNvSpPr txBox="1">
            <a:spLocks noChangeArrowheads="1"/>
          </p:cNvSpPr>
          <p:nvPr/>
        </p:nvSpPr>
        <p:spPr bwMode="auto">
          <a:xfrm>
            <a:off x="1005697" y="2687808"/>
            <a:ext cx="468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Deferred revenue</a:t>
            </a:r>
          </a:p>
        </p:txBody>
      </p:sp>
      <p:sp>
        <p:nvSpPr>
          <p:cNvPr id="10" name="TextBox 9"/>
          <p:cNvSpPr txBox="1">
            <a:spLocks noChangeArrowheads="1"/>
          </p:cNvSpPr>
          <p:nvPr/>
        </p:nvSpPr>
        <p:spPr bwMode="auto">
          <a:xfrm>
            <a:off x="1005697" y="3071983"/>
            <a:ext cx="5010150" cy="461963"/>
          </a:xfrm>
          <a:prstGeom prst="rect">
            <a:avLst/>
          </a:prstGeom>
          <a:noFill/>
          <a:ln w="9525">
            <a:noFill/>
            <a:miter lim="800000"/>
            <a:headEnd/>
            <a:tailEnd/>
          </a:ln>
        </p:spPr>
        <p:txBody>
          <a:bodyPr>
            <a:spAutoFit/>
          </a:bodyPr>
          <a:lstStyle/>
          <a:p>
            <a:pPr>
              <a:defRPr/>
            </a:pPr>
            <a:r>
              <a:rPr lang="en-IN" sz="2400" dirty="0">
                <a:latin typeface="+mn-lt"/>
              </a:rPr>
              <a:t>       Service revenue</a:t>
            </a:r>
            <a:endParaRPr lang="en-IN" sz="2400" baseline="30000" dirty="0">
              <a:latin typeface="+mn-lt"/>
            </a:endParaRPr>
          </a:p>
        </p:txBody>
      </p:sp>
      <p:sp>
        <p:nvSpPr>
          <p:cNvPr id="11" name="TextBox 10"/>
          <p:cNvSpPr txBox="1">
            <a:spLocks noChangeArrowheads="1"/>
          </p:cNvSpPr>
          <p:nvPr/>
        </p:nvSpPr>
        <p:spPr bwMode="auto">
          <a:xfrm>
            <a:off x="7158849" y="3064044"/>
            <a:ext cx="1516063" cy="461962"/>
          </a:xfrm>
          <a:prstGeom prst="rect">
            <a:avLst/>
          </a:prstGeom>
          <a:noFill/>
          <a:ln w="9525">
            <a:noFill/>
            <a:miter lim="800000"/>
            <a:headEnd/>
            <a:tailEnd/>
          </a:ln>
        </p:spPr>
        <p:txBody>
          <a:bodyPr>
            <a:spAutoFit/>
          </a:bodyPr>
          <a:lstStyle/>
          <a:p>
            <a:pPr algn="r">
              <a:defRPr/>
            </a:pPr>
            <a:r>
              <a:rPr lang="en-US" sz="2400" dirty="0">
                <a:latin typeface="+mn-lt"/>
              </a:rPr>
              <a:t>50,000</a:t>
            </a:r>
            <a:endParaRPr lang="en-IN" sz="2400" baseline="30000" dirty="0">
              <a:latin typeface="+mn-lt"/>
            </a:endParaRPr>
          </a:p>
        </p:txBody>
      </p:sp>
      <p:sp>
        <p:nvSpPr>
          <p:cNvPr id="12" name="TextBox 11"/>
          <p:cNvSpPr txBox="1">
            <a:spLocks noChangeArrowheads="1"/>
          </p:cNvSpPr>
          <p:nvPr/>
        </p:nvSpPr>
        <p:spPr bwMode="auto">
          <a:xfrm>
            <a:off x="5825347" y="2687808"/>
            <a:ext cx="1504950" cy="461963"/>
          </a:xfrm>
          <a:prstGeom prst="rect">
            <a:avLst/>
          </a:prstGeom>
          <a:noFill/>
          <a:ln w="9525">
            <a:noFill/>
            <a:miter lim="800000"/>
            <a:headEnd/>
            <a:tailEnd/>
          </a:ln>
        </p:spPr>
        <p:txBody>
          <a:bodyPr>
            <a:spAutoFit/>
          </a:bodyPr>
          <a:lstStyle/>
          <a:p>
            <a:pPr algn="r">
              <a:defRPr/>
            </a:pPr>
            <a:r>
              <a:rPr lang="en-US" sz="2400" dirty="0">
                <a:latin typeface="+mn-lt"/>
              </a:rPr>
              <a:t>50,000</a:t>
            </a:r>
            <a:endParaRPr lang="en-IN" sz="2400" baseline="30000" dirty="0">
              <a:latin typeface="+mn-lt"/>
            </a:endParaRPr>
          </a:p>
        </p:txBody>
      </p:sp>
      <p:sp>
        <p:nvSpPr>
          <p:cNvPr id="13" name="TextBox 12"/>
          <p:cNvSpPr txBox="1">
            <a:spLocks noChangeArrowheads="1"/>
          </p:cNvSpPr>
          <p:nvPr/>
        </p:nvSpPr>
        <p:spPr bwMode="auto">
          <a:xfrm>
            <a:off x="7398560" y="2257594"/>
            <a:ext cx="1289050" cy="461962"/>
          </a:xfrm>
          <a:prstGeom prst="rect">
            <a:avLst/>
          </a:prstGeom>
          <a:noFill/>
          <a:ln w="9525">
            <a:noFill/>
            <a:miter lim="800000"/>
            <a:headEnd/>
            <a:tailEnd/>
          </a:ln>
        </p:spPr>
        <p:txBody>
          <a:bodyPr>
            <a:spAutoFit/>
          </a:bodyPr>
          <a:lstStyle/>
          <a:p>
            <a:pPr algn="ctr">
              <a:defRPr/>
            </a:pPr>
            <a:r>
              <a:rPr lang="en-US" sz="2400" b="1" dirty="0">
                <a:latin typeface="+mn-lt"/>
              </a:rPr>
              <a:t>Credit</a:t>
            </a:r>
            <a:endParaRPr lang="en-IN" sz="2400" b="1" baseline="30000" dirty="0">
              <a:latin typeface="+mn-lt"/>
            </a:endParaRPr>
          </a:p>
        </p:txBody>
      </p:sp>
      <p:sp>
        <p:nvSpPr>
          <p:cNvPr id="14" name="TextBox 13"/>
          <p:cNvSpPr txBox="1">
            <a:spLocks noChangeArrowheads="1"/>
          </p:cNvSpPr>
          <p:nvPr/>
        </p:nvSpPr>
        <p:spPr bwMode="auto">
          <a:xfrm>
            <a:off x="6041247" y="2257594"/>
            <a:ext cx="1289050" cy="461962"/>
          </a:xfrm>
          <a:prstGeom prst="rect">
            <a:avLst/>
          </a:prstGeom>
          <a:noFill/>
          <a:ln w="9525">
            <a:noFill/>
            <a:miter lim="800000"/>
            <a:headEnd/>
            <a:tailEnd/>
          </a:ln>
        </p:spPr>
        <p:txBody>
          <a:bodyPr>
            <a:spAutoFit/>
          </a:bodyPr>
          <a:lstStyle/>
          <a:p>
            <a:pPr algn="ctr">
              <a:defRPr/>
            </a:pPr>
            <a:r>
              <a:rPr lang="en-US" sz="2400" b="1" dirty="0">
                <a:latin typeface="+mn-lt"/>
              </a:rPr>
              <a:t>Debit</a:t>
            </a:r>
            <a:endParaRPr lang="en-IN" sz="2400" b="1" baseline="30000" dirty="0">
              <a:latin typeface="+mn-lt"/>
            </a:endParaRPr>
          </a:p>
        </p:txBody>
      </p:sp>
      <p:cxnSp>
        <p:nvCxnSpPr>
          <p:cNvPr id="15" name="Straight Connector 14"/>
          <p:cNvCxnSpPr/>
          <p:nvPr/>
        </p:nvCxnSpPr>
        <p:spPr>
          <a:xfrm>
            <a:off x="1005697" y="2684631"/>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82786" y="5018214"/>
            <a:ext cx="4415774" cy="461665"/>
          </a:xfrm>
          <a:prstGeom prst="rect">
            <a:avLst/>
          </a:prstGeom>
          <a:noFill/>
        </p:spPr>
        <p:txBody>
          <a:bodyPr wrap="square" rtlCol="0">
            <a:spAutoFit/>
          </a:bodyPr>
          <a:lstStyle/>
          <a:p>
            <a:pPr algn="ctr"/>
            <a:r>
              <a:rPr lang="en-IN" altLang="en-US" sz="2400" dirty="0">
                <a:latin typeface="Calibri" pitchFamily="34" charset="0"/>
              </a:rPr>
              <a:t>(</a:t>
            </a:r>
            <a:r>
              <a:rPr lang="en-IN" altLang="en-US" sz="2400" b="1" dirty="0">
                <a:solidFill>
                  <a:srgbClr val="C00000"/>
                </a:solidFill>
                <a:latin typeface="Calibri" pitchFamily="34" charset="0"/>
              </a:rPr>
              <a:t>$300,000 </a:t>
            </a:r>
            <a:r>
              <a:rPr lang="en-IN" altLang="en-US" sz="2400" dirty="0">
                <a:latin typeface="Calibri" pitchFamily="34" charset="0"/>
              </a:rPr>
              <a:t>÷ 6 </a:t>
            </a:r>
            <a:r>
              <a:rPr lang="en-IN" altLang="en-US" sz="2400" dirty="0" smtClean="0">
                <a:latin typeface="Calibri" pitchFamily="34" charset="0"/>
              </a:rPr>
              <a:t>months)</a:t>
            </a:r>
            <a:endParaRPr lang="en-US" sz="2400" dirty="0"/>
          </a:p>
        </p:txBody>
      </p:sp>
      <p:cxnSp>
        <p:nvCxnSpPr>
          <p:cNvPr id="19" name="Straight Arrow Connector 18"/>
          <p:cNvCxnSpPr/>
          <p:nvPr/>
        </p:nvCxnSpPr>
        <p:spPr>
          <a:xfrm flipV="1">
            <a:off x="5217645" y="3571095"/>
            <a:ext cx="2441594" cy="1461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761999" y="-15685"/>
            <a:ext cx="8382000" cy="1444625"/>
          </a:xfrm>
        </p:spPr>
        <p:txBody>
          <a:bodyPr>
            <a:noAutofit/>
          </a:bodyPr>
          <a:lstStyle/>
          <a:p>
            <a:pPr eaLnBrk="1" hangingPunct="1">
              <a:defRPr/>
            </a:pPr>
            <a:r>
              <a:rPr lang="en-IN" dirty="0"/>
              <a:t>Illustration:</a:t>
            </a:r>
            <a:r>
              <a:rPr lang="en-IN" dirty="0" smtClean="0">
                <a:solidFill>
                  <a:srgbClr val="C00000"/>
                </a:solidFill>
              </a:rPr>
              <a:t/>
            </a:r>
            <a:br>
              <a:rPr lang="en-IN" dirty="0" smtClean="0">
                <a:solidFill>
                  <a:srgbClr val="C00000"/>
                </a:solidFill>
              </a:rPr>
            </a:br>
            <a:r>
              <a:rPr lang="en-IN" sz="3100" dirty="0" smtClean="0"/>
              <a:t>Constraint </a:t>
            </a:r>
            <a:r>
              <a:rPr lang="en-IN" sz="3100" dirty="0"/>
              <a:t>on Recognizing </a:t>
            </a:r>
            <a:r>
              <a:rPr lang="en-IN" sz="3100" dirty="0" smtClean="0"/>
              <a:t>Variable Consideration</a:t>
            </a:r>
            <a:endParaRPr lang="en-IN" sz="3100" dirty="0"/>
          </a:p>
        </p:txBody>
      </p:sp>
    </p:spTree>
    <p:extLst>
      <p:ext uri="{BB962C8B-B14F-4D97-AF65-F5344CB8AC3E}">
        <p14:creationId xmlns:p14="http://schemas.microsoft.com/office/powerpoint/2010/main" val="1844498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9634">
                                            <p:txEl>
                                              <p:pRg st="4" end="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86711" y="4948795"/>
            <a:ext cx="7696199" cy="1268412"/>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4" name="Title 1"/>
          <p:cNvSpPr>
            <a:spLocks noGrp="1"/>
          </p:cNvSpPr>
          <p:nvPr>
            <p:ph type="title"/>
          </p:nvPr>
        </p:nvSpPr>
        <p:spPr>
          <a:xfrm>
            <a:off x="761999" y="206884"/>
            <a:ext cx="8382000" cy="1343953"/>
          </a:xfrm>
        </p:spPr>
        <p:txBody>
          <a:bodyPr>
            <a:noAutofit/>
          </a:bodyPr>
          <a:lstStyle/>
          <a:p>
            <a:pPr eaLnBrk="1" hangingPunct="1">
              <a:defRPr/>
            </a:pPr>
            <a:r>
              <a:rPr lang="en-IN" dirty="0" smtClean="0"/>
              <a:t>Constraint </a:t>
            </a:r>
            <a:r>
              <a:rPr lang="en-IN" dirty="0"/>
              <a:t>on Recognizing Variable </a:t>
            </a:r>
            <a:r>
              <a:rPr lang="en-IN" dirty="0" smtClean="0"/>
              <a:t>Consideration -- Change in Estimate  </a:t>
            </a:r>
            <a:r>
              <a:rPr lang="en-US" sz="1600" dirty="0" smtClean="0">
                <a:cs typeface="Arial" charset="0"/>
              </a:rPr>
              <a:t>(</a:t>
            </a:r>
            <a:r>
              <a:rPr lang="en-US" sz="1600" dirty="0">
                <a:cs typeface="Arial" charset="0"/>
              </a:rPr>
              <a:t>Illustration continued</a:t>
            </a:r>
            <a:r>
              <a:rPr lang="en-US" sz="1600" dirty="0" smtClean="0">
                <a:cs typeface="Arial" charset="0"/>
              </a:rPr>
              <a:t>)</a:t>
            </a:r>
            <a:endParaRPr lang="en-IN" sz="2000" dirty="0"/>
          </a:p>
        </p:txBody>
      </p:sp>
      <p:sp>
        <p:nvSpPr>
          <p:cNvPr id="69634" name="Content Placeholder 2"/>
          <p:cNvSpPr>
            <a:spLocks noGrp="1"/>
          </p:cNvSpPr>
          <p:nvPr>
            <p:ph idx="1"/>
          </p:nvPr>
        </p:nvSpPr>
        <p:spPr>
          <a:xfrm>
            <a:off x="761999" y="1619807"/>
            <a:ext cx="8013600" cy="5057775"/>
          </a:xfrm>
        </p:spPr>
        <p:txBody>
          <a:bodyPr/>
          <a:lstStyle/>
          <a:p>
            <a:pPr marL="0" indent="0">
              <a:buNone/>
            </a:pPr>
            <a:r>
              <a:rPr lang="en-IN" altLang="en-US" sz="2400" dirty="0" smtClean="0"/>
              <a:t>Now assume that, on March </a:t>
            </a:r>
            <a:r>
              <a:rPr lang="en-IN" altLang="en-US" sz="2400" dirty="0"/>
              <a:t>31, after three months of the contract have passed, TrueTech concludes it </a:t>
            </a:r>
            <a:r>
              <a:rPr lang="en-IN" altLang="en-US" sz="2400" dirty="0" smtClean="0"/>
              <a:t>now </a:t>
            </a:r>
            <a:r>
              <a:rPr lang="en-IN" altLang="en-US" sz="2400" b="1" i="1" dirty="0" smtClean="0"/>
              <a:t>can</a:t>
            </a:r>
            <a:r>
              <a:rPr lang="en-IN" altLang="en-US" sz="2400" dirty="0" smtClean="0"/>
              <a:t> </a:t>
            </a:r>
            <a:r>
              <a:rPr lang="en-IN" altLang="en-US" sz="2400" dirty="0"/>
              <a:t>make an accurate enough bonus estimate for it to be probable that a significant revenue reversal will not occur. </a:t>
            </a:r>
            <a:r>
              <a:rPr lang="en-IN" sz="2400" dirty="0"/>
              <a:t>TrueTech </a:t>
            </a:r>
            <a:r>
              <a:rPr lang="en-IN" sz="2400" dirty="0" smtClean="0"/>
              <a:t>still estimates </a:t>
            </a:r>
            <a:r>
              <a:rPr lang="en-IN" sz="2400" dirty="0"/>
              <a:t>a 75% </a:t>
            </a:r>
            <a:r>
              <a:rPr lang="en-IN" sz="2400" dirty="0" smtClean="0"/>
              <a:t>likelihood it will receive the bonus.</a:t>
            </a:r>
            <a:endParaRPr lang="en-IN" altLang="en-US" sz="2400" dirty="0"/>
          </a:p>
        </p:txBody>
      </p:sp>
      <p:sp>
        <p:nvSpPr>
          <p:cNvPr id="6" name="Title 2"/>
          <p:cNvSpPr txBox="1">
            <a:spLocks/>
          </p:cNvSpPr>
          <p:nvPr/>
        </p:nvSpPr>
        <p:spPr bwMode="auto">
          <a:xfrm>
            <a:off x="8405813" y="2511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26" name="TextBox 25"/>
          <p:cNvSpPr txBox="1">
            <a:spLocks noChangeArrowheads="1"/>
          </p:cNvSpPr>
          <p:nvPr/>
        </p:nvSpPr>
        <p:spPr bwMode="auto">
          <a:xfrm>
            <a:off x="993777" y="4951972"/>
            <a:ext cx="533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Deferred revenue ($300,000 ÷ 6 months)</a:t>
            </a:r>
          </a:p>
        </p:txBody>
      </p:sp>
      <p:sp>
        <p:nvSpPr>
          <p:cNvPr id="27" name="TextBox 26"/>
          <p:cNvSpPr txBox="1">
            <a:spLocks noChangeArrowheads="1"/>
          </p:cNvSpPr>
          <p:nvPr/>
        </p:nvSpPr>
        <p:spPr bwMode="auto">
          <a:xfrm>
            <a:off x="993777" y="5336147"/>
            <a:ext cx="5546725" cy="461963"/>
          </a:xfrm>
          <a:prstGeom prst="rect">
            <a:avLst/>
          </a:prstGeom>
          <a:noFill/>
          <a:ln w="9525">
            <a:noFill/>
            <a:miter lim="800000"/>
            <a:headEnd/>
            <a:tailEnd/>
          </a:ln>
        </p:spPr>
        <p:txBody>
          <a:bodyPr>
            <a:spAutoFit/>
          </a:bodyPr>
          <a:lstStyle/>
          <a:p>
            <a:pPr>
              <a:defRPr/>
            </a:pPr>
            <a:r>
              <a:rPr lang="en-IN" sz="2400" dirty="0">
                <a:latin typeface="+mn-lt"/>
              </a:rPr>
              <a:t>Bonus receivable ($180,000 ÷ 6 months)</a:t>
            </a:r>
            <a:endParaRPr lang="en-IN" sz="2400" baseline="30000" dirty="0">
              <a:latin typeface="+mn-lt"/>
            </a:endParaRPr>
          </a:p>
        </p:txBody>
      </p:sp>
      <p:sp>
        <p:nvSpPr>
          <p:cNvPr id="28" name="TextBox 27"/>
          <p:cNvSpPr txBox="1">
            <a:spLocks noChangeArrowheads="1"/>
          </p:cNvSpPr>
          <p:nvPr/>
        </p:nvSpPr>
        <p:spPr bwMode="auto">
          <a:xfrm>
            <a:off x="7146927" y="5696510"/>
            <a:ext cx="1516063" cy="460375"/>
          </a:xfrm>
          <a:prstGeom prst="rect">
            <a:avLst/>
          </a:prstGeom>
          <a:noFill/>
          <a:ln w="9525">
            <a:noFill/>
            <a:miter lim="800000"/>
            <a:headEnd/>
            <a:tailEnd/>
          </a:ln>
        </p:spPr>
        <p:txBody>
          <a:bodyPr>
            <a:spAutoFit/>
          </a:bodyPr>
          <a:lstStyle/>
          <a:p>
            <a:pPr algn="r">
              <a:defRPr/>
            </a:pPr>
            <a:r>
              <a:rPr lang="en-US" sz="2400" dirty="0">
                <a:latin typeface="+mn-lt"/>
              </a:rPr>
              <a:t>80,000</a:t>
            </a:r>
            <a:endParaRPr lang="en-IN" sz="2400" baseline="30000" dirty="0">
              <a:latin typeface="+mn-lt"/>
            </a:endParaRPr>
          </a:p>
        </p:txBody>
      </p:sp>
      <p:sp>
        <p:nvSpPr>
          <p:cNvPr id="29" name="TextBox 28"/>
          <p:cNvSpPr txBox="1">
            <a:spLocks noChangeArrowheads="1"/>
          </p:cNvSpPr>
          <p:nvPr/>
        </p:nvSpPr>
        <p:spPr bwMode="auto">
          <a:xfrm>
            <a:off x="6157913" y="4951972"/>
            <a:ext cx="1160462" cy="461963"/>
          </a:xfrm>
          <a:prstGeom prst="rect">
            <a:avLst/>
          </a:prstGeom>
          <a:noFill/>
          <a:ln w="9525">
            <a:noFill/>
            <a:miter lim="800000"/>
            <a:headEnd/>
            <a:tailEnd/>
          </a:ln>
        </p:spPr>
        <p:txBody>
          <a:bodyPr>
            <a:spAutoFit/>
          </a:bodyPr>
          <a:lstStyle/>
          <a:p>
            <a:pPr algn="r">
              <a:defRPr/>
            </a:pPr>
            <a:r>
              <a:rPr lang="en-US" sz="2400" dirty="0">
                <a:latin typeface="+mn-lt"/>
              </a:rPr>
              <a:t>50,000</a:t>
            </a:r>
            <a:endParaRPr lang="en-IN" sz="2400" baseline="30000" dirty="0">
              <a:latin typeface="+mn-lt"/>
            </a:endParaRPr>
          </a:p>
        </p:txBody>
      </p:sp>
      <p:sp>
        <p:nvSpPr>
          <p:cNvPr id="31" name="TextBox 30"/>
          <p:cNvSpPr txBox="1">
            <a:spLocks noChangeArrowheads="1"/>
          </p:cNvSpPr>
          <p:nvPr/>
        </p:nvSpPr>
        <p:spPr bwMode="auto">
          <a:xfrm>
            <a:off x="993777" y="5696510"/>
            <a:ext cx="5572125" cy="460375"/>
          </a:xfrm>
          <a:prstGeom prst="rect">
            <a:avLst/>
          </a:prstGeom>
          <a:noFill/>
          <a:ln w="9525">
            <a:noFill/>
            <a:miter lim="800000"/>
            <a:headEnd/>
            <a:tailEnd/>
          </a:ln>
        </p:spPr>
        <p:txBody>
          <a:bodyPr>
            <a:spAutoFit/>
          </a:bodyPr>
          <a:lstStyle/>
          <a:p>
            <a:pPr>
              <a:defRPr/>
            </a:pPr>
            <a:r>
              <a:rPr lang="en-IN" sz="2400" dirty="0">
                <a:latin typeface="+mn-lt"/>
              </a:rPr>
              <a:t>       Service revenue ($480,000 ÷ 6 months)</a:t>
            </a:r>
            <a:endParaRPr lang="en-IN" sz="2400" baseline="30000" dirty="0">
              <a:latin typeface="+mn-lt"/>
            </a:endParaRPr>
          </a:p>
        </p:txBody>
      </p:sp>
      <p:sp>
        <p:nvSpPr>
          <p:cNvPr id="32" name="TextBox 31"/>
          <p:cNvSpPr txBox="1">
            <a:spLocks noChangeArrowheads="1"/>
          </p:cNvSpPr>
          <p:nvPr/>
        </p:nvSpPr>
        <p:spPr bwMode="auto">
          <a:xfrm>
            <a:off x="6161088" y="5347258"/>
            <a:ext cx="1160462" cy="461962"/>
          </a:xfrm>
          <a:prstGeom prst="rect">
            <a:avLst/>
          </a:prstGeom>
          <a:noFill/>
          <a:ln w="9525">
            <a:noFill/>
            <a:miter lim="800000"/>
            <a:headEnd/>
            <a:tailEnd/>
          </a:ln>
        </p:spPr>
        <p:txBody>
          <a:bodyPr>
            <a:spAutoFit/>
          </a:bodyPr>
          <a:lstStyle/>
          <a:p>
            <a:pPr algn="r">
              <a:defRPr/>
            </a:pPr>
            <a:r>
              <a:rPr lang="en-US" sz="2400" dirty="0">
                <a:latin typeface="+mn-lt"/>
              </a:rPr>
              <a:t>30,000</a:t>
            </a:r>
            <a:endParaRPr lang="en-IN" sz="2400" baseline="30000" dirty="0">
              <a:latin typeface="+mn-lt"/>
            </a:endParaRPr>
          </a:p>
        </p:txBody>
      </p:sp>
      <p:sp>
        <p:nvSpPr>
          <p:cNvPr id="33" name="Rectangle 32"/>
          <p:cNvSpPr/>
          <p:nvPr/>
        </p:nvSpPr>
        <p:spPr>
          <a:xfrm>
            <a:off x="986711" y="3678797"/>
            <a:ext cx="7696200" cy="1268412"/>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8" name="TextBox 17"/>
          <p:cNvSpPr txBox="1">
            <a:spLocks noChangeArrowheads="1"/>
          </p:cNvSpPr>
          <p:nvPr/>
        </p:nvSpPr>
        <p:spPr bwMode="auto">
          <a:xfrm>
            <a:off x="990600" y="3686733"/>
            <a:ext cx="4686300" cy="461962"/>
          </a:xfrm>
          <a:prstGeom prst="rect">
            <a:avLst/>
          </a:prstGeom>
          <a:noFill/>
          <a:ln w="9525">
            <a:noFill/>
            <a:miter lim="800000"/>
            <a:headEnd/>
            <a:tailEnd/>
          </a:ln>
        </p:spPr>
        <p:txBody>
          <a:bodyPr>
            <a:spAutoFit/>
          </a:bodyPr>
          <a:lstStyle/>
          <a:p>
            <a:pPr algn="ctr">
              <a:defRPr/>
            </a:pPr>
            <a:r>
              <a:rPr lang="en-US" sz="2400" b="1" dirty="0">
                <a:latin typeface="+mn-lt"/>
              </a:rPr>
              <a:t>Journal Entry</a:t>
            </a:r>
            <a:endParaRPr lang="en-IN" sz="2400" b="1" baseline="30000" dirty="0">
              <a:latin typeface="+mn-lt"/>
            </a:endParaRPr>
          </a:p>
        </p:txBody>
      </p:sp>
      <p:sp>
        <p:nvSpPr>
          <p:cNvPr id="19" name="TextBox 18"/>
          <p:cNvSpPr txBox="1">
            <a:spLocks noChangeArrowheads="1"/>
          </p:cNvSpPr>
          <p:nvPr/>
        </p:nvSpPr>
        <p:spPr bwMode="auto">
          <a:xfrm>
            <a:off x="990600" y="4109008"/>
            <a:ext cx="468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Bonus receivable ($180,000 × 3⁄6)</a:t>
            </a:r>
          </a:p>
        </p:txBody>
      </p:sp>
      <p:sp>
        <p:nvSpPr>
          <p:cNvPr id="20" name="TextBox 19"/>
          <p:cNvSpPr txBox="1">
            <a:spLocks noChangeArrowheads="1"/>
          </p:cNvSpPr>
          <p:nvPr/>
        </p:nvSpPr>
        <p:spPr bwMode="auto">
          <a:xfrm>
            <a:off x="990600" y="4493183"/>
            <a:ext cx="5010150" cy="461962"/>
          </a:xfrm>
          <a:prstGeom prst="rect">
            <a:avLst/>
          </a:prstGeom>
          <a:noFill/>
          <a:ln w="9525">
            <a:noFill/>
            <a:miter lim="800000"/>
            <a:headEnd/>
            <a:tailEnd/>
          </a:ln>
        </p:spPr>
        <p:txBody>
          <a:bodyPr>
            <a:spAutoFit/>
          </a:bodyPr>
          <a:lstStyle/>
          <a:p>
            <a:pPr>
              <a:defRPr/>
            </a:pPr>
            <a:r>
              <a:rPr lang="en-IN" sz="2400" dirty="0">
                <a:latin typeface="+mn-lt"/>
              </a:rPr>
              <a:t>       Service revenue</a:t>
            </a:r>
            <a:endParaRPr lang="en-IN" sz="2400" baseline="30000" dirty="0">
              <a:latin typeface="+mn-lt"/>
            </a:endParaRPr>
          </a:p>
        </p:txBody>
      </p:sp>
      <p:sp>
        <p:nvSpPr>
          <p:cNvPr id="21" name="TextBox 20"/>
          <p:cNvSpPr txBox="1">
            <a:spLocks noChangeArrowheads="1"/>
          </p:cNvSpPr>
          <p:nvPr/>
        </p:nvSpPr>
        <p:spPr bwMode="auto">
          <a:xfrm>
            <a:off x="7143752" y="4485247"/>
            <a:ext cx="1516063" cy="461963"/>
          </a:xfrm>
          <a:prstGeom prst="rect">
            <a:avLst/>
          </a:prstGeom>
          <a:noFill/>
          <a:ln w="9525">
            <a:noFill/>
            <a:miter lim="800000"/>
            <a:headEnd/>
            <a:tailEnd/>
          </a:ln>
        </p:spPr>
        <p:txBody>
          <a:bodyPr>
            <a:spAutoFit/>
          </a:bodyPr>
          <a:lstStyle/>
          <a:p>
            <a:pPr algn="r">
              <a:defRPr/>
            </a:pPr>
            <a:r>
              <a:rPr lang="en-US" sz="2400" dirty="0">
                <a:latin typeface="+mn-lt"/>
              </a:rPr>
              <a:t>90,000</a:t>
            </a:r>
            <a:endParaRPr lang="en-IN" sz="2400" baseline="30000" dirty="0">
              <a:latin typeface="+mn-lt"/>
            </a:endParaRPr>
          </a:p>
        </p:txBody>
      </p:sp>
      <p:sp>
        <p:nvSpPr>
          <p:cNvPr id="22" name="TextBox 21"/>
          <p:cNvSpPr txBox="1">
            <a:spLocks noChangeArrowheads="1"/>
          </p:cNvSpPr>
          <p:nvPr/>
        </p:nvSpPr>
        <p:spPr bwMode="auto">
          <a:xfrm>
            <a:off x="5810250" y="4109008"/>
            <a:ext cx="1504950" cy="461962"/>
          </a:xfrm>
          <a:prstGeom prst="rect">
            <a:avLst/>
          </a:prstGeom>
          <a:noFill/>
          <a:ln w="9525">
            <a:noFill/>
            <a:miter lim="800000"/>
            <a:headEnd/>
            <a:tailEnd/>
          </a:ln>
        </p:spPr>
        <p:txBody>
          <a:bodyPr>
            <a:spAutoFit/>
          </a:bodyPr>
          <a:lstStyle/>
          <a:p>
            <a:pPr algn="r">
              <a:defRPr/>
            </a:pPr>
            <a:r>
              <a:rPr lang="en-US" sz="2400" dirty="0">
                <a:latin typeface="+mn-lt"/>
              </a:rPr>
              <a:t>90,000</a:t>
            </a:r>
            <a:endParaRPr lang="en-IN" sz="2400" baseline="30000" dirty="0">
              <a:latin typeface="+mn-lt"/>
            </a:endParaRPr>
          </a:p>
        </p:txBody>
      </p:sp>
      <p:sp>
        <p:nvSpPr>
          <p:cNvPr id="23" name="TextBox 22"/>
          <p:cNvSpPr txBox="1">
            <a:spLocks noChangeArrowheads="1"/>
          </p:cNvSpPr>
          <p:nvPr/>
        </p:nvSpPr>
        <p:spPr bwMode="auto">
          <a:xfrm>
            <a:off x="7383463" y="3678797"/>
            <a:ext cx="1289050" cy="461963"/>
          </a:xfrm>
          <a:prstGeom prst="rect">
            <a:avLst/>
          </a:prstGeom>
          <a:noFill/>
          <a:ln w="9525">
            <a:noFill/>
            <a:miter lim="800000"/>
            <a:headEnd/>
            <a:tailEnd/>
          </a:ln>
        </p:spPr>
        <p:txBody>
          <a:bodyPr>
            <a:spAutoFit/>
          </a:bodyPr>
          <a:lstStyle/>
          <a:p>
            <a:pPr algn="ctr">
              <a:defRPr/>
            </a:pPr>
            <a:r>
              <a:rPr lang="en-US" sz="2400" b="1" dirty="0">
                <a:latin typeface="+mn-lt"/>
              </a:rPr>
              <a:t>Credit</a:t>
            </a:r>
            <a:endParaRPr lang="en-IN" sz="2400" b="1" baseline="30000" dirty="0">
              <a:latin typeface="+mn-lt"/>
            </a:endParaRPr>
          </a:p>
        </p:txBody>
      </p:sp>
      <p:sp>
        <p:nvSpPr>
          <p:cNvPr id="24" name="TextBox 23"/>
          <p:cNvSpPr txBox="1">
            <a:spLocks noChangeArrowheads="1"/>
          </p:cNvSpPr>
          <p:nvPr/>
        </p:nvSpPr>
        <p:spPr bwMode="auto">
          <a:xfrm>
            <a:off x="6026150" y="3678797"/>
            <a:ext cx="1289050" cy="461963"/>
          </a:xfrm>
          <a:prstGeom prst="rect">
            <a:avLst/>
          </a:prstGeom>
          <a:noFill/>
          <a:ln w="9525">
            <a:noFill/>
            <a:miter lim="800000"/>
            <a:headEnd/>
            <a:tailEnd/>
          </a:ln>
        </p:spPr>
        <p:txBody>
          <a:bodyPr>
            <a:spAutoFit/>
          </a:bodyPr>
          <a:lstStyle/>
          <a:p>
            <a:pPr algn="ctr">
              <a:defRPr/>
            </a:pPr>
            <a:r>
              <a:rPr lang="en-US" sz="2400" b="1" dirty="0">
                <a:latin typeface="+mn-lt"/>
              </a:rPr>
              <a:t>Debit</a:t>
            </a:r>
            <a:endParaRPr lang="en-IN" sz="2400" b="1" baseline="30000" dirty="0">
              <a:latin typeface="+mn-lt"/>
            </a:endParaRPr>
          </a:p>
        </p:txBody>
      </p:sp>
      <p:cxnSp>
        <p:nvCxnSpPr>
          <p:cNvPr id="25" name="Straight Connector 24"/>
          <p:cNvCxnSpPr/>
          <p:nvPr/>
        </p:nvCxnSpPr>
        <p:spPr>
          <a:xfrm>
            <a:off x="990600" y="4105833"/>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3775" y="4948795"/>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917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27" grpId="0"/>
      <p:bldP spid="28" grpId="0"/>
      <p:bldP spid="29" grpId="0"/>
      <p:bldP spid="31" grpId="0"/>
      <p:bldP spid="32" grpId="0"/>
      <p:bldP spid="33" grpId="0" animBg="1"/>
      <p:bldP spid="18" grpId="0"/>
      <p:bldP spid="19" grpId="0"/>
      <p:bldP spid="20" grpId="0"/>
      <p:bldP spid="21" grpId="0"/>
      <p:bldP spid="22" grpId="0"/>
      <p:bldP spid="23"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xfrm>
            <a:off x="747363" y="1444626"/>
            <a:ext cx="8013600" cy="5057775"/>
          </a:xfrm>
          <a:solidFill>
            <a:schemeClr val="bg1">
              <a:lumMod val="95000"/>
            </a:schemeClr>
          </a:solidFill>
        </p:spPr>
        <p:txBody>
          <a:bodyPr>
            <a:normAutofit/>
          </a:bodyPr>
          <a:lstStyle/>
          <a:p>
            <a:pPr marL="0" lvl="0" indent="0">
              <a:buNone/>
            </a:pPr>
            <a:r>
              <a:rPr lang="en-US" sz="2000" dirty="0"/>
              <a:t>Which of the following is </a:t>
            </a:r>
            <a:r>
              <a:rPr lang="en-US" sz="2000" b="1" dirty="0"/>
              <a:t>not</a:t>
            </a:r>
            <a:r>
              <a:rPr lang="en-US" sz="2000" dirty="0"/>
              <a:t> an indicator that the constraint on recognizing variable consideration should be applied?</a:t>
            </a:r>
          </a:p>
          <a:p>
            <a:pPr marL="0" indent="0">
              <a:buNone/>
              <a:tabLst>
                <a:tab pos="344488" algn="l"/>
              </a:tabLst>
            </a:pPr>
            <a:r>
              <a:rPr lang="en-US" sz="2000" dirty="0"/>
              <a:t>a.	A broad range of outcomes </a:t>
            </a:r>
            <a:r>
              <a:rPr lang="en-US" sz="2000" dirty="0" smtClean="0"/>
              <a:t>could </a:t>
            </a:r>
            <a:r>
              <a:rPr lang="en-US" sz="2000" dirty="0"/>
              <a:t>occur</a:t>
            </a:r>
          </a:p>
          <a:p>
            <a:pPr marL="0" lvl="0" indent="0">
              <a:buNone/>
              <a:tabLst>
                <a:tab pos="344488" algn="l"/>
              </a:tabLst>
            </a:pPr>
            <a:r>
              <a:rPr lang="en-US" sz="2000" dirty="0" smtClean="0"/>
              <a:t>b.	Poor or limited evidence </a:t>
            </a:r>
            <a:r>
              <a:rPr lang="en-US" sz="2000" dirty="0"/>
              <a:t>on which to base an estimate</a:t>
            </a:r>
          </a:p>
          <a:p>
            <a:pPr marL="0" lvl="0" indent="0">
              <a:buNone/>
              <a:tabLst>
                <a:tab pos="344488" algn="l"/>
              </a:tabLst>
            </a:pPr>
            <a:r>
              <a:rPr lang="en-US" sz="2000" dirty="0" smtClean="0"/>
              <a:t>c.	A </a:t>
            </a:r>
            <a:r>
              <a:rPr lang="en-US" sz="2000" dirty="0"/>
              <a:t>short delay before uncertainty resolves</a:t>
            </a:r>
          </a:p>
          <a:p>
            <a:pPr marL="0" lvl="0" indent="0">
              <a:buNone/>
              <a:tabLst>
                <a:tab pos="344488" algn="l"/>
              </a:tabLst>
            </a:pPr>
            <a:r>
              <a:rPr lang="en-US" sz="2000" dirty="0" smtClean="0"/>
              <a:t>d.	A </a:t>
            </a:r>
            <a:r>
              <a:rPr lang="en-US" sz="2000" dirty="0"/>
              <a:t>history of the seller changing payment terms on similar contracts</a:t>
            </a:r>
          </a:p>
          <a:p>
            <a:pPr marL="0" indent="0">
              <a:buNone/>
            </a:pPr>
            <a:r>
              <a:rPr lang="en-US" sz="2000" dirty="0"/>
              <a:t> </a:t>
            </a:r>
          </a:p>
        </p:txBody>
      </p:sp>
      <p:sp>
        <p:nvSpPr>
          <p:cNvPr id="2" name="Oval 1"/>
          <p:cNvSpPr/>
          <p:nvPr/>
        </p:nvSpPr>
        <p:spPr bwMode="auto">
          <a:xfrm>
            <a:off x="761999" y="286806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947736" y="3934659"/>
            <a:ext cx="7584885" cy="1200329"/>
          </a:xfrm>
          <a:prstGeom prst="rect">
            <a:avLst/>
          </a:prstGeom>
          <a:solidFill>
            <a:srgbClr val="FFFFD1"/>
          </a:solidFill>
          <a:ln w="6350">
            <a:solidFill>
              <a:schemeClr val="tx1"/>
            </a:solidFill>
          </a:ln>
        </p:spPr>
        <p:txBody>
          <a:bodyPr wrap="square" rtlCol="0">
            <a:spAutoFit/>
          </a:bodyPr>
          <a:lstStyle/>
          <a:p>
            <a:endParaRPr lang="en-US" dirty="0" smtClean="0"/>
          </a:p>
          <a:p>
            <a:r>
              <a:rPr lang="en-US" dirty="0"/>
              <a:t>A </a:t>
            </a:r>
            <a:r>
              <a:rPr lang="en-US" i="1" dirty="0"/>
              <a:t>long</a:t>
            </a:r>
            <a:r>
              <a:rPr lang="en-US" dirty="0"/>
              <a:t> delay before uncertainty resolves is an indicator that the constraint applies</a:t>
            </a:r>
            <a:r>
              <a:rPr lang="en-US" dirty="0" smtClean="0"/>
              <a:t>.</a:t>
            </a:r>
          </a:p>
          <a:p>
            <a:endParaRPr lang="en-US" b="1" dirty="0">
              <a:solidFill>
                <a:srgbClr val="C00000"/>
              </a:solidFill>
            </a:endParaRPr>
          </a:p>
        </p:txBody>
      </p:sp>
    </p:spTree>
    <p:extLst>
      <p:ext uri="{BB962C8B-B14F-4D97-AF65-F5344CB8AC3E}">
        <p14:creationId xmlns:p14="http://schemas.microsoft.com/office/powerpoint/2010/main" val="143149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en-IN" dirty="0" smtClean="0"/>
              <a:t>Five Steps to Revenue Recognition</a:t>
            </a:r>
          </a:p>
        </p:txBody>
      </p:sp>
      <p:sp>
        <p:nvSpPr>
          <p:cNvPr id="12" name="Freeform 11"/>
          <p:cNvSpPr/>
          <p:nvPr/>
        </p:nvSpPr>
        <p:spPr>
          <a:xfrm>
            <a:off x="595313" y="1537480"/>
            <a:ext cx="4087812" cy="727075"/>
          </a:xfrm>
          <a:custGeom>
            <a:avLst/>
            <a:gdLst>
              <a:gd name="connsiteX0" fmla="*/ 0 w 4000986"/>
              <a:gd name="connsiteY0" fmla="*/ 0 h 727451"/>
              <a:gd name="connsiteX1" fmla="*/ 3637261 w 4000986"/>
              <a:gd name="connsiteY1" fmla="*/ 0 h 727451"/>
              <a:gd name="connsiteX2" fmla="*/ 4000986 w 4000986"/>
              <a:gd name="connsiteY2" fmla="*/ 363726 h 727451"/>
              <a:gd name="connsiteX3" fmla="*/ 3637261 w 4000986"/>
              <a:gd name="connsiteY3" fmla="*/ 727451 h 727451"/>
              <a:gd name="connsiteX4" fmla="*/ 0 w 4000986"/>
              <a:gd name="connsiteY4" fmla="*/ 727451 h 727451"/>
              <a:gd name="connsiteX5" fmla="*/ 363726 w 4000986"/>
              <a:gd name="connsiteY5" fmla="*/ 363726 h 727451"/>
              <a:gd name="connsiteX6" fmla="*/ 0 w 4000986"/>
              <a:gd name="connsiteY6" fmla="*/ 0 h 72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986" h="727451">
                <a:moveTo>
                  <a:pt x="0" y="0"/>
                </a:moveTo>
                <a:lnTo>
                  <a:pt x="3637261" y="0"/>
                </a:lnTo>
                <a:lnTo>
                  <a:pt x="4000986" y="363726"/>
                </a:lnTo>
                <a:lnTo>
                  <a:pt x="3637261" y="727451"/>
                </a:lnTo>
                <a:lnTo>
                  <a:pt x="0" y="727451"/>
                </a:lnTo>
                <a:lnTo>
                  <a:pt x="363726" y="363726"/>
                </a:lnTo>
                <a:lnTo>
                  <a:pt x="0" y="0"/>
                </a:lnTo>
                <a:close/>
              </a:path>
            </a:pathLst>
          </a:custGeom>
          <a:solidFill>
            <a:srgbClr val="CCEC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94206" tIns="15240" rIns="363725" bIns="15240" spcCol="1270" anchor="ctr"/>
          <a:lstStyle/>
          <a:p>
            <a:pPr marL="457200" indent="-457200" defTabSz="1066800" fontAlgn="auto">
              <a:lnSpc>
                <a:spcPct val="90000"/>
              </a:lnSpc>
              <a:spcAft>
                <a:spcPct val="35000"/>
              </a:spcAft>
              <a:buFont typeface="+mj-lt"/>
              <a:buAutoNum type="arabicPeriod"/>
              <a:defRPr/>
            </a:pPr>
            <a:r>
              <a:rPr lang="en-IN" sz="2200" dirty="0">
                <a:solidFill>
                  <a:schemeClr val="tx1"/>
                </a:solidFill>
              </a:rPr>
              <a:t>Identify the contract</a:t>
            </a:r>
          </a:p>
        </p:txBody>
      </p:sp>
      <p:sp>
        <p:nvSpPr>
          <p:cNvPr id="13" name="Freeform 12"/>
          <p:cNvSpPr/>
          <p:nvPr/>
        </p:nvSpPr>
        <p:spPr>
          <a:xfrm>
            <a:off x="595313" y="2439180"/>
            <a:ext cx="4087812" cy="720725"/>
          </a:xfrm>
          <a:custGeom>
            <a:avLst/>
            <a:gdLst>
              <a:gd name="connsiteX0" fmla="*/ 0 w 3959999"/>
              <a:gd name="connsiteY0" fmla="*/ 0 h 721475"/>
              <a:gd name="connsiteX1" fmla="*/ 3599262 w 3959999"/>
              <a:gd name="connsiteY1" fmla="*/ 0 h 721475"/>
              <a:gd name="connsiteX2" fmla="*/ 3959999 w 3959999"/>
              <a:gd name="connsiteY2" fmla="*/ 360738 h 721475"/>
              <a:gd name="connsiteX3" fmla="*/ 3599262 w 3959999"/>
              <a:gd name="connsiteY3" fmla="*/ 721475 h 721475"/>
              <a:gd name="connsiteX4" fmla="*/ 0 w 3959999"/>
              <a:gd name="connsiteY4" fmla="*/ 721475 h 721475"/>
              <a:gd name="connsiteX5" fmla="*/ 360738 w 3959999"/>
              <a:gd name="connsiteY5" fmla="*/ 360738 h 721475"/>
              <a:gd name="connsiteX6" fmla="*/ 0 w 3959999"/>
              <a:gd name="connsiteY6" fmla="*/ 0 h 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9999" h="721475">
                <a:moveTo>
                  <a:pt x="0" y="0"/>
                </a:moveTo>
                <a:lnTo>
                  <a:pt x="3599262" y="0"/>
                </a:lnTo>
                <a:lnTo>
                  <a:pt x="3959999" y="360738"/>
                </a:lnTo>
                <a:lnTo>
                  <a:pt x="3599262" y="721475"/>
                </a:lnTo>
                <a:lnTo>
                  <a:pt x="0" y="721475"/>
                </a:lnTo>
                <a:lnTo>
                  <a:pt x="360738" y="360738"/>
                </a:lnTo>
                <a:lnTo>
                  <a:pt x="0" y="0"/>
                </a:lnTo>
                <a:close/>
              </a:path>
            </a:pathLst>
          </a:custGeom>
          <a:solidFill>
            <a:srgbClr val="CCCC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91218" tIns="15240" rIns="360737" bIns="15240" spcCol="1270" anchor="ctr"/>
          <a:lstStyle/>
          <a:p>
            <a:pPr marL="457200" indent="-457200" defTabSz="1066800" fontAlgn="auto">
              <a:lnSpc>
                <a:spcPct val="90000"/>
              </a:lnSpc>
              <a:spcAft>
                <a:spcPct val="35000"/>
              </a:spcAft>
              <a:buFont typeface="+mj-lt"/>
              <a:buAutoNum type="arabicPeriod" startAt="2"/>
              <a:defRPr/>
            </a:pPr>
            <a:r>
              <a:rPr lang="en-IN" sz="2200" dirty="0">
                <a:solidFill>
                  <a:schemeClr val="tx1"/>
                </a:solidFill>
              </a:rPr>
              <a:t>Identify the performance obligation(s)</a:t>
            </a:r>
          </a:p>
        </p:txBody>
      </p:sp>
      <p:sp>
        <p:nvSpPr>
          <p:cNvPr id="14" name="Freeform 13"/>
          <p:cNvSpPr/>
          <p:nvPr/>
        </p:nvSpPr>
        <p:spPr>
          <a:xfrm>
            <a:off x="595313" y="3339290"/>
            <a:ext cx="4087812" cy="719138"/>
          </a:xfrm>
          <a:custGeom>
            <a:avLst/>
            <a:gdLst>
              <a:gd name="connsiteX0" fmla="*/ 0 w 3959999"/>
              <a:gd name="connsiteY0" fmla="*/ 0 h 720001"/>
              <a:gd name="connsiteX1" fmla="*/ 3599999 w 3959999"/>
              <a:gd name="connsiteY1" fmla="*/ 0 h 720001"/>
              <a:gd name="connsiteX2" fmla="*/ 3959999 w 3959999"/>
              <a:gd name="connsiteY2" fmla="*/ 360001 h 720001"/>
              <a:gd name="connsiteX3" fmla="*/ 3599999 w 3959999"/>
              <a:gd name="connsiteY3" fmla="*/ 720001 h 720001"/>
              <a:gd name="connsiteX4" fmla="*/ 0 w 3959999"/>
              <a:gd name="connsiteY4" fmla="*/ 720001 h 720001"/>
              <a:gd name="connsiteX5" fmla="*/ 360001 w 3959999"/>
              <a:gd name="connsiteY5" fmla="*/ 360001 h 720001"/>
              <a:gd name="connsiteX6" fmla="*/ 0 w 3959999"/>
              <a:gd name="connsiteY6" fmla="*/ 0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9999" h="720001">
                <a:moveTo>
                  <a:pt x="0" y="0"/>
                </a:moveTo>
                <a:lnTo>
                  <a:pt x="3599999" y="0"/>
                </a:lnTo>
                <a:lnTo>
                  <a:pt x="3959999" y="360001"/>
                </a:lnTo>
                <a:lnTo>
                  <a:pt x="3599999" y="720001"/>
                </a:lnTo>
                <a:lnTo>
                  <a:pt x="0" y="720001"/>
                </a:lnTo>
                <a:lnTo>
                  <a:pt x="360001" y="360001"/>
                </a:lnTo>
                <a:lnTo>
                  <a:pt x="0" y="0"/>
                </a:lnTo>
                <a:close/>
              </a:path>
            </a:pathLst>
          </a:custGeom>
          <a:solidFill>
            <a:srgbClr val="A3E7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90481" tIns="15240" rIns="360000" bIns="15240" spcCol="1270" anchor="ctr"/>
          <a:lstStyle/>
          <a:p>
            <a:pPr marL="457200" indent="-457200" defTabSz="1066800" fontAlgn="auto">
              <a:lnSpc>
                <a:spcPct val="90000"/>
              </a:lnSpc>
              <a:spcAft>
                <a:spcPct val="35000"/>
              </a:spcAft>
              <a:buFont typeface="+mj-lt"/>
              <a:buAutoNum type="arabicPeriod" startAt="3"/>
              <a:defRPr/>
            </a:pPr>
            <a:r>
              <a:rPr lang="en-IN" sz="2200" dirty="0" smtClean="0">
                <a:solidFill>
                  <a:schemeClr val="tx1"/>
                </a:solidFill>
              </a:rPr>
              <a:t>Determine the </a:t>
            </a:r>
            <a:r>
              <a:rPr lang="en-IN" sz="2200" dirty="0">
                <a:solidFill>
                  <a:schemeClr val="tx1"/>
                </a:solidFill>
              </a:rPr>
              <a:t>transaction price</a:t>
            </a:r>
          </a:p>
        </p:txBody>
      </p:sp>
      <p:sp>
        <p:nvSpPr>
          <p:cNvPr id="15" name="Freeform 14"/>
          <p:cNvSpPr/>
          <p:nvPr/>
        </p:nvSpPr>
        <p:spPr>
          <a:xfrm>
            <a:off x="595313" y="4234642"/>
            <a:ext cx="4087812" cy="720725"/>
          </a:xfrm>
          <a:custGeom>
            <a:avLst/>
            <a:gdLst>
              <a:gd name="connsiteX0" fmla="*/ 0 w 3959999"/>
              <a:gd name="connsiteY0" fmla="*/ 0 h 720001"/>
              <a:gd name="connsiteX1" fmla="*/ 3599999 w 3959999"/>
              <a:gd name="connsiteY1" fmla="*/ 0 h 720001"/>
              <a:gd name="connsiteX2" fmla="*/ 3959999 w 3959999"/>
              <a:gd name="connsiteY2" fmla="*/ 360001 h 720001"/>
              <a:gd name="connsiteX3" fmla="*/ 3599999 w 3959999"/>
              <a:gd name="connsiteY3" fmla="*/ 720001 h 720001"/>
              <a:gd name="connsiteX4" fmla="*/ 0 w 3959999"/>
              <a:gd name="connsiteY4" fmla="*/ 720001 h 720001"/>
              <a:gd name="connsiteX5" fmla="*/ 360001 w 3959999"/>
              <a:gd name="connsiteY5" fmla="*/ 360001 h 720001"/>
              <a:gd name="connsiteX6" fmla="*/ 0 w 3959999"/>
              <a:gd name="connsiteY6" fmla="*/ 0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9999" h="720001">
                <a:moveTo>
                  <a:pt x="0" y="0"/>
                </a:moveTo>
                <a:lnTo>
                  <a:pt x="3599999" y="0"/>
                </a:lnTo>
                <a:lnTo>
                  <a:pt x="3959999" y="360001"/>
                </a:lnTo>
                <a:lnTo>
                  <a:pt x="3599999" y="720001"/>
                </a:lnTo>
                <a:lnTo>
                  <a:pt x="0" y="720001"/>
                </a:lnTo>
                <a:lnTo>
                  <a:pt x="360001" y="360001"/>
                </a:lnTo>
                <a:lnTo>
                  <a:pt x="0" y="0"/>
                </a:lnTo>
                <a:close/>
              </a:path>
            </a:pathLst>
          </a:custGeom>
          <a:solidFill>
            <a:srgbClr val="CCE9A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90481" tIns="15240" rIns="360000" bIns="15240" spcCol="1270" anchor="ctr"/>
          <a:lstStyle/>
          <a:p>
            <a:pPr marL="457200" indent="-457200" defTabSz="1066800" fontAlgn="auto">
              <a:lnSpc>
                <a:spcPct val="90000"/>
              </a:lnSpc>
              <a:spcAft>
                <a:spcPct val="35000"/>
              </a:spcAft>
              <a:buFont typeface="+mj-lt"/>
              <a:buAutoNum type="arabicPeriod" startAt="4"/>
              <a:defRPr/>
            </a:pPr>
            <a:r>
              <a:rPr lang="en-IN" sz="2200" dirty="0">
                <a:solidFill>
                  <a:schemeClr val="tx1"/>
                </a:solidFill>
              </a:rPr>
              <a:t>Allocate the transaction price</a:t>
            </a:r>
          </a:p>
        </p:txBody>
      </p:sp>
      <p:sp>
        <p:nvSpPr>
          <p:cNvPr id="16" name="Freeform 15"/>
          <p:cNvSpPr/>
          <p:nvPr/>
        </p:nvSpPr>
        <p:spPr>
          <a:xfrm>
            <a:off x="595313" y="5029978"/>
            <a:ext cx="4087812" cy="1566862"/>
          </a:xfrm>
          <a:custGeom>
            <a:avLst/>
            <a:gdLst>
              <a:gd name="connsiteX0" fmla="*/ 0 w 4003962"/>
              <a:gd name="connsiteY0" fmla="*/ 0 h 1331301"/>
              <a:gd name="connsiteX1" fmla="*/ 3338312 w 4003962"/>
              <a:gd name="connsiteY1" fmla="*/ 0 h 1331301"/>
              <a:gd name="connsiteX2" fmla="*/ 4003962 w 4003962"/>
              <a:gd name="connsiteY2" fmla="*/ 665651 h 1331301"/>
              <a:gd name="connsiteX3" fmla="*/ 3338312 w 4003962"/>
              <a:gd name="connsiteY3" fmla="*/ 1331301 h 1331301"/>
              <a:gd name="connsiteX4" fmla="*/ 0 w 4003962"/>
              <a:gd name="connsiteY4" fmla="*/ 1331301 h 1331301"/>
              <a:gd name="connsiteX5" fmla="*/ 665651 w 4003962"/>
              <a:gd name="connsiteY5" fmla="*/ 665651 h 1331301"/>
              <a:gd name="connsiteX6" fmla="*/ 0 w 4003962"/>
              <a:gd name="connsiteY6" fmla="*/ 0 h 133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3962" h="1331301">
                <a:moveTo>
                  <a:pt x="0" y="0"/>
                </a:moveTo>
                <a:lnTo>
                  <a:pt x="3338312" y="0"/>
                </a:lnTo>
                <a:lnTo>
                  <a:pt x="4003962" y="665651"/>
                </a:lnTo>
                <a:lnTo>
                  <a:pt x="3338312" y="1331301"/>
                </a:lnTo>
                <a:lnTo>
                  <a:pt x="0" y="1331301"/>
                </a:lnTo>
                <a:lnTo>
                  <a:pt x="665651" y="665651"/>
                </a:lnTo>
                <a:lnTo>
                  <a:pt x="0" y="0"/>
                </a:lnTo>
                <a:close/>
              </a:path>
            </a:pathLst>
          </a:custGeom>
          <a:solidFill>
            <a:srgbClr val="ECD1B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96131" tIns="15240" rIns="665650" bIns="15240" spcCol="1270" anchor="ctr"/>
          <a:lstStyle/>
          <a:p>
            <a:pPr marL="457200" indent="-457200" defTabSz="1066800" fontAlgn="auto">
              <a:lnSpc>
                <a:spcPct val="90000"/>
              </a:lnSpc>
              <a:spcAft>
                <a:spcPct val="35000"/>
              </a:spcAft>
              <a:buFont typeface="+mj-lt"/>
              <a:buAutoNum type="arabicPeriod" startAt="5"/>
              <a:defRPr/>
            </a:pPr>
            <a:r>
              <a:rPr lang="en-IN" sz="2200" dirty="0">
                <a:solidFill>
                  <a:schemeClr val="tx1"/>
                </a:solidFill>
              </a:rPr>
              <a:t>Recognize revenue when (or as) each performance obligation is satisfied</a:t>
            </a:r>
            <a:endParaRPr lang="en-IN" sz="2200" i="1" dirty="0">
              <a:solidFill>
                <a:schemeClr val="tx1"/>
              </a:solidFill>
            </a:endParaRPr>
          </a:p>
        </p:txBody>
      </p:sp>
      <p:sp>
        <p:nvSpPr>
          <p:cNvPr id="17" name="TextBox 16"/>
          <p:cNvSpPr txBox="1">
            <a:spLocks noChangeArrowheads="1"/>
          </p:cNvSpPr>
          <p:nvPr/>
        </p:nvSpPr>
        <p:spPr bwMode="auto">
          <a:xfrm>
            <a:off x="4702175" y="1566053"/>
            <a:ext cx="4395788" cy="677108"/>
          </a:xfrm>
          <a:prstGeom prst="rect">
            <a:avLst/>
          </a:prstGeom>
          <a:solidFill>
            <a:srgbClr val="CCECFF"/>
          </a:solidFill>
          <a:ln w="9525">
            <a:solidFill>
              <a:schemeClr val="accent2"/>
            </a:solidFill>
            <a:miter lim="800000"/>
            <a:headEnd/>
            <a:tailEnd/>
          </a:ln>
        </p:spPr>
        <p:txBody>
          <a:bodyPr>
            <a:spAutoFit/>
          </a:bodyPr>
          <a:lstStyle/>
          <a:p>
            <a:pPr algn="ctr"/>
            <a:r>
              <a:rPr lang="en-US" sz="1900" dirty="0">
                <a:latin typeface="Calibri" pitchFamily="34" charset="0"/>
              </a:rPr>
              <a:t>Legal </a:t>
            </a:r>
            <a:r>
              <a:rPr lang="en-IN" sz="1900" dirty="0">
                <a:latin typeface="Calibri" pitchFamily="34" charset="0"/>
              </a:rPr>
              <a:t>rights of seller and customer established</a:t>
            </a:r>
          </a:p>
        </p:txBody>
      </p:sp>
      <p:sp>
        <p:nvSpPr>
          <p:cNvPr id="18" name="TextBox 17"/>
          <p:cNvSpPr txBox="1">
            <a:spLocks noChangeArrowheads="1"/>
          </p:cNvSpPr>
          <p:nvPr/>
        </p:nvSpPr>
        <p:spPr bwMode="auto">
          <a:xfrm>
            <a:off x="4695825" y="2334405"/>
            <a:ext cx="4402138" cy="384175"/>
          </a:xfrm>
          <a:prstGeom prst="rect">
            <a:avLst/>
          </a:prstGeom>
          <a:solidFill>
            <a:srgbClr val="CCCCFF"/>
          </a:solidFill>
          <a:ln w="9525">
            <a:solidFill>
              <a:schemeClr val="accent2"/>
            </a:solidFill>
            <a:miter lim="800000"/>
            <a:headEnd/>
            <a:tailEnd/>
          </a:ln>
        </p:spPr>
        <p:txBody>
          <a:bodyPr>
            <a:spAutoFit/>
          </a:bodyPr>
          <a:lstStyle/>
          <a:p>
            <a:pPr algn="ctr"/>
            <a:r>
              <a:rPr lang="en-IN" sz="1900" dirty="0">
                <a:latin typeface="Calibri" pitchFamily="34" charset="0"/>
              </a:rPr>
              <a:t>Performance obligation</a:t>
            </a:r>
          </a:p>
        </p:txBody>
      </p:sp>
      <p:sp>
        <p:nvSpPr>
          <p:cNvPr id="19" name="TextBox 18"/>
          <p:cNvSpPr txBox="1">
            <a:spLocks noChangeArrowheads="1"/>
          </p:cNvSpPr>
          <p:nvPr/>
        </p:nvSpPr>
        <p:spPr bwMode="auto">
          <a:xfrm>
            <a:off x="6824665" y="2759855"/>
            <a:ext cx="2268537" cy="384175"/>
          </a:xfrm>
          <a:prstGeom prst="rect">
            <a:avLst/>
          </a:prstGeom>
          <a:solidFill>
            <a:srgbClr val="CCCCFF"/>
          </a:solidFill>
          <a:ln w="9525">
            <a:solidFill>
              <a:schemeClr val="accent2"/>
            </a:solidFill>
            <a:miter lim="800000"/>
            <a:headEnd/>
            <a:tailEnd/>
          </a:ln>
        </p:spPr>
        <p:txBody>
          <a:bodyPr>
            <a:spAutoFit/>
          </a:bodyPr>
          <a:lstStyle/>
          <a:p>
            <a:pPr algn="ctr"/>
            <a:r>
              <a:rPr lang="en-IN" sz="1900" b="1" i="1" dirty="0">
                <a:latin typeface="Calibri" pitchFamily="34" charset="0"/>
              </a:rPr>
              <a:t>Multiple</a:t>
            </a:r>
            <a:endParaRPr lang="en-IN" sz="1900" dirty="0">
              <a:latin typeface="Calibri" pitchFamily="34" charset="0"/>
            </a:endParaRPr>
          </a:p>
        </p:txBody>
      </p:sp>
      <p:sp>
        <p:nvSpPr>
          <p:cNvPr id="20" name="TextBox 19"/>
          <p:cNvSpPr txBox="1">
            <a:spLocks noChangeArrowheads="1"/>
          </p:cNvSpPr>
          <p:nvPr/>
        </p:nvSpPr>
        <p:spPr bwMode="auto">
          <a:xfrm>
            <a:off x="4695825" y="2759855"/>
            <a:ext cx="2082800" cy="384175"/>
          </a:xfrm>
          <a:prstGeom prst="rect">
            <a:avLst/>
          </a:prstGeom>
          <a:solidFill>
            <a:srgbClr val="CCCCFF"/>
          </a:solidFill>
          <a:ln w="9525">
            <a:solidFill>
              <a:schemeClr val="accent2"/>
            </a:solidFill>
            <a:miter lim="800000"/>
            <a:headEnd/>
            <a:tailEnd/>
          </a:ln>
        </p:spPr>
        <p:txBody>
          <a:bodyPr>
            <a:spAutoFit/>
          </a:bodyPr>
          <a:lstStyle/>
          <a:p>
            <a:pPr algn="ctr"/>
            <a:r>
              <a:rPr lang="en-IN" sz="1900" b="1" i="1" dirty="0">
                <a:latin typeface="Calibri" pitchFamily="34" charset="0"/>
              </a:rPr>
              <a:t>Single </a:t>
            </a:r>
          </a:p>
        </p:txBody>
      </p:sp>
      <p:sp>
        <p:nvSpPr>
          <p:cNvPr id="21" name="TextBox 20"/>
          <p:cNvSpPr txBox="1">
            <a:spLocks noChangeArrowheads="1"/>
          </p:cNvSpPr>
          <p:nvPr/>
        </p:nvSpPr>
        <p:spPr bwMode="auto">
          <a:xfrm>
            <a:off x="6824665" y="3186892"/>
            <a:ext cx="2268537" cy="968375"/>
          </a:xfrm>
          <a:prstGeom prst="rect">
            <a:avLst/>
          </a:prstGeom>
          <a:solidFill>
            <a:srgbClr val="A3E7FF"/>
          </a:solidFill>
          <a:ln w="9525">
            <a:solidFill>
              <a:schemeClr val="accent2"/>
            </a:solidFill>
            <a:miter lim="800000"/>
            <a:headEnd/>
            <a:tailEnd/>
          </a:ln>
        </p:spPr>
        <p:txBody>
          <a:bodyPr>
            <a:spAutoFit/>
          </a:bodyPr>
          <a:lstStyle/>
          <a:p>
            <a:pPr algn="ctr"/>
            <a:r>
              <a:rPr lang="en-IN" sz="1900" dirty="0">
                <a:latin typeface="Calibri" pitchFamily="34" charset="0"/>
              </a:rPr>
              <a:t>Amount seller is entitled to receive from customer</a:t>
            </a:r>
          </a:p>
        </p:txBody>
      </p:sp>
      <p:sp>
        <p:nvSpPr>
          <p:cNvPr id="22" name="TextBox 21"/>
          <p:cNvSpPr txBox="1">
            <a:spLocks noChangeArrowheads="1"/>
          </p:cNvSpPr>
          <p:nvPr/>
        </p:nvSpPr>
        <p:spPr bwMode="auto">
          <a:xfrm>
            <a:off x="4695825" y="3186892"/>
            <a:ext cx="2082800" cy="968375"/>
          </a:xfrm>
          <a:prstGeom prst="rect">
            <a:avLst/>
          </a:prstGeom>
          <a:solidFill>
            <a:srgbClr val="A3E7FF"/>
          </a:solidFill>
          <a:ln w="9525">
            <a:solidFill>
              <a:schemeClr val="accent2"/>
            </a:solidFill>
            <a:miter lim="800000"/>
            <a:headEnd/>
            <a:tailEnd/>
          </a:ln>
        </p:spPr>
        <p:txBody>
          <a:bodyPr>
            <a:spAutoFit/>
          </a:bodyPr>
          <a:lstStyle/>
          <a:p>
            <a:pPr algn="ctr"/>
            <a:r>
              <a:rPr lang="en-IN" sz="1900" dirty="0">
                <a:latin typeface="Calibri" pitchFamily="34" charset="0"/>
              </a:rPr>
              <a:t>Amount seller is entitled to receive from customer</a:t>
            </a:r>
          </a:p>
        </p:txBody>
      </p:sp>
      <p:sp>
        <p:nvSpPr>
          <p:cNvPr id="27" name="TextBox 26"/>
          <p:cNvSpPr txBox="1">
            <a:spLocks noChangeArrowheads="1"/>
          </p:cNvSpPr>
          <p:nvPr/>
        </p:nvSpPr>
        <p:spPr bwMode="auto">
          <a:xfrm>
            <a:off x="6829425" y="4198130"/>
            <a:ext cx="2268538" cy="968375"/>
          </a:xfrm>
          <a:prstGeom prst="rect">
            <a:avLst/>
          </a:prstGeom>
          <a:solidFill>
            <a:srgbClr val="CCE9AD"/>
          </a:solidFill>
          <a:ln w="9525">
            <a:solidFill>
              <a:schemeClr val="accent2"/>
            </a:solidFill>
            <a:miter lim="800000"/>
            <a:headEnd/>
            <a:tailEnd/>
          </a:ln>
        </p:spPr>
        <p:txBody>
          <a:bodyPr>
            <a:spAutoFit/>
          </a:bodyPr>
          <a:lstStyle/>
          <a:p>
            <a:pPr algn="ctr"/>
            <a:r>
              <a:rPr lang="en-IN" sz="1900" dirty="0">
                <a:latin typeface="Calibri" pitchFamily="34" charset="0"/>
              </a:rPr>
              <a:t>Allocate a portion to each performance obligation</a:t>
            </a:r>
          </a:p>
        </p:txBody>
      </p:sp>
      <p:sp>
        <p:nvSpPr>
          <p:cNvPr id="28" name="TextBox 27"/>
          <p:cNvSpPr txBox="1">
            <a:spLocks noChangeArrowheads="1"/>
          </p:cNvSpPr>
          <p:nvPr/>
        </p:nvSpPr>
        <p:spPr bwMode="auto">
          <a:xfrm>
            <a:off x="4695825" y="4198130"/>
            <a:ext cx="2082800" cy="968375"/>
          </a:xfrm>
          <a:prstGeom prst="rect">
            <a:avLst/>
          </a:prstGeom>
          <a:solidFill>
            <a:srgbClr val="CCE9AD"/>
          </a:solidFill>
          <a:ln w="9525">
            <a:solidFill>
              <a:schemeClr val="accent2"/>
            </a:solidFill>
            <a:miter lim="800000"/>
            <a:headEnd/>
            <a:tailEnd/>
          </a:ln>
        </p:spPr>
        <p:txBody>
          <a:bodyPr/>
          <a:lstStyle/>
          <a:p>
            <a:pPr algn="ctr"/>
            <a:r>
              <a:rPr lang="en-IN" sz="1900" dirty="0">
                <a:latin typeface="Calibri" pitchFamily="34" charset="0"/>
              </a:rPr>
              <a:t>No allocation required</a:t>
            </a:r>
          </a:p>
        </p:txBody>
      </p:sp>
      <p:sp>
        <p:nvSpPr>
          <p:cNvPr id="29" name="TextBox 28"/>
          <p:cNvSpPr txBox="1">
            <a:spLocks noChangeArrowheads="1"/>
          </p:cNvSpPr>
          <p:nvPr/>
        </p:nvSpPr>
        <p:spPr bwMode="auto">
          <a:xfrm>
            <a:off x="6816725" y="5218890"/>
            <a:ext cx="2268538" cy="1377950"/>
          </a:xfrm>
          <a:prstGeom prst="rect">
            <a:avLst/>
          </a:prstGeom>
          <a:solidFill>
            <a:srgbClr val="ECD1B6"/>
          </a:solidFill>
          <a:ln w="9525">
            <a:solidFill>
              <a:schemeClr val="accent2"/>
            </a:solidFill>
            <a:miter lim="800000"/>
            <a:headEnd/>
            <a:tailEnd/>
          </a:ln>
        </p:spPr>
        <p:txBody>
          <a:bodyPr/>
          <a:lstStyle/>
          <a:p>
            <a:r>
              <a:rPr lang="en-IN" sz="2000" dirty="0">
                <a:latin typeface="Calibri" pitchFamily="34" charset="0"/>
              </a:rPr>
              <a:t>At whatever time is appropriate for each performance obligation</a:t>
            </a:r>
            <a:endParaRPr lang="en-IN" sz="1900" dirty="0">
              <a:latin typeface="Calibri" pitchFamily="34" charset="0"/>
            </a:endParaRPr>
          </a:p>
        </p:txBody>
      </p:sp>
      <p:sp>
        <p:nvSpPr>
          <p:cNvPr id="30" name="TextBox 29"/>
          <p:cNvSpPr txBox="1">
            <a:spLocks noChangeArrowheads="1"/>
          </p:cNvSpPr>
          <p:nvPr/>
        </p:nvSpPr>
        <p:spPr bwMode="auto">
          <a:xfrm>
            <a:off x="4697413" y="5218890"/>
            <a:ext cx="989012" cy="1377950"/>
          </a:xfrm>
          <a:prstGeom prst="rect">
            <a:avLst/>
          </a:prstGeom>
          <a:solidFill>
            <a:srgbClr val="ECD1B6"/>
          </a:solidFill>
          <a:ln w="9525">
            <a:solidFill>
              <a:schemeClr val="accent2"/>
            </a:solidFill>
            <a:miter lim="800000"/>
            <a:headEnd/>
            <a:tailEnd/>
          </a:ln>
        </p:spPr>
        <p:txBody>
          <a:bodyPr/>
          <a:lstStyle/>
          <a:p>
            <a:pPr algn="ctr"/>
            <a:r>
              <a:rPr lang="en-IN" dirty="0">
                <a:latin typeface="Calibri" pitchFamily="34" charset="0"/>
              </a:rPr>
              <a:t>At a point in time</a:t>
            </a:r>
            <a:endParaRPr lang="en-IN" sz="1900" dirty="0">
              <a:latin typeface="Calibri" pitchFamily="34" charset="0"/>
            </a:endParaRPr>
          </a:p>
        </p:txBody>
      </p:sp>
      <p:sp>
        <p:nvSpPr>
          <p:cNvPr id="31" name="TextBox 30"/>
          <p:cNvSpPr txBox="1">
            <a:spLocks noChangeArrowheads="1"/>
          </p:cNvSpPr>
          <p:nvPr/>
        </p:nvSpPr>
        <p:spPr bwMode="auto">
          <a:xfrm>
            <a:off x="5737225" y="5218890"/>
            <a:ext cx="1041400" cy="1377950"/>
          </a:xfrm>
          <a:prstGeom prst="rect">
            <a:avLst/>
          </a:prstGeom>
          <a:solidFill>
            <a:srgbClr val="ECD1B6"/>
          </a:solidFill>
          <a:ln w="9525">
            <a:solidFill>
              <a:schemeClr val="accent2"/>
            </a:solidFill>
            <a:miter lim="800000"/>
            <a:headEnd/>
            <a:tailEnd/>
          </a:ln>
        </p:spPr>
        <p:txBody>
          <a:bodyPr/>
          <a:lstStyle/>
          <a:p>
            <a:pPr algn="ctr"/>
            <a:r>
              <a:rPr lang="en-IN" dirty="0">
                <a:latin typeface="Calibri" pitchFamily="34" charset="0"/>
              </a:rPr>
              <a:t>Over a period of time</a:t>
            </a:r>
            <a:endParaRPr lang="en-IN" sz="1900" dirty="0">
              <a:latin typeface="Calibri" pitchFamily="34" charset="0"/>
            </a:endParaRPr>
          </a:p>
        </p:txBody>
      </p:sp>
      <p:sp>
        <p:nvSpPr>
          <p:cNvPr id="21522" name="TextBox 22"/>
          <p:cNvSpPr txBox="1">
            <a:spLocks noChangeArrowheads="1"/>
          </p:cNvSpPr>
          <p:nvPr/>
        </p:nvSpPr>
        <p:spPr bwMode="auto">
          <a:xfrm>
            <a:off x="673100" y="1178703"/>
            <a:ext cx="3925888" cy="400050"/>
          </a:xfrm>
          <a:prstGeom prst="rect">
            <a:avLst/>
          </a:prstGeom>
          <a:noFill/>
          <a:ln w="9525">
            <a:noFill/>
            <a:miter lim="800000"/>
            <a:headEnd/>
            <a:tailEnd/>
          </a:ln>
        </p:spPr>
        <p:txBody>
          <a:bodyPr>
            <a:spAutoFit/>
          </a:bodyPr>
          <a:lstStyle/>
          <a:p>
            <a:pPr algn="ctr"/>
            <a:r>
              <a:rPr lang="en-IN" sz="2000" b="1" dirty="0">
                <a:latin typeface="Calibri" pitchFamily="34" charset="0"/>
              </a:rPr>
              <a:t>Five Steps to Recognizing Revenue</a:t>
            </a:r>
            <a:endParaRPr lang="en-IN" sz="1900" b="1" dirty="0">
              <a:latin typeface="Calibri" pitchFamily="34" charset="0"/>
            </a:endParaRPr>
          </a:p>
        </p:txBody>
      </p:sp>
      <p:sp>
        <p:nvSpPr>
          <p:cNvPr id="21523" name="TextBox 23"/>
          <p:cNvSpPr txBox="1">
            <a:spLocks noChangeArrowheads="1"/>
          </p:cNvSpPr>
          <p:nvPr/>
        </p:nvSpPr>
        <p:spPr bwMode="auto">
          <a:xfrm>
            <a:off x="4683125" y="1178703"/>
            <a:ext cx="4402138" cy="400050"/>
          </a:xfrm>
          <a:prstGeom prst="rect">
            <a:avLst/>
          </a:prstGeom>
          <a:noFill/>
          <a:ln w="9525">
            <a:noFill/>
            <a:miter lim="800000"/>
            <a:headEnd/>
            <a:tailEnd/>
          </a:ln>
        </p:spPr>
        <p:txBody>
          <a:bodyPr>
            <a:spAutoFit/>
          </a:bodyPr>
          <a:lstStyle/>
          <a:p>
            <a:pPr algn="ctr"/>
            <a:r>
              <a:rPr lang="en-IN" sz="2000" b="1" dirty="0">
                <a:latin typeface="Calibri" pitchFamily="34" charset="0"/>
              </a:rPr>
              <a:t>Transactions: Single/Multiple POs*</a:t>
            </a:r>
            <a:endParaRPr lang="en-IN" sz="1900" b="1" dirty="0">
              <a:latin typeface="Calibri" pitchFamily="34" charset="0"/>
            </a:endParaRPr>
          </a:p>
        </p:txBody>
      </p:sp>
      <p:sp>
        <p:nvSpPr>
          <p:cNvPr id="25" name="Title 2"/>
          <p:cNvSpPr txBox="1">
            <a:spLocks/>
          </p:cNvSpPr>
          <p:nvPr/>
        </p:nvSpPr>
        <p:spPr bwMode="auto">
          <a:xfrm>
            <a:off x="8405813"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LO5-1</a:t>
            </a:r>
          </a:p>
        </p:txBody>
      </p:sp>
      <p:sp>
        <p:nvSpPr>
          <p:cNvPr id="21525" name="TextBox 25"/>
          <p:cNvSpPr txBox="1">
            <a:spLocks noChangeArrowheads="1"/>
          </p:cNvSpPr>
          <p:nvPr/>
        </p:nvSpPr>
        <p:spPr bwMode="auto">
          <a:xfrm>
            <a:off x="6334127" y="6567978"/>
            <a:ext cx="2733675" cy="307777"/>
          </a:xfrm>
          <a:prstGeom prst="rect">
            <a:avLst/>
          </a:prstGeom>
          <a:noFill/>
          <a:ln w="9525">
            <a:noFill/>
            <a:miter lim="800000"/>
            <a:headEnd/>
            <a:tailEnd/>
          </a:ln>
        </p:spPr>
        <p:txBody>
          <a:bodyPr anchor="ctr">
            <a:spAutoFit/>
          </a:bodyPr>
          <a:lstStyle/>
          <a:p>
            <a:pPr algn="ctr"/>
            <a:r>
              <a:rPr lang="en-IN" sz="1400" b="1" dirty="0">
                <a:solidFill>
                  <a:srgbClr val="FF0000"/>
                </a:solidFill>
                <a:latin typeface="Calibri" pitchFamily="34" charset="0"/>
              </a:rPr>
              <a:t>POs* - Performance Obligations</a:t>
            </a:r>
          </a:p>
        </p:txBody>
      </p:sp>
    </p:spTree>
    <p:extLst>
      <p:ext uri="{BB962C8B-B14F-4D97-AF65-F5344CB8AC3E}">
        <p14:creationId xmlns:p14="http://schemas.microsoft.com/office/powerpoint/2010/main" val="200907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25"/>
                                        </p:tgtEl>
                                        <p:attrNameLst>
                                          <p:attrName>style.visibility</p:attrName>
                                        </p:attrNameLst>
                                      </p:cBhvr>
                                      <p:to>
                                        <p:strVal val="visible"/>
                                      </p:to>
                                    </p:set>
                                    <p:animEffect transition="in" filter="fade">
                                      <p:cBhvr>
                                        <p:cTn id="7" dur="500"/>
                                        <p:tgtEl>
                                          <p:spTgt spid="215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22"/>
                                        </p:tgtEl>
                                        <p:attrNameLst>
                                          <p:attrName>style.visibility</p:attrName>
                                        </p:attrNameLst>
                                      </p:cBhvr>
                                      <p:to>
                                        <p:strVal val="visible"/>
                                      </p:to>
                                    </p:set>
                                    <p:animEffect transition="in" filter="fade">
                                      <p:cBhvr>
                                        <p:cTn id="10" dur="500"/>
                                        <p:tgtEl>
                                          <p:spTgt spid="215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23"/>
                                        </p:tgtEl>
                                        <p:attrNameLst>
                                          <p:attrName>style.visibility</p:attrName>
                                        </p:attrNameLst>
                                      </p:cBhvr>
                                      <p:to>
                                        <p:strVal val="visible"/>
                                      </p:to>
                                    </p:set>
                                    <p:animEffect transition="in" filter="fade">
                                      <p:cBhvr>
                                        <p:cTn id="13" dur="500"/>
                                        <p:tgtEl>
                                          <p:spTgt spid="2152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7" grpId="0" animBg="1"/>
      <p:bldP spid="28" grpId="0" animBg="1"/>
      <p:bldP spid="29" grpId="0" animBg="1"/>
      <p:bldP spid="30" grpId="0" animBg="1"/>
      <p:bldP spid="31" grpId="0" animBg="1"/>
      <p:bldP spid="21522" grpId="0"/>
      <p:bldP spid="21523" grpId="0"/>
      <p:bldP spid="215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Special Issues for Step 3: </a:t>
            </a:r>
            <a:r>
              <a:rPr lang="en-IN" dirty="0" smtClean="0"/>
              <a:t/>
            </a:r>
            <a:br>
              <a:rPr lang="en-IN" dirty="0" smtClean="0"/>
            </a:br>
            <a:r>
              <a:rPr lang="en-IN" dirty="0" smtClean="0"/>
              <a:t>Determine </a:t>
            </a:r>
            <a:r>
              <a:rPr lang="en-IN" dirty="0"/>
              <a:t>the Transaction Price</a:t>
            </a:r>
          </a:p>
        </p:txBody>
      </p:sp>
      <p:sp>
        <p:nvSpPr>
          <p:cNvPr id="3" name="Content Placeholder 2"/>
          <p:cNvSpPr>
            <a:spLocks noGrp="1"/>
          </p:cNvSpPr>
          <p:nvPr>
            <p:ph idx="1"/>
          </p:nvPr>
        </p:nvSpPr>
        <p:spPr/>
        <p:txBody>
          <a:bodyPr/>
          <a:lstStyle/>
          <a:p>
            <a:pPr marL="0" indent="0" fontAlgn="auto">
              <a:spcAft>
                <a:spcPts val="0"/>
              </a:spcAft>
              <a:buNone/>
              <a:defRPr/>
            </a:pPr>
            <a:r>
              <a:rPr lang="en-IN" dirty="0" smtClean="0"/>
              <a:t>One type of variable consideration is provided by a </a:t>
            </a:r>
            <a:r>
              <a:rPr lang="en-IN" b="1" dirty="0">
                <a:solidFill>
                  <a:srgbClr val="C00000"/>
                </a:solidFill>
              </a:rPr>
              <a:t>r</a:t>
            </a:r>
            <a:r>
              <a:rPr lang="en-IN" b="1" dirty="0" smtClean="0">
                <a:solidFill>
                  <a:srgbClr val="C00000"/>
                </a:solidFill>
              </a:rPr>
              <a:t>ight of return</a:t>
            </a:r>
          </a:p>
          <a:p>
            <a:pPr fontAlgn="auto">
              <a:spcAft>
                <a:spcPts val="0"/>
              </a:spcAft>
              <a:buFont typeface="Arial" panose="020B0604020202020204" pitchFamily="34" charset="0"/>
              <a:buChar char="•"/>
              <a:defRPr/>
            </a:pPr>
            <a:r>
              <a:rPr lang="en-IN" dirty="0" smtClean="0"/>
              <a:t>Exists when the customer can return the good if not </a:t>
            </a:r>
            <a:r>
              <a:rPr lang="en-IN" dirty="0"/>
              <a:t>satisfied or </a:t>
            </a:r>
            <a:r>
              <a:rPr lang="en-IN" dirty="0" smtClean="0"/>
              <a:t>unable </a:t>
            </a:r>
            <a:r>
              <a:rPr lang="en-IN" dirty="0"/>
              <a:t>to resell </a:t>
            </a:r>
            <a:r>
              <a:rPr lang="en-IN" dirty="0" smtClean="0"/>
              <a:t>it</a:t>
            </a:r>
          </a:p>
          <a:p>
            <a:pPr fontAlgn="auto">
              <a:spcAft>
                <a:spcPts val="0"/>
              </a:spcAft>
              <a:buFont typeface="Arial" panose="020B0604020202020204" pitchFamily="34" charset="0"/>
              <a:buChar char="•"/>
              <a:defRPr/>
            </a:pPr>
            <a:r>
              <a:rPr lang="en-IN" dirty="0" smtClean="0"/>
              <a:t>Viewed as a failure to </a:t>
            </a:r>
            <a:r>
              <a:rPr lang="en-IN" dirty="0"/>
              <a:t>satisfy the original performance </a:t>
            </a:r>
            <a:r>
              <a:rPr lang="en-IN" dirty="0" smtClean="0"/>
              <a:t>obligation</a:t>
            </a:r>
          </a:p>
          <a:p>
            <a:pPr fontAlgn="auto">
              <a:spcAft>
                <a:spcPts val="0"/>
              </a:spcAft>
              <a:buFont typeface="Arial" panose="020B0604020202020204" pitchFamily="34" charset="0"/>
              <a:buChar char="•"/>
              <a:defRPr/>
            </a:pPr>
            <a:r>
              <a:rPr lang="en-IN" dirty="0" smtClean="0"/>
              <a:t>The seller </a:t>
            </a:r>
            <a:r>
              <a:rPr lang="en-IN" b="1" dirty="0" smtClean="0">
                <a:solidFill>
                  <a:srgbClr val="C00000"/>
                </a:solidFill>
              </a:rPr>
              <a:t>reduces revenue </a:t>
            </a:r>
            <a:r>
              <a:rPr lang="en-IN" b="1" dirty="0">
                <a:solidFill>
                  <a:srgbClr val="C00000"/>
                </a:solidFill>
              </a:rPr>
              <a:t>by the estimated </a:t>
            </a:r>
            <a:r>
              <a:rPr lang="en-IN" b="1" dirty="0" smtClean="0">
                <a:solidFill>
                  <a:srgbClr val="C00000"/>
                </a:solidFill>
              </a:rPr>
              <a:t>returns</a:t>
            </a:r>
            <a:r>
              <a:rPr lang="en-IN" dirty="0" smtClean="0"/>
              <a:t>, and </a:t>
            </a:r>
            <a:r>
              <a:rPr lang="en-IN" b="1" dirty="0" smtClean="0"/>
              <a:t>either</a:t>
            </a:r>
            <a:r>
              <a:rPr lang="en-IN" dirty="0" smtClean="0"/>
              <a:t>:</a:t>
            </a:r>
          </a:p>
          <a:p>
            <a:pPr lvl="1" fontAlgn="auto">
              <a:spcAft>
                <a:spcPts val="0"/>
              </a:spcAft>
              <a:buFont typeface="Arial" panose="020B0604020202020204" pitchFamily="34" charset="0"/>
              <a:buChar char="•"/>
              <a:defRPr/>
            </a:pPr>
            <a:r>
              <a:rPr lang="en-IN" b="1" dirty="0" smtClean="0"/>
              <a:t>records a </a:t>
            </a:r>
            <a:r>
              <a:rPr lang="en-IN" b="1" dirty="0"/>
              <a:t>liability </a:t>
            </a:r>
            <a:r>
              <a:rPr lang="en-IN" dirty="0"/>
              <a:t>for </a:t>
            </a:r>
            <a:r>
              <a:rPr lang="en-IN" dirty="0" smtClean="0"/>
              <a:t>cash the </a:t>
            </a:r>
            <a:r>
              <a:rPr lang="en-IN" dirty="0"/>
              <a:t>seller anticipates refunding to </a:t>
            </a:r>
            <a:r>
              <a:rPr lang="en-IN" dirty="0" smtClean="0"/>
              <a:t>customers, or</a:t>
            </a:r>
          </a:p>
          <a:p>
            <a:pPr lvl="1" fontAlgn="auto">
              <a:spcAft>
                <a:spcPts val="0"/>
              </a:spcAft>
              <a:buFont typeface="Arial" panose="020B0604020202020204" pitchFamily="34" charset="0"/>
              <a:buChar char="•"/>
              <a:defRPr/>
            </a:pPr>
            <a:r>
              <a:rPr lang="en-IN" b="1" dirty="0" smtClean="0"/>
              <a:t>reduces accounts receivable </a:t>
            </a:r>
            <a:r>
              <a:rPr lang="en-IN" dirty="0" smtClean="0"/>
              <a:t>if the seller has not yet been paid</a:t>
            </a:r>
            <a:endParaRPr lang="en-US" dirty="0" smtClean="0"/>
          </a:p>
        </p:txBody>
      </p:sp>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p:txBody>
          <a:bodyPr rtlCol="0">
            <a:noAutofit/>
          </a:bodyPr>
          <a:lstStyle/>
          <a:p>
            <a:pPr fontAlgn="auto">
              <a:spcAft>
                <a:spcPts val="0"/>
              </a:spcAft>
              <a:defRPr/>
            </a:pPr>
            <a:r>
              <a:rPr lang="en-IN" dirty="0"/>
              <a:t>Special Issues for Step 3: </a:t>
            </a:r>
            <a:r>
              <a:rPr lang="en-IN" dirty="0" smtClean="0"/>
              <a:t/>
            </a:r>
            <a:br>
              <a:rPr lang="en-IN" dirty="0" smtClean="0"/>
            </a:br>
            <a:r>
              <a:rPr lang="en-IN" dirty="0" smtClean="0"/>
              <a:t>Determine </a:t>
            </a:r>
            <a:r>
              <a:rPr lang="en-IN" dirty="0"/>
              <a:t>the Transaction Price</a:t>
            </a:r>
          </a:p>
        </p:txBody>
      </p:sp>
      <p:sp>
        <p:nvSpPr>
          <p:cNvPr id="3" name="Content Placeholder 2"/>
          <p:cNvSpPr>
            <a:spLocks noGrp="1"/>
          </p:cNvSpPr>
          <p:nvPr>
            <p:ph idx="1"/>
          </p:nvPr>
        </p:nvSpPr>
        <p:spPr/>
        <p:txBody>
          <a:bodyPr/>
          <a:lstStyle/>
          <a:p>
            <a:pPr marL="0" indent="0">
              <a:buNone/>
            </a:pPr>
            <a:r>
              <a:rPr lang="en-IN" b="1" dirty="0" smtClean="0">
                <a:solidFill>
                  <a:srgbClr val="C00000"/>
                </a:solidFill>
              </a:rPr>
              <a:t>Right of Return</a:t>
            </a:r>
          </a:p>
          <a:p>
            <a:pPr marL="0" indent="0">
              <a:buNone/>
            </a:pPr>
            <a:r>
              <a:rPr lang="en-IN" dirty="0" smtClean="0"/>
              <a:t>Assume that TrueTech sold 1,000 Tri-Boxes to CompStores for $240 each. TrueTech estimates that CompStores will return five percent of the Tri-Boxes purchased.</a:t>
            </a:r>
            <a:endParaRPr lang="en-IN" dirty="0" smtClean="0">
              <a:solidFill>
                <a:srgbClr val="006666"/>
              </a:solidFill>
            </a:endParaRPr>
          </a:p>
          <a:p>
            <a:pPr marL="0" indent="0">
              <a:buNone/>
            </a:pPr>
            <a:endParaRPr lang="en-IN" dirty="0" smtClean="0">
              <a:solidFill>
                <a:srgbClr val="006666"/>
              </a:solidFill>
            </a:endParaRPr>
          </a:p>
        </p:txBody>
      </p:sp>
      <p:sp>
        <p:nvSpPr>
          <p:cNvPr id="21" name="Rectangle 20"/>
          <p:cNvSpPr/>
          <p:nvPr/>
        </p:nvSpPr>
        <p:spPr>
          <a:xfrm>
            <a:off x="890590" y="4113213"/>
            <a:ext cx="7920037" cy="977900"/>
          </a:xfrm>
          <a:prstGeom prst="rect">
            <a:avLst/>
          </a:prstGeom>
          <a:solidFill>
            <a:srgbClr val="FFFA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22" name="Rectangle 21"/>
          <p:cNvSpPr/>
          <p:nvPr/>
        </p:nvSpPr>
        <p:spPr>
          <a:xfrm>
            <a:off x="890590" y="3624265"/>
            <a:ext cx="7920037" cy="503237"/>
          </a:xfrm>
          <a:prstGeom prst="rect">
            <a:avLst/>
          </a:prstGeom>
          <a:solidFill>
            <a:srgbClr val="FFFA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600" dirty="0"/>
          </a:p>
        </p:txBody>
      </p:sp>
      <p:sp>
        <p:nvSpPr>
          <p:cNvPr id="23" name="TextBox 22"/>
          <p:cNvSpPr txBox="1">
            <a:spLocks noChangeArrowheads="1"/>
          </p:cNvSpPr>
          <p:nvPr/>
        </p:nvSpPr>
        <p:spPr bwMode="auto">
          <a:xfrm>
            <a:off x="876300" y="3635377"/>
            <a:ext cx="4686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600" dirty="0">
                <a:latin typeface="Calibri" pitchFamily="34" charset="0"/>
              </a:rPr>
              <a:t>Journal Entry</a:t>
            </a:r>
            <a:endParaRPr lang="en-IN" altLang="en-US" sz="2600" baseline="30000" dirty="0">
              <a:latin typeface="Calibri" pitchFamily="34" charset="0"/>
            </a:endParaRPr>
          </a:p>
        </p:txBody>
      </p:sp>
      <p:sp>
        <p:nvSpPr>
          <p:cNvPr id="24" name="TextBox 23"/>
          <p:cNvSpPr txBox="1">
            <a:spLocks noChangeArrowheads="1"/>
          </p:cNvSpPr>
          <p:nvPr/>
        </p:nvSpPr>
        <p:spPr bwMode="auto">
          <a:xfrm>
            <a:off x="876300" y="4113215"/>
            <a:ext cx="46863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600" dirty="0" smtClean="0">
                <a:latin typeface="Calibri" pitchFamily="34" charset="0"/>
              </a:rPr>
              <a:t>Cash ($240 </a:t>
            </a:r>
            <a:r>
              <a:rPr lang="en-IN" altLang="en-US" sz="2400" dirty="0">
                <a:latin typeface="Calibri" pitchFamily="34" charset="0"/>
              </a:rPr>
              <a:t>× </a:t>
            </a:r>
            <a:r>
              <a:rPr lang="en-IN" altLang="en-US" sz="2600" dirty="0" smtClean="0">
                <a:latin typeface="Calibri" pitchFamily="34" charset="0"/>
              </a:rPr>
              <a:t>1,000)</a:t>
            </a:r>
            <a:endParaRPr lang="en-IN" altLang="en-US" sz="2600" baseline="30000" dirty="0">
              <a:latin typeface="Calibri" pitchFamily="34" charset="0"/>
            </a:endParaRPr>
          </a:p>
        </p:txBody>
      </p:sp>
      <p:sp>
        <p:nvSpPr>
          <p:cNvPr id="25" name="TextBox 24"/>
          <p:cNvSpPr txBox="1">
            <a:spLocks noChangeArrowheads="1"/>
          </p:cNvSpPr>
          <p:nvPr/>
        </p:nvSpPr>
        <p:spPr bwMode="auto">
          <a:xfrm>
            <a:off x="876300" y="4568825"/>
            <a:ext cx="5010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600" dirty="0">
                <a:latin typeface="Calibri" pitchFamily="34" charset="0"/>
              </a:rPr>
              <a:t>       </a:t>
            </a:r>
            <a:r>
              <a:rPr lang="en-IN" altLang="en-US" sz="2800" dirty="0">
                <a:latin typeface="Calibri" pitchFamily="34" charset="0"/>
              </a:rPr>
              <a:t>Sales revenue</a:t>
            </a:r>
            <a:endParaRPr lang="en-IN" altLang="en-US" sz="2600" baseline="30000" dirty="0">
              <a:latin typeface="Calibri" pitchFamily="34" charset="0"/>
            </a:endParaRPr>
          </a:p>
        </p:txBody>
      </p:sp>
      <p:sp>
        <p:nvSpPr>
          <p:cNvPr id="26" name="TextBox 25"/>
          <p:cNvSpPr txBox="1">
            <a:spLocks noChangeArrowheads="1"/>
          </p:cNvSpPr>
          <p:nvPr/>
        </p:nvSpPr>
        <p:spPr bwMode="auto">
          <a:xfrm>
            <a:off x="7215188" y="4583115"/>
            <a:ext cx="1516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240,000</a:t>
            </a:r>
            <a:endParaRPr lang="en-IN" altLang="en-US" sz="2600" baseline="30000" dirty="0">
              <a:latin typeface="Calibri" pitchFamily="34" charset="0"/>
            </a:endParaRPr>
          </a:p>
        </p:txBody>
      </p:sp>
      <p:sp>
        <p:nvSpPr>
          <p:cNvPr id="27" name="TextBox 26"/>
          <p:cNvSpPr txBox="1">
            <a:spLocks noChangeArrowheads="1"/>
          </p:cNvSpPr>
          <p:nvPr/>
        </p:nvSpPr>
        <p:spPr bwMode="auto">
          <a:xfrm>
            <a:off x="5881688" y="4113215"/>
            <a:ext cx="1504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240,000</a:t>
            </a:r>
            <a:endParaRPr lang="en-IN" altLang="en-US" sz="2600" baseline="30000" dirty="0">
              <a:latin typeface="Calibri" pitchFamily="34" charset="0"/>
            </a:endParaRPr>
          </a:p>
        </p:txBody>
      </p:sp>
      <p:sp>
        <p:nvSpPr>
          <p:cNvPr id="28" name="TextBox 27"/>
          <p:cNvSpPr txBox="1">
            <a:spLocks noChangeArrowheads="1"/>
          </p:cNvSpPr>
          <p:nvPr/>
        </p:nvSpPr>
        <p:spPr bwMode="auto">
          <a:xfrm>
            <a:off x="7454900" y="3627440"/>
            <a:ext cx="1289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600" dirty="0">
                <a:latin typeface="Calibri" pitchFamily="34" charset="0"/>
              </a:rPr>
              <a:t>Credit</a:t>
            </a:r>
            <a:endParaRPr lang="en-IN" altLang="en-US" sz="2600" baseline="30000" dirty="0">
              <a:latin typeface="Calibri" pitchFamily="34" charset="0"/>
            </a:endParaRPr>
          </a:p>
        </p:txBody>
      </p:sp>
      <p:sp>
        <p:nvSpPr>
          <p:cNvPr id="29" name="TextBox 28"/>
          <p:cNvSpPr txBox="1">
            <a:spLocks noChangeArrowheads="1"/>
          </p:cNvSpPr>
          <p:nvPr/>
        </p:nvSpPr>
        <p:spPr bwMode="auto">
          <a:xfrm>
            <a:off x="6097588" y="3627440"/>
            <a:ext cx="1289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600" dirty="0">
                <a:latin typeface="Calibri" pitchFamily="34" charset="0"/>
              </a:rPr>
              <a:t>Debit</a:t>
            </a:r>
            <a:endParaRPr lang="en-IN" altLang="en-US" sz="2600" baseline="30000" dirty="0">
              <a:latin typeface="Calibri" pitchFamily="34" charset="0"/>
            </a:endParaRPr>
          </a:p>
        </p:txBody>
      </p:sp>
      <p:cxnSp>
        <p:nvCxnSpPr>
          <p:cNvPr id="30" name="Straight Connector 29"/>
          <p:cNvCxnSpPr/>
          <p:nvPr/>
        </p:nvCxnSpPr>
        <p:spPr>
          <a:xfrm>
            <a:off x="885827" y="4127500"/>
            <a:ext cx="79343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90590" y="5075238"/>
            <a:ext cx="7920037" cy="977900"/>
          </a:xfrm>
          <a:prstGeom prst="rect">
            <a:avLst/>
          </a:prstGeom>
          <a:solidFill>
            <a:srgbClr val="FFF89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32" name="TextBox 31"/>
          <p:cNvSpPr txBox="1">
            <a:spLocks noChangeArrowheads="1"/>
          </p:cNvSpPr>
          <p:nvPr/>
        </p:nvSpPr>
        <p:spPr bwMode="auto">
          <a:xfrm>
            <a:off x="876300" y="5113340"/>
            <a:ext cx="5221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800" dirty="0">
                <a:latin typeface="Calibri" pitchFamily="34" charset="0"/>
              </a:rPr>
              <a:t>Sales returns ($240,000 × 5%)</a:t>
            </a:r>
            <a:endParaRPr lang="en-IN" altLang="en-US" sz="2600" baseline="30000" dirty="0">
              <a:latin typeface="Calibri" pitchFamily="34" charset="0"/>
            </a:endParaRPr>
          </a:p>
        </p:txBody>
      </p:sp>
      <p:sp>
        <p:nvSpPr>
          <p:cNvPr id="33" name="TextBox 32"/>
          <p:cNvSpPr txBox="1">
            <a:spLocks noChangeArrowheads="1"/>
          </p:cNvSpPr>
          <p:nvPr/>
        </p:nvSpPr>
        <p:spPr bwMode="auto">
          <a:xfrm>
            <a:off x="876300" y="5567365"/>
            <a:ext cx="501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600" dirty="0">
                <a:latin typeface="Calibri" pitchFamily="34" charset="0"/>
              </a:rPr>
              <a:t>       </a:t>
            </a:r>
            <a:r>
              <a:rPr lang="en-IN" altLang="en-US" sz="2800" dirty="0">
                <a:latin typeface="Calibri" pitchFamily="34" charset="0"/>
              </a:rPr>
              <a:t>Refund liability</a:t>
            </a:r>
            <a:endParaRPr lang="en-IN" altLang="en-US" sz="2600" baseline="30000" dirty="0">
              <a:latin typeface="Calibri" pitchFamily="34" charset="0"/>
            </a:endParaRPr>
          </a:p>
        </p:txBody>
      </p:sp>
      <p:sp>
        <p:nvSpPr>
          <p:cNvPr id="34" name="TextBox 33"/>
          <p:cNvSpPr txBox="1">
            <a:spLocks noChangeArrowheads="1"/>
          </p:cNvSpPr>
          <p:nvPr/>
        </p:nvSpPr>
        <p:spPr bwMode="auto">
          <a:xfrm>
            <a:off x="7215188" y="5583240"/>
            <a:ext cx="1516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12,000</a:t>
            </a:r>
            <a:endParaRPr lang="en-IN" altLang="en-US" sz="2600" baseline="30000" dirty="0">
              <a:latin typeface="Calibri" pitchFamily="34" charset="0"/>
            </a:endParaRPr>
          </a:p>
        </p:txBody>
      </p:sp>
      <p:sp>
        <p:nvSpPr>
          <p:cNvPr id="35" name="TextBox 34"/>
          <p:cNvSpPr txBox="1">
            <a:spLocks noChangeArrowheads="1"/>
          </p:cNvSpPr>
          <p:nvPr/>
        </p:nvSpPr>
        <p:spPr bwMode="auto">
          <a:xfrm>
            <a:off x="5881688" y="5113340"/>
            <a:ext cx="1504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12,000</a:t>
            </a:r>
            <a:endParaRPr lang="en-IN" altLang="en-US" sz="2600" baseline="30000" dirty="0">
              <a:latin typeface="Calibri" pitchFamily="34" charset="0"/>
            </a:endParaRPr>
          </a:p>
        </p:txBody>
      </p:sp>
      <p:sp>
        <p:nvSpPr>
          <p:cNvPr id="37"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extLst>
      <p:ext uri="{BB962C8B-B14F-4D97-AF65-F5344CB8AC3E}">
        <p14:creationId xmlns:p14="http://schemas.microsoft.com/office/powerpoint/2010/main" val="1642842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P spid="27" grpId="0"/>
      <p:bldP spid="28" grpId="0"/>
      <p:bldP spid="29" grpId="0"/>
      <p:bldP spid="31" grpId="0" animBg="1"/>
      <p:bldP spid="32" grpId="0"/>
      <p:bldP spid="33" grpId="0"/>
      <p:bldP spid="34" grpId="0"/>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Braun Computer </a:t>
            </a:r>
            <a:r>
              <a:rPr lang="en-US" sz="2000" dirty="0"/>
              <a:t>Company sells computers with an unconditional right to return the computer if the customer is not satisfied. Braun </a:t>
            </a:r>
            <a:r>
              <a:rPr lang="en-US" sz="2000" dirty="0" smtClean="0"/>
              <a:t>has </a:t>
            </a:r>
            <a:r>
              <a:rPr lang="en-US" sz="2000" dirty="0"/>
              <a:t>a long history selling these computers under this returns policy and can provide precise estimates of the amount of returns associated with each sale. Braun </a:t>
            </a:r>
            <a:r>
              <a:rPr lang="en-US" sz="2000" dirty="0" smtClean="0"/>
              <a:t>most </a:t>
            </a:r>
            <a:r>
              <a:rPr lang="en-US" sz="2000" dirty="0"/>
              <a:t>likely should recognize revenue:</a:t>
            </a:r>
          </a:p>
          <a:p>
            <a:pPr marL="344488" lvl="0" indent="-344488">
              <a:buNone/>
            </a:pPr>
            <a:r>
              <a:rPr lang="en-US" sz="2000" dirty="0" smtClean="0"/>
              <a:t>a.	When </a:t>
            </a:r>
            <a:r>
              <a:rPr lang="en-US" sz="2000" dirty="0"/>
              <a:t>Braun </a:t>
            </a:r>
            <a:r>
              <a:rPr lang="en-US" sz="2000" dirty="0" smtClean="0"/>
              <a:t>delivers </a:t>
            </a:r>
            <a:r>
              <a:rPr lang="en-US" sz="2000" dirty="0"/>
              <a:t>a computer to a customer, ignoring potential returns. </a:t>
            </a:r>
          </a:p>
          <a:p>
            <a:pPr marL="344488" lvl="0" indent="-344488">
              <a:buNone/>
            </a:pPr>
            <a:r>
              <a:rPr lang="en-US" sz="2000" dirty="0" smtClean="0"/>
              <a:t>b.	When </a:t>
            </a:r>
            <a:r>
              <a:rPr lang="en-US" sz="2000" dirty="0"/>
              <a:t>Braun </a:t>
            </a:r>
            <a:r>
              <a:rPr lang="en-US" sz="2000" dirty="0" smtClean="0"/>
              <a:t>delivers </a:t>
            </a:r>
            <a:r>
              <a:rPr lang="en-US" sz="2000" dirty="0"/>
              <a:t>a computer to a customer, in an amount that is reduced by the expected returns. </a:t>
            </a:r>
          </a:p>
          <a:p>
            <a:pPr marL="344488" indent="-344488">
              <a:buNone/>
            </a:pPr>
            <a:r>
              <a:rPr lang="en-US" sz="2000" dirty="0"/>
              <a:t>c.	When a customer returns a computer.</a:t>
            </a:r>
          </a:p>
          <a:p>
            <a:pPr marL="344488" lvl="0" indent="-344488">
              <a:buNone/>
            </a:pPr>
            <a:r>
              <a:rPr lang="en-US" sz="2000" dirty="0" smtClean="0"/>
              <a:t>d.	When </a:t>
            </a:r>
            <a:r>
              <a:rPr lang="en-US" sz="2000" dirty="0"/>
              <a:t>Braun </a:t>
            </a:r>
            <a:r>
              <a:rPr lang="en-US" sz="2000" dirty="0" smtClean="0"/>
              <a:t>receives </a:t>
            </a:r>
            <a:r>
              <a:rPr lang="en-US" sz="2000" dirty="0"/>
              <a:t>cash from the customer. </a:t>
            </a:r>
          </a:p>
          <a:p>
            <a:pPr marL="0" indent="0">
              <a:buNone/>
            </a:pPr>
            <a:r>
              <a:rPr lang="en-US" sz="2000" dirty="0"/>
              <a:t> </a:t>
            </a:r>
          </a:p>
        </p:txBody>
      </p:sp>
      <p:sp>
        <p:nvSpPr>
          <p:cNvPr id="2" name="Oval 1"/>
          <p:cNvSpPr/>
          <p:nvPr/>
        </p:nvSpPr>
        <p:spPr bwMode="auto">
          <a:xfrm>
            <a:off x="729150" y="3573474"/>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729150" y="5334862"/>
            <a:ext cx="8168702" cy="1200329"/>
          </a:xfrm>
          <a:prstGeom prst="rect">
            <a:avLst/>
          </a:prstGeom>
          <a:solidFill>
            <a:srgbClr val="FFFFD1"/>
          </a:solidFill>
          <a:ln w="6350">
            <a:solidFill>
              <a:schemeClr val="tx1"/>
            </a:solidFill>
          </a:ln>
        </p:spPr>
        <p:txBody>
          <a:bodyPr wrap="square" rtlCol="0">
            <a:spAutoFit/>
          </a:bodyPr>
          <a:lstStyle/>
          <a:p>
            <a:endParaRPr lang="en-US" dirty="0" smtClean="0">
              <a:latin typeface="+mn-lt"/>
              <a:cs typeface="Arial" panose="020B0604020202020204" pitchFamily="34" charset="0"/>
            </a:endParaRPr>
          </a:p>
          <a:p>
            <a:r>
              <a:rPr lang="en-US" dirty="0">
                <a:latin typeface="+mn-lt"/>
                <a:cs typeface="Arial" panose="020B0604020202020204" pitchFamily="34" charset="0"/>
              </a:rPr>
              <a:t>Braun </a:t>
            </a:r>
            <a:r>
              <a:rPr lang="en-US" dirty="0" smtClean="0">
                <a:latin typeface="+mn-lt"/>
                <a:cs typeface="Arial" panose="020B0604020202020204" pitchFamily="34" charset="0"/>
              </a:rPr>
              <a:t>can </a:t>
            </a:r>
            <a:r>
              <a:rPr lang="en-US" dirty="0">
                <a:latin typeface="+mn-lt"/>
                <a:cs typeface="Arial" panose="020B0604020202020204" pitchFamily="34" charset="0"/>
              </a:rPr>
              <a:t>estimate returns reliably enough for the constraint on recognizing variable consideration to not apply, so Braun </a:t>
            </a:r>
            <a:r>
              <a:rPr lang="en-US" dirty="0" smtClean="0">
                <a:latin typeface="+mn-lt"/>
                <a:cs typeface="Arial" panose="020B0604020202020204" pitchFamily="34" charset="0"/>
              </a:rPr>
              <a:t>would </a:t>
            </a:r>
            <a:r>
              <a:rPr lang="en-US" dirty="0">
                <a:latin typeface="+mn-lt"/>
                <a:cs typeface="Arial" panose="020B0604020202020204" pitchFamily="34" charset="0"/>
              </a:rPr>
              <a:t>adjust the transaction price for expected returns and recognize revenue in that amount upon delivery</a:t>
            </a:r>
            <a:r>
              <a:rPr lang="en-US" dirty="0" smtClean="0">
                <a:latin typeface="+mn-lt"/>
                <a:cs typeface="Arial" panose="020B0604020202020204" pitchFamily="34" charset="0"/>
              </a:rPr>
              <a:t>.</a:t>
            </a:r>
          </a:p>
        </p:txBody>
      </p:sp>
    </p:spTree>
    <p:extLst>
      <p:ext uri="{BB962C8B-B14F-4D97-AF65-F5344CB8AC3E}">
        <p14:creationId xmlns:p14="http://schemas.microsoft.com/office/powerpoint/2010/main" val="269393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Special Issues for Step 3: </a:t>
            </a:r>
            <a:r>
              <a:rPr lang="en-IN" dirty="0" smtClean="0"/>
              <a:t/>
            </a:r>
            <a:br>
              <a:rPr lang="en-IN" dirty="0" smtClean="0"/>
            </a:br>
            <a:r>
              <a:rPr lang="en-IN" dirty="0" smtClean="0"/>
              <a:t>Determine </a:t>
            </a:r>
            <a:r>
              <a:rPr lang="en-IN" dirty="0"/>
              <a:t>the Transaction Price</a:t>
            </a:r>
          </a:p>
        </p:txBody>
      </p:sp>
      <p:sp>
        <p:nvSpPr>
          <p:cNvPr id="80898" name="Content Placeholder 2"/>
          <p:cNvSpPr>
            <a:spLocks noGrp="1"/>
          </p:cNvSpPr>
          <p:nvPr>
            <p:ph idx="1"/>
          </p:nvPr>
        </p:nvSpPr>
        <p:spPr/>
        <p:txBody>
          <a:bodyPr/>
          <a:lstStyle/>
          <a:p>
            <a:pPr marL="0" indent="0">
              <a:buNone/>
            </a:pPr>
            <a:r>
              <a:rPr lang="en-IN" b="1" dirty="0" smtClean="0">
                <a:solidFill>
                  <a:srgbClr val="C00000"/>
                </a:solidFill>
              </a:rPr>
              <a:t>Is the Seller a Principal or Agent?</a:t>
            </a:r>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graphicFrame>
        <p:nvGraphicFramePr>
          <p:cNvPr id="5" name="Table 4"/>
          <p:cNvGraphicFramePr>
            <a:graphicFrameLocks noGrp="1"/>
          </p:cNvGraphicFramePr>
          <p:nvPr>
            <p:extLst>
              <p:ext uri="{D42A27DB-BD31-4B8C-83A1-F6EECF244321}">
                <p14:modId xmlns:p14="http://schemas.microsoft.com/office/powerpoint/2010/main" val="4013752720"/>
              </p:ext>
            </p:extLst>
          </p:nvPr>
        </p:nvGraphicFramePr>
        <p:xfrm>
          <a:off x="795340" y="1955800"/>
          <a:ext cx="7593405" cy="4377266"/>
        </p:xfrm>
        <a:graphic>
          <a:graphicData uri="http://schemas.openxmlformats.org/drawingml/2006/table">
            <a:tbl>
              <a:tblPr firstRow="1" bandRow="1">
                <a:tableStyleId>{5C22544A-7EE6-4342-B048-85BDC9FD1C3A}</a:tableStyleId>
              </a:tblPr>
              <a:tblGrid>
                <a:gridCol w="2164172"/>
                <a:gridCol w="2898098"/>
                <a:gridCol w="2531135"/>
              </a:tblGrid>
              <a:tr h="454538">
                <a:tc>
                  <a:txBody>
                    <a:bodyPr/>
                    <a:lstStyle/>
                    <a:p>
                      <a:endParaRPr lang="en-IN" sz="2300" dirty="0"/>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c>
                  <a:txBody>
                    <a:bodyPr/>
                    <a:lstStyle/>
                    <a:p>
                      <a:pPr algn="ctr"/>
                      <a:r>
                        <a:rPr lang="en-IN" sz="2300" dirty="0" smtClean="0">
                          <a:solidFill>
                            <a:schemeClr val="tx1"/>
                          </a:solidFill>
                        </a:rPr>
                        <a:t>Principal</a:t>
                      </a:r>
                      <a:endParaRPr lang="en-IN" sz="2300" dirty="0">
                        <a:solidFill>
                          <a:schemeClr val="tx1"/>
                        </a:solidFill>
                      </a:endParaRPr>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c>
                  <a:txBody>
                    <a:bodyPr/>
                    <a:lstStyle/>
                    <a:p>
                      <a:pPr algn="ctr"/>
                      <a:r>
                        <a:rPr lang="en-IN" sz="2300" dirty="0" smtClean="0">
                          <a:solidFill>
                            <a:schemeClr val="tx1"/>
                          </a:solidFill>
                        </a:rPr>
                        <a:t>Agent</a:t>
                      </a:r>
                      <a:endParaRPr lang="en-IN" sz="2300" dirty="0">
                        <a:solidFill>
                          <a:schemeClr val="tx1"/>
                        </a:solidFill>
                      </a:endParaRPr>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r>
              <a:tr h="2129481">
                <a:tc>
                  <a:txBody>
                    <a:bodyPr/>
                    <a:lstStyle/>
                    <a:p>
                      <a:r>
                        <a:rPr lang="en-US" sz="2300" i="1" dirty="0" smtClean="0"/>
                        <a:t>Performance obligation</a:t>
                      </a:r>
                      <a:endParaRPr lang="en-IN" sz="2300" i="1" dirty="0"/>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300" b="0" i="0" u="none" strike="noStrike" kern="1200" baseline="0" dirty="0" smtClean="0">
                          <a:solidFill>
                            <a:schemeClr val="dk1"/>
                          </a:solidFill>
                          <a:latin typeface="+mn-lt"/>
                          <a:ea typeface="+mn-ea"/>
                          <a:cs typeface="+mn-cs"/>
                        </a:rPr>
                        <a:t>To deliver goods and services (so is vulnerable to risks associated with holding inventory)</a:t>
                      </a:r>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c>
                  <a:txBody>
                    <a:bodyPr/>
                    <a:lstStyle/>
                    <a:p>
                      <a:pPr marL="285750" indent="-285750">
                        <a:buFont typeface="Arial" panose="020B0604020202020204" pitchFamily="34" charset="0"/>
                        <a:buChar char="•"/>
                      </a:pPr>
                      <a:r>
                        <a:rPr lang="en-IN" sz="2300" b="0" i="0" u="none" strike="noStrike" kern="1200" baseline="0" dirty="0" smtClean="0">
                          <a:solidFill>
                            <a:schemeClr val="dk1"/>
                          </a:solidFill>
                          <a:latin typeface="+mn-lt"/>
                          <a:ea typeface="+mn-ea"/>
                          <a:cs typeface="+mn-cs"/>
                        </a:rPr>
                        <a:t>To facilitate a transaction between a principal and a customer</a:t>
                      </a:r>
                      <a:endParaRPr lang="en-IN" sz="2300" dirty="0"/>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r>
              <a:tr h="1793247">
                <a:tc>
                  <a:txBody>
                    <a:bodyPr/>
                    <a:lstStyle/>
                    <a:p>
                      <a:r>
                        <a:rPr lang="en-US" sz="2300" i="1" dirty="0" smtClean="0"/>
                        <a:t>Recording revenue</a:t>
                      </a:r>
                      <a:endParaRPr lang="en-IN" sz="2300" i="1" dirty="0"/>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c>
                  <a:txBody>
                    <a:bodyPr/>
                    <a:lstStyle/>
                    <a:p>
                      <a:pPr marL="285750" indent="-285750">
                        <a:buFont typeface="Arial" panose="020B0604020202020204" pitchFamily="34" charset="0"/>
                        <a:buChar char="•"/>
                      </a:pPr>
                      <a:r>
                        <a:rPr lang="en-IN" sz="2300" dirty="0" smtClean="0"/>
                        <a:t>Total sales price paid by customers</a:t>
                      </a:r>
                    </a:p>
                    <a:p>
                      <a:pPr marL="285750" indent="-285750">
                        <a:buFont typeface="Arial" panose="020B0604020202020204" pitchFamily="34" charset="0"/>
                        <a:buChar char="•"/>
                      </a:pPr>
                      <a:r>
                        <a:rPr lang="en-US" sz="2300" dirty="0" smtClean="0"/>
                        <a:t>Also recognizes </a:t>
                      </a:r>
                      <a:r>
                        <a:rPr lang="en-IN" sz="2300" dirty="0" smtClean="0"/>
                        <a:t>cost of goods sold</a:t>
                      </a:r>
                      <a:endParaRPr lang="en-IN" sz="2300" dirty="0"/>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c>
                  <a:txBody>
                    <a:bodyPr/>
                    <a:lstStyle/>
                    <a:p>
                      <a:pPr marL="285750" indent="-285750">
                        <a:buFont typeface="Arial" panose="020B0604020202020204" pitchFamily="34" charset="0"/>
                        <a:buChar char="•"/>
                      </a:pPr>
                      <a:r>
                        <a:rPr lang="en-IN" sz="2300" b="0" i="0" u="none" strike="noStrike" kern="1200" baseline="0" dirty="0" smtClean="0">
                          <a:solidFill>
                            <a:schemeClr val="dk1"/>
                          </a:solidFill>
                          <a:latin typeface="+mn-lt"/>
                          <a:ea typeface="+mn-ea"/>
                          <a:cs typeface="+mn-cs"/>
                        </a:rPr>
                        <a:t>Only the commission it receives on the transaction</a:t>
                      </a:r>
                      <a:endParaRPr lang="en-IN" sz="2300" dirty="0"/>
                    </a:p>
                  </a:txBody>
                  <a:tcPr>
                    <a:gradFill flip="none" rotWithShape="1">
                      <a:gsLst>
                        <a:gs pos="0">
                          <a:srgbClr val="96DAEA">
                            <a:tint val="66000"/>
                            <a:satMod val="160000"/>
                          </a:srgbClr>
                        </a:gs>
                        <a:gs pos="50000">
                          <a:srgbClr val="96DAEA">
                            <a:tint val="44500"/>
                            <a:satMod val="160000"/>
                          </a:srgbClr>
                        </a:gs>
                        <a:gs pos="100000">
                          <a:srgbClr val="96DAEA">
                            <a:tint val="23500"/>
                            <a:satMod val="160000"/>
                          </a:srgbClr>
                        </a:gs>
                      </a:gsLst>
                      <a:lin ang="2700000" scaled="1"/>
                      <a:tileRect/>
                    </a:gra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1999" y="-9982"/>
            <a:ext cx="8382000" cy="1127398"/>
          </a:xfrm>
        </p:spPr>
        <p:txBody>
          <a:bodyPr rtlCol="0">
            <a:noAutofit/>
          </a:bodyPr>
          <a:lstStyle/>
          <a:p>
            <a:pPr fontAlgn="auto">
              <a:lnSpc>
                <a:spcPct val="100000"/>
              </a:lnSpc>
              <a:spcAft>
                <a:spcPts val="0"/>
              </a:spcAft>
              <a:defRPr/>
            </a:pPr>
            <a:r>
              <a:rPr lang="en-IN" sz="3000" dirty="0"/>
              <a:t>Illustration: </a:t>
            </a:r>
            <a:r>
              <a:rPr lang="en-IN" sz="3000" dirty="0" smtClean="0"/>
              <a:t>Special </a:t>
            </a:r>
            <a:r>
              <a:rPr lang="en-IN" sz="3000" dirty="0"/>
              <a:t>Issues for Step 3: </a:t>
            </a:r>
            <a:r>
              <a:rPr lang="en-IN" sz="3000" dirty="0" smtClean="0"/>
              <a:t/>
            </a:r>
            <a:br>
              <a:rPr lang="en-IN" sz="3000" dirty="0" smtClean="0"/>
            </a:br>
            <a:r>
              <a:rPr lang="en-IN" sz="3000" dirty="0" smtClean="0"/>
              <a:t>Determine </a:t>
            </a:r>
            <a:r>
              <a:rPr lang="en-IN" sz="3000" dirty="0"/>
              <a:t>the Transaction </a:t>
            </a:r>
            <a:r>
              <a:rPr lang="en-IN" sz="3000" dirty="0" smtClean="0"/>
              <a:t>Price: </a:t>
            </a:r>
            <a:r>
              <a:rPr lang="en-IN" sz="3000" dirty="0" smtClean="0">
                <a:solidFill>
                  <a:srgbClr val="C00000"/>
                </a:solidFill>
              </a:rPr>
              <a:t>Principal or Agent</a:t>
            </a:r>
            <a:endParaRPr lang="en-IN" dirty="0"/>
          </a:p>
        </p:txBody>
      </p:sp>
      <p:sp>
        <p:nvSpPr>
          <p:cNvPr id="5" name="Content Placeholder 2"/>
          <p:cNvSpPr>
            <a:spLocks noGrp="1"/>
          </p:cNvSpPr>
          <p:nvPr>
            <p:ph idx="1"/>
          </p:nvPr>
        </p:nvSpPr>
        <p:spPr>
          <a:xfrm>
            <a:off x="745432" y="1225231"/>
            <a:ext cx="8013600" cy="3805097"/>
          </a:xfrm>
        </p:spPr>
        <p:txBody>
          <a:bodyPr>
            <a:normAutofit fontScale="85000" lnSpcReduction="20000"/>
          </a:bodyPr>
          <a:lstStyle/>
          <a:p>
            <a:pPr marL="0" indent="0">
              <a:buNone/>
              <a:defRPr/>
            </a:pPr>
            <a:r>
              <a:rPr lang="en-IN" dirty="0" smtClean="0"/>
              <a:t>Mike </a:t>
            </a:r>
            <a:r>
              <a:rPr lang="en-IN" dirty="0"/>
              <a:t>buys a Tri-Box module from an online retailer for $290. Let’s consider accounting </a:t>
            </a:r>
            <a:r>
              <a:rPr lang="en-IN" dirty="0" smtClean="0"/>
              <a:t>for that </a:t>
            </a:r>
            <a:r>
              <a:rPr lang="en-IN" dirty="0"/>
              <a:t>sale by two retailers: PrinCo and AgenCo:</a:t>
            </a:r>
          </a:p>
          <a:p>
            <a:pPr eaLnBrk="1" hangingPunct="1">
              <a:buFont typeface="Arial" charset="0"/>
              <a:buChar char="•"/>
              <a:defRPr/>
            </a:pPr>
            <a:r>
              <a:rPr lang="en-IN" b="1" dirty="0" smtClean="0">
                <a:solidFill>
                  <a:srgbClr val="00B0F0"/>
                </a:solidFill>
              </a:rPr>
              <a:t>PrinCo</a:t>
            </a:r>
            <a:r>
              <a:rPr lang="en-IN" dirty="0" smtClean="0"/>
              <a:t> </a:t>
            </a:r>
            <a:r>
              <a:rPr lang="en-IN" dirty="0"/>
              <a:t>purchases Tri-Box modules directly from TrueTech for $240, has the </a:t>
            </a:r>
            <a:r>
              <a:rPr lang="en-IN" dirty="0" smtClean="0"/>
              <a:t>modules shipped </a:t>
            </a:r>
            <a:r>
              <a:rPr lang="en-IN" dirty="0"/>
              <a:t>to its distribution center in Kansas, and then ships individual modules </a:t>
            </a:r>
            <a:r>
              <a:rPr lang="en-IN" dirty="0" smtClean="0"/>
              <a:t>to buyers </a:t>
            </a:r>
            <a:r>
              <a:rPr lang="en-IN" dirty="0"/>
              <a:t>when a sale is made. PrinCo offers occasional price discounts according to </a:t>
            </a:r>
            <a:r>
              <a:rPr lang="en-IN" dirty="0" smtClean="0"/>
              <a:t>its marketing </a:t>
            </a:r>
            <a:r>
              <a:rPr lang="en-IN" dirty="0"/>
              <a:t>strategy. </a:t>
            </a:r>
          </a:p>
          <a:p>
            <a:pPr eaLnBrk="1" hangingPunct="1">
              <a:buFont typeface="Arial" charset="0"/>
              <a:buChar char="•"/>
              <a:defRPr/>
            </a:pPr>
            <a:r>
              <a:rPr lang="en-IN" b="1" dirty="0" smtClean="0">
                <a:solidFill>
                  <a:srgbClr val="00CC00"/>
                </a:solidFill>
              </a:rPr>
              <a:t>AgenCo</a:t>
            </a:r>
            <a:r>
              <a:rPr lang="en-IN" dirty="0" smtClean="0">
                <a:solidFill>
                  <a:srgbClr val="00CC00"/>
                </a:solidFill>
              </a:rPr>
              <a:t> </a:t>
            </a:r>
            <a:r>
              <a:rPr lang="en-IN" dirty="0"/>
              <a:t>serves as a web portal by which multiple game module manufacturers </a:t>
            </a:r>
            <a:r>
              <a:rPr lang="en-IN" dirty="0" smtClean="0"/>
              <a:t>like TrueTech </a:t>
            </a:r>
            <a:r>
              <a:rPr lang="en-IN" dirty="0"/>
              <a:t>can offer their products for sale. The manufacturers ship directly to </a:t>
            </a:r>
            <a:r>
              <a:rPr lang="en-IN" dirty="0" smtClean="0"/>
              <a:t>buyers when </a:t>
            </a:r>
            <a:r>
              <a:rPr lang="en-IN" dirty="0"/>
              <a:t>a sale is made. AgenCo receives a $50 commission on each sale that </a:t>
            </a:r>
            <a:r>
              <a:rPr lang="en-IN" dirty="0" smtClean="0"/>
              <a:t>occurs via </a:t>
            </a:r>
            <a:r>
              <a:rPr lang="en-IN" dirty="0"/>
              <a:t>its web portal</a:t>
            </a:r>
            <a:r>
              <a:rPr lang="en-IN" dirty="0" smtClean="0"/>
              <a:t>.</a:t>
            </a:r>
            <a:endParaRPr lang="en-IN" dirty="0" smtClean="0">
              <a:solidFill>
                <a:srgbClr val="006666"/>
              </a:solidFill>
            </a:endParaRPr>
          </a:p>
        </p:txBody>
      </p:sp>
      <p:sp>
        <p:nvSpPr>
          <p:cNvPr id="6" name="Title 2"/>
          <p:cNvSpPr txBox="1">
            <a:spLocks/>
          </p:cNvSpPr>
          <p:nvPr/>
        </p:nvSpPr>
        <p:spPr bwMode="auto">
          <a:xfrm>
            <a:off x="8389939" y="21789"/>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7" name="TextBox 6"/>
          <p:cNvSpPr txBox="1">
            <a:spLocks noChangeArrowheads="1"/>
          </p:cNvSpPr>
          <p:nvPr/>
        </p:nvSpPr>
        <p:spPr bwMode="auto">
          <a:xfrm>
            <a:off x="689281" y="5624672"/>
            <a:ext cx="4686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a:latin typeface="+mn-lt"/>
              </a:rPr>
              <a:t>Revenue</a:t>
            </a:r>
          </a:p>
        </p:txBody>
      </p:sp>
      <p:sp>
        <p:nvSpPr>
          <p:cNvPr id="8" name="TextBox 7"/>
          <p:cNvSpPr txBox="1">
            <a:spLocks noChangeArrowheads="1"/>
          </p:cNvSpPr>
          <p:nvPr/>
        </p:nvSpPr>
        <p:spPr bwMode="auto">
          <a:xfrm>
            <a:off x="689281" y="5989797"/>
            <a:ext cx="4686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a:latin typeface="+mn-lt"/>
              </a:rPr>
              <a:t>Less: Cost of goods sold</a:t>
            </a:r>
          </a:p>
        </p:txBody>
      </p:sp>
      <p:sp>
        <p:nvSpPr>
          <p:cNvPr id="9" name="TextBox 8"/>
          <p:cNvSpPr txBox="1">
            <a:spLocks noChangeArrowheads="1"/>
          </p:cNvSpPr>
          <p:nvPr/>
        </p:nvSpPr>
        <p:spPr bwMode="auto">
          <a:xfrm>
            <a:off x="689281" y="6356510"/>
            <a:ext cx="5010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a:latin typeface="+mn-lt"/>
              </a:rPr>
              <a:t>      Gross profit</a:t>
            </a:r>
          </a:p>
        </p:txBody>
      </p:sp>
      <p:sp>
        <p:nvSpPr>
          <p:cNvPr id="10" name="TextBox 9"/>
          <p:cNvSpPr txBox="1">
            <a:spLocks noChangeArrowheads="1"/>
          </p:cNvSpPr>
          <p:nvPr/>
        </p:nvSpPr>
        <p:spPr bwMode="auto">
          <a:xfrm>
            <a:off x="3190582" y="5989797"/>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a:latin typeface="+mn-lt"/>
              </a:rPr>
              <a:t>240</a:t>
            </a:r>
            <a:endParaRPr lang="en-IN" altLang="en-US" sz="2200" dirty="0">
              <a:latin typeface="+mn-lt"/>
            </a:endParaRPr>
          </a:p>
        </p:txBody>
      </p:sp>
      <p:sp>
        <p:nvSpPr>
          <p:cNvPr id="11" name="TextBox 10"/>
          <p:cNvSpPr txBox="1">
            <a:spLocks noChangeArrowheads="1"/>
          </p:cNvSpPr>
          <p:nvPr/>
        </p:nvSpPr>
        <p:spPr bwMode="auto">
          <a:xfrm>
            <a:off x="3190582" y="5616735"/>
            <a:ext cx="1289050" cy="430887"/>
          </a:xfrm>
          <a:prstGeom prst="rect">
            <a:avLst/>
          </a:prstGeom>
          <a:noFill/>
          <a:ln w="9525">
            <a:noFill/>
            <a:miter lim="800000"/>
            <a:headEnd/>
            <a:tailEnd/>
          </a:ln>
        </p:spPr>
        <p:txBody>
          <a:bodyPr>
            <a:spAutoFit/>
          </a:bodyPr>
          <a:lstStyle/>
          <a:p>
            <a:pPr algn="r">
              <a:defRPr/>
            </a:pPr>
            <a:r>
              <a:rPr lang="en-US" sz="2200" b="1" dirty="0">
                <a:solidFill>
                  <a:srgbClr val="00B0F0"/>
                </a:solidFill>
                <a:latin typeface="+mn-lt"/>
                <a:cs typeface="Arial" pitchFamily="34" charset="0"/>
              </a:rPr>
              <a:t>$290</a:t>
            </a:r>
            <a:endParaRPr lang="en-IN" sz="2200" b="1" dirty="0">
              <a:solidFill>
                <a:srgbClr val="00B0F0"/>
              </a:solidFill>
              <a:latin typeface="+mn-lt"/>
              <a:cs typeface="Arial" pitchFamily="34" charset="0"/>
            </a:endParaRPr>
          </a:p>
        </p:txBody>
      </p:sp>
      <p:sp>
        <p:nvSpPr>
          <p:cNvPr id="12" name="TextBox 11"/>
          <p:cNvSpPr txBox="1">
            <a:spLocks noChangeArrowheads="1"/>
          </p:cNvSpPr>
          <p:nvPr/>
        </p:nvSpPr>
        <p:spPr bwMode="auto">
          <a:xfrm>
            <a:off x="3198520" y="6356510"/>
            <a:ext cx="1289050" cy="430887"/>
          </a:xfrm>
          <a:prstGeom prst="rect">
            <a:avLst/>
          </a:prstGeom>
          <a:noFill/>
          <a:ln w="9525">
            <a:noFill/>
            <a:miter lim="800000"/>
            <a:headEnd/>
            <a:tailEnd/>
          </a:ln>
        </p:spPr>
        <p:txBody>
          <a:bodyPr>
            <a:spAutoFit/>
          </a:bodyPr>
          <a:lstStyle/>
          <a:p>
            <a:pPr algn="r">
              <a:defRPr/>
            </a:pPr>
            <a:r>
              <a:rPr lang="en-US" sz="2200" b="1" dirty="0">
                <a:solidFill>
                  <a:srgbClr val="C00000"/>
                </a:solidFill>
                <a:latin typeface="+mn-lt"/>
              </a:rPr>
              <a:t>$  50</a:t>
            </a:r>
            <a:endParaRPr lang="en-IN" sz="2200" b="1" baseline="30000" dirty="0">
              <a:solidFill>
                <a:srgbClr val="C00000"/>
              </a:solidFill>
              <a:latin typeface="+mn-lt"/>
            </a:endParaRPr>
          </a:p>
        </p:txBody>
      </p:sp>
      <p:sp>
        <p:nvSpPr>
          <p:cNvPr id="13" name="TextBox 12"/>
          <p:cNvSpPr txBox="1">
            <a:spLocks noChangeArrowheads="1"/>
          </p:cNvSpPr>
          <p:nvPr/>
        </p:nvSpPr>
        <p:spPr bwMode="auto">
          <a:xfrm>
            <a:off x="689317" y="4837115"/>
            <a:ext cx="42994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b="1" dirty="0" smtClean="0">
                <a:solidFill>
                  <a:srgbClr val="00B0F0"/>
                </a:solidFill>
                <a:latin typeface="+mn-lt"/>
              </a:rPr>
              <a:t>PrinCo</a:t>
            </a:r>
            <a:r>
              <a:rPr lang="en-IN" altLang="en-US" sz="2200" dirty="0" smtClean="0">
                <a:solidFill>
                  <a:srgbClr val="00B0F0"/>
                </a:solidFill>
                <a:latin typeface="+mn-lt"/>
              </a:rPr>
              <a:t> </a:t>
            </a:r>
            <a:r>
              <a:rPr lang="en-IN" altLang="en-US" sz="2200" dirty="0" smtClean="0">
                <a:latin typeface="+mn-lt"/>
              </a:rPr>
              <a:t>(</a:t>
            </a:r>
            <a:r>
              <a:rPr lang="en-IN" altLang="en-US" sz="2200" dirty="0">
                <a:latin typeface="+mn-lt"/>
              </a:rPr>
              <a:t>Principal): </a:t>
            </a:r>
          </a:p>
          <a:p>
            <a:r>
              <a:rPr lang="en-IN" altLang="en-US" sz="2200" dirty="0">
                <a:latin typeface="+mn-lt"/>
              </a:rPr>
              <a:t>Records Gross Revenue</a:t>
            </a:r>
          </a:p>
        </p:txBody>
      </p:sp>
      <p:cxnSp>
        <p:nvCxnSpPr>
          <p:cNvPr id="14" name="Straight Connector 13"/>
          <p:cNvCxnSpPr/>
          <p:nvPr/>
        </p:nvCxnSpPr>
        <p:spPr>
          <a:xfrm>
            <a:off x="3797009" y="6377145"/>
            <a:ext cx="6445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5777" y="5615145"/>
            <a:ext cx="39407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888006" y="5624672"/>
            <a:ext cx="425599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Revenue</a:t>
            </a:r>
          </a:p>
        </p:txBody>
      </p:sp>
      <p:sp>
        <p:nvSpPr>
          <p:cNvPr id="17" name="TextBox 16"/>
          <p:cNvSpPr txBox="1">
            <a:spLocks noChangeArrowheads="1"/>
          </p:cNvSpPr>
          <p:nvPr/>
        </p:nvSpPr>
        <p:spPr bwMode="auto">
          <a:xfrm>
            <a:off x="4888008" y="5989797"/>
            <a:ext cx="425599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Less: Cost of goods sold</a:t>
            </a:r>
          </a:p>
        </p:txBody>
      </p:sp>
      <p:sp>
        <p:nvSpPr>
          <p:cNvPr id="18" name="TextBox 17"/>
          <p:cNvSpPr txBox="1">
            <a:spLocks noChangeArrowheads="1"/>
          </p:cNvSpPr>
          <p:nvPr/>
        </p:nvSpPr>
        <p:spPr bwMode="auto">
          <a:xfrm>
            <a:off x="4888008" y="6356508"/>
            <a:ext cx="42559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dirty="0">
                <a:latin typeface="Calibri" pitchFamily="34" charset="0"/>
              </a:rPr>
              <a:t>      Gross profit</a:t>
            </a:r>
          </a:p>
        </p:txBody>
      </p:sp>
      <p:sp>
        <p:nvSpPr>
          <p:cNvPr id="19" name="TextBox 18"/>
          <p:cNvSpPr txBox="1">
            <a:spLocks noChangeArrowheads="1"/>
          </p:cNvSpPr>
          <p:nvPr/>
        </p:nvSpPr>
        <p:spPr bwMode="auto">
          <a:xfrm>
            <a:off x="7687883" y="5989797"/>
            <a:ext cx="128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dirty="0">
                <a:latin typeface="Calibri" pitchFamily="34" charset="0"/>
              </a:rPr>
              <a:t>0</a:t>
            </a:r>
            <a:endParaRPr lang="en-IN" altLang="en-US" sz="2400" dirty="0">
              <a:latin typeface="Calibri" pitchFamily="34" charset="0"/>
            </a:endParaRPr>
          </a:p>
        </p:txBody>
      </p:sp>
      <p:sp>
        <p:nvSpPr>
          <p:cNvPr id="20" name="TextBox 19"/>
          <p:cNvSpPr txBox="1">
            <a:spLocks noChangeArrowheads="1"/>
          </p:cNvSpPr>
          <p:nvPr/>
        </p:nvSpPr>
        <p:spPr bwMode="auto">
          <a:xfrm>
            <a:off x="7687883" y="5616733"/>
            <a:ext cx="1289050" cy="461962"/>
          </a:xfrm>
          <a:prstGeom prst="rect">
            <a:avLst/>
          </a:prstGeom>
          <a:noFill/>
          <a:ln w="9525">
            <a:noFill/>
            <a:miter lim="800000"/>
            <a:headEnd/>
            <a:tailEnd/>
          </a:ln>
        </p:spPr>
        <p:txBody>
          <a:bodyPr>
            <a:spAutoFit/>
          </a:bodyPr>
          <a:lstStyle/>
          <a:p>
            <a:pPr algn="r">
              <a:defRPr/>
            </a:pPr>
            <a:r>
              <a:rPr lang="en-US" sz="2400" b="1" dirty="0">
                <a:solidFill>
                  <a:srgbClr val="00CC00"/>
                </a:solidFill>
                <a:latin typeface="Calibri" pitchFamily="34" charset="0"/>
                <a:cs typeface="Arial" pitchFamily="34" charset="0"/>
              </a:rPr>
              <a:t>$50</a:t>
            </a:r>
            <a:endParaRPr lang="en-IN" sz="2400" b="1" dirty="0">
              <a:solidFill>
                <a:srgbClr val="00CC00"/>
              </a:solidFill>
              <a:latin typeface="Calibri" pitchFamily="34" charset="0"/>
              <a:cs typeface="Arial" pitchFamily="34" charset="0"/>
            </a:endParaRPr>
          </a:p>
        </p:txBody>
      </p:sp>
      <p:sp>
        <p:nvSpPr>
          <p:cNvPr id="21" name="TextBox 20"/>
          <p:cNvSpPr txBox="1">
            <a:spLocks noChangeArrowheads="1"/>
          </p:cNvSpPr>
          <p:nvPr/>
        </p:nvSpPr>
        <p:spPr bwMode="auto">
          <a:xfrm>
            <a:off x="7695821" y="6356508"/>
            <a:ext cx="1289050" cy="461962"/>
          </a:xfrm>
          <a:prstGeom prst="rect">
            <a:avLst/>
          </a:prstGeom>
          <a:noFill/>
          <a:ln w="9525">
            <a:noFill/>
            <a:miter lim="800000"/>
            <a:headEnd/>
            <a:tailEnd/>
          </a:ln>
        </p:spPr>
        <p:txBody>
          <a:bodyPr>
            <a:spAutoFit/>
          </a:bodyPr>
          <a:lstStyle/>
          <a:p>
            <a:pPr algn="r">
              <a:defRPr/>
            </a:pPr>
            <a:r>
              <a:rPr lang="en-US" sz="2400" b="1" dirty="0">
                <a:solidFill>
                  <a:srgbClr val="C00000"/>
                </a:solidFill>
                <a:latin typeface="+mn-lt"/>
              </a:rPr>
              <a:t>$50</a:t>
            </a:r>
            <a:endParaRPr lang="en-IN" sz="2400" b="1" baseline="30000" dirty="0">
              <a:solidFill>
                <a:srgbClr val="C00000"/>
              </a:solidFill>
              <a:latin typeface="+mn-lt"/>
            </a:endParaRPr>
          </a:p>
        </p:txBody>
      </p:sp>
      <p:sp>
        <p:nvSpPr>
          <p:cNvPr id="22" name="TextBox 21"/>
          <p:cNvSpPr txBox="1">
            <a:spLocks noChangeArrowheads="1"/>
          </p:cNvSpPr>
          <p:nvPr/>
        </p:nvSpPr>
        <p:spPr bwMode="auto">
          <a:xfrm>
            <a:off x="4888007" y="4837115"/>
            <a:ext cx="42559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400" b="1" dirty="0" smtClean="0">
                <a:solidFill>
                  <a:srgbClr val="00CC00"/>
                </a:solidFill>
                <a:latin typeface="Calibri" pitchFamily="34" charset="0"/>
              </a:rPr>
              <a:t>AgenCo</a:t>
            </a:r>
            <a:r>
              <a:rPr lang="en-IN" altLang="en-US" sz="2400" dirty="0" smtClean="0">
                <a:solidFill>
                  <a:srgbClr val="00CC00"/>
                </a:solidFill>
                <a:latin typeface="Calibri" pitchFamily="34" charset="0"/>
              </a:rPr>
              <a:t> </a:t>
            </a:r>
            <a:r>
              <a:rPr lang="en-IN" altLang="en-US" sz="2400" dirty="0" smtClean="0">
                <a:latin typeface="Calibri" pitchFamily="34" charset="0"/>
              </a:rPr>
              <a:t>(</a:t>
            </a:r>
            <a:r>
              <a:rPr lang="en-IN" altLang="en-US" sz="2400" dirty="0">
                <a:latin typeface="Calibri" pitchFamily="34" charset="0"/>
              </a:rPr>
              <a:t>Agent): </a:t>
            </a:r>
          </a:p>
          <a:p>
            <a:r>
              <a:rPr lang="en-IN" altLang="en-US" sz="2400" dirty="0">
                <a:latin typeface="Calibri" pitchFamily="34" charset="0"/>
              </a:rPr>
              <a:t>Records Net Revenue</a:t>
            </a:r>
          </a:p>
        </p:txBody>
      </p:sp>
      <p:cxnSp>
        <p:nvCxnSpPr>
          <p:cNvPr id="23" name="Straight Connector 22"/>
          <p:cNvCxnSpPr/>
          <p:nvPr/>
        </p:nvCxnSpPr>
        <p:spPr>
          <a:xfrm>
            <a:off x="8294310" y="6377145"/>
            <a:ext cx="6445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18718" y="5615145"/>
            <a:ext cx="39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11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8" grpId="0"/>
      <p:bldP spid="9" grpId="0"/>
      <p:bldP spid="10" grpId="0"/>
      <p:bldP spid="11" grpId="0"/>
      <p:bldP spid="12" grpId="0"/>
      <p:bldP spid="13" grpId="0"/>
      <p:bldP spid="16" grpId="0"/>
      <p:bldP spid="17" grpId="0"/>
      <p:bldP spid="18" grpId="0"/>
      <p:bldP spid="19" grpId="0"/>
      <p:bldP spid="20" grpId="0"/>
      <p:bldP spid="21"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r>
              <a:rPr lang="en-US" sz="2000" dirty="0" smtClean="0"/>
              <a:t>Clayton Consulting operates </a:t>
            </a:r>
            <a:r>
              <a:rPr lang="en-US" sz="2000" dirty="0"/>
              <a:t>a website that links experienced statisticians with businesses that need data analyzed. Statisticians post their rates, qualifications, and references on the website, and Clayton receives 25% of the fee paid to the statisticians in exchange for identifying potential customers. </a:t>
            </a:r>
            <a:r>
              <a:rPr lang="en-US" sz="2000" dirty="0" smtClean="0"/>
              <a:t>Lovelace Associates </a:t>
            </a:r>
            <a:r>
              <a:rPr lang="en-US" sz="2000" dirty="0"/>
              <a:t>contacts Clayton and arranges to pay a consultant </a:t>
            </a:r>
            <a:r>
              <a:rPr lang="en-US" sz="2000" dirty="0" smtClean="0"/>
              <a:t>$4,500 </a:t>
            </a:r>
            <a:r>
              <a:rPr lang="en-US" sz="2000" dirty="0"/>
              <a:t>in exchange for analyzing some data. </a:t>
            </a:r>
            <a:r>
              <a:rPr lang="en-US" sz="2000" dirty="0" smtClean="0"/>
              <a:t>Clayton’s </a:t>
            </a:r>
            <a:r>
              <a:rPr lang="en-US" sz="2000" dirty="0"/>
              <a:t>income statement would include the following with respect to this transaction: </a:t>
            </a:r>
          </a:p>
          <a:p>
            <a:pPr marL="0" indent="0">
              <a:buNone/>
              <a:tabLst>
                <a:tab pos="344488" algn="l"/>
              </a:tabLst>
            </a:pPr>
            <a:r>
              <a:rPr lang="en-US" sz="2000" dirty="0" smtClean="0"/>
              <a:t>a.	Revenue </a:t>
            </a:r>
            <a:r>
              <a:rPr lang="en-US" sz="2000" dirty="0"/>
              <a:t>of </a:t>
            </a:r>
            <a:r>
              <a:rPr lang="en-US" sz="2000" dirty="0" smtClean="0"/>
              <a:t>$4,500</a:t>
            </a:r>
            <a:endParaRPr lang="en-US" sz="2000" dirty="0"/>
          </a:p>
          <a:p>
            <a:pPr marL="0" indent="0">
              <a:buNone/>
              <a:tabLst>
                <a:tab pos="344488" algn="l"/>
              </a:tabLst>
            </a:pPr>
            <a:r>
              <a:rPr lang="en-US" sz="2000" dirty="0" smtClean="0"/>
              <a:t>b.	Revenue </a:t>
            </a:r>
            <a:r>
              <a:rPr lang="en-US" sz="2000" dirty="0"/>
              <a:t>of </a:t>
            </a:r>
            <a:r>
              <a:rPr lang="en-US" sz="2000" dirty="0" smtClean="0"/>
              <a:t>$4,500</a:t>
            </a:r>
            <a:r>
              <a:rPr lang="en-US" sz="2000" dirty="0"/>
              <a:t>, and cost of services of </a:t>
            </a:r>
            <a:r>
              <a:rPr lang="en-US" sz="2000" dirty="0" smtClean="0"/>
              <a:t>$3,375</a:t>
            </a:r>
            <a:endParaRPr lang="en-US" sz="2000" dirty="0"/>
          </a:p>
          <a:p>
            <a:pPr marL="0" indent="0">
              <a:buNone/>
              <a:tabLst>
                <a:tab pos="344488" algn="l"/>
              </a:tabLst>
            </a:pPr>
            <a:r>
              <a:rPr lang="en-US" sz="2000" dirty="0" smtClean="0"/>
              <a:t>c.	Revenue </a:t>
            </a:r>
            <a:r>
              <a:rPr lang="en-US" sz="2000" dirty="0"/>
              <a:t>of </a:t>
            </a:r>
            <a:r>
              <a:rPr lang="en-US" sz="2000" dirty="0" smtClean="0"/>
              <a:t>$1,125</a:t>
            </a:r>
            <a:endParaRPr lang="en-US" sz="2000" dirty="0"/>
          </a:p>
          <a:p>
            <a:pPr marL="0" indent="0">
              <a:buNone/>
              <a:tabLst>
                <a:tab pos="344488" algn="l"/>
              </a:tabLst>
            </a:pPr>
            <a:r>
              <a:rPr lang="en-US" sz="2000" dirty="0" smtClean="0"/>
              <a:t>d.	Revenue </a:t>
            </a:r>
            <a:r>
              <a:rPr lang="en-US" sz="2000" dirty="0"/>
              <a:t>of </a:t>
            </a:r>
            <a:r>
              <a:rPr lang="en-US" sz="2000" dirty="0" smtClean="0"/>
              <a:t>$5,625 </a:t>
            </a:r>
            <a:r>
              <a:rPr lang="en-US" sz="2000" dirty="0"/>
              <a:t>and cost of services of </a:t>
            </a:r>
            <a:r>
              <a:rPr lang="en-US" sz="2000" dirty="0" smtClean="0"/>
              <a:t>$4,500</a:t>
            </a:r>
            <a:endParaRPr lang="en-US" sz="2000" dirty="0"/>
          </a:p>
          <a:p>
            <a:pPr marL="0" indent="0">
              <a:buNone/>
            </a:pPr>
            <a:r>
              <a:rPr lang="en-US" sz="2000" dirty="0"/>
              <a:t> </a:t>
            </a:r>
          </a:p>
        </p:txBody>
      </p:sp>
      <p:sp>
        <p:nvSpPr>
          <p:cNvPr id="2" name="Oval 1"/>
          <p:cNvSpPr/>
          <p:nvPr/>
        </p:nvSpPr>
        <p:spPr bwMode="auto">
          <a:xfrm>
            <a:off x="762049" y="425589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656666" y="5178962"/>
            <a:ext cx="8118984" cy="1477328"/>
          </a:xfrm>
          <a:prstGeom prst="rect">
            <a:avLst/>
          </a:prstGeom>
          <a:solidFill>
            <a:srgbClr val="FFFFD1"/>
          </a:solidFill>
          <a:ln w="6350">
            <a:solidFill>
              <a:schemeClr val="tx1"/>
            </a:solidFill>
          </a:ln>
        </p:spPr>
        <p:txBody>
          <a:bodyPr wrap="square" rtlCol="0">
            <a:spAutoFit/>
          </a:bodyPr>
          <a:lstStyle/>
          <a:p>
            <a:r>
              <a:rPr lang="en-US" dirty="0" smtClean="0">
                <a:latin typeface="+mn-lt"/>
                <a:cs typeface="Arial" panose="020B0604020202020204" pitchFamily="34" charset="0"/>
              </a:rPr>
              <a:t>Clayton is </a:t>
            </a:r>
            <a:r>
              <a:rPr lang="en-US" dirty="0">
                <a:latin typeface="+mn-lt"/>
                <a:cs typeface="Arial" panose="020B0604020202020204" pitchFamily="34" charset="0"/>
              </a:rPr>
              <a:t>an agent. It doesn’t have primary responsibility for delivering the statistics services and doesn’t collect payment from the customer.  Rather, </a:t>
            </a:r>
            <a:r>
              <a:rPr lang="en-US" dirty="0" smtClean="0">
                <a:latin typeface="+mn-lt"/>
                <a:cs typeface="Arial" panose="020B0604020202020204" pitchFamily="34" charset="0"/>
              </a:rPr>
              <a:t>Clayton’s primary </a:t>
            </a:r>
            <a:r>
              <a:rPr lang="en-US" dirty="0">
                <a:latin typeface="+mn-lt"/>
                <a:cs typeface="Arial" panose="020B0604020202020204" pitchFamily="34" charset="0"/>
              </a:rPr>
              <a:t>performance obligation </a:t>
            </a:r>
            <a:r>
              <a:rPr lang="en-US" dirty="0" smtClean="0">
                <a:latin typeface="+mn-lt"/>
                <a:cs typeface="Arial" panose="020B0604020202020204" pitchFamily="34" charset="0"/>
              </a:rPr>
              <a:t>is </a:t>
            </a:r>
            <a:r>
              <a:rPr lang="en-US" dirty="0">
                <a:latin typeface="+mn-lt"/>
                <a:cs typeface="Arial" panose="020B0604020202020204" pitchFamily="34" charset="0"/>
              </a:rPr>
              <a:t>to facilitate transactions between customers and statisticians.  Therefore, Clayton </a:t>
            </a:r>
            <a:r>
              <a:rPr lang="en-US" dirty="0" smtClean="0">
                <a:latin typeface="+mn-lt"/>
                <a:cs typeface="Arial" panose="020B0604020202020204" pitchFamily="34" charset="0"/>
              </a:rPr>
              <a:t>would </a:t>
            </a:r>
            <a:r>
              <a:rPr lang="en-US" dirty="0">
                <a:latin typeface="+mn-lt"/>
                <a:cs typeface="Arial" panose="020B0604020202020204" pitchFamily="34" charset="0"/>
              </a:rPr>
              <a:t>recognize as revenue only its commission of </a:t>
            </a:r>
            <a:r>
              <a:rPr lang="en-US" dirty="0" smtClean="0">
                <a:latin typeface="+mn-lt"/>
                <a:cs typeface="Arial" panose="020B0604020202020204" pitchFamily="34" charset="0"/>
              </a:rPr>
              <a:t>$1,125 </a:t>
            </a:r>
            <a:r>
              <a:rPr lang="en-US" dirty="0">
                <a:latin typeface="+mn-lt"/>
                <a:cs typeface="Arial" panose="020B0604020202020204" pitchFamily="34" charset="0"/>
              </a:rPr>
              <a:t>(computed as 25% x </a:t>
            </a:r>
            <a:r>
              <a:rPr lang="en-US" dirty="0" smtClean="0">
                <a:latin typeface="+mn-lt"/>
                <a:cs typeface="Arial" panose="020B0604020202020204" pitchFamily="34" charset="0"/>
              </a:rPr>
              <a:t>$4,500).</a:t>
            </a:r>
            <a:endParaRPr lang="en-US" b="1" dirty="0">
              <a:solidFill>
                <a:srgbClr val="C00000"/>
              </a:solidFill>
              <a:latin typeface="+mn-lt"/>
              <a:cs typeface="Arial" panose="020B0604020202020204" pitchFamily="34" charset="0"/>
            </a:endParaRPr>
          </a:p>
        </p:txBody>
      </p:sp>
    </p:spTree>
    <p:extLst>
      <p:ext uri="{BB962C8B-B14F-4D97-AF65-F5344CB8AC3E}">
        <p14:creationId xmlns:p14="http://schemas.microsoft.com/office/powerpoint/2010/main" val="32710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Special Issues for Step 3: </a:t>
            </a:r>
            <a:r>
              <a:rPr lang="en-IN" dirty="0" smtClean="0"/>
              <a:t/>
            </a:r>
            <a:br>
              <a:rPr lang="en-IN" dirty="0" smtClean="0"/>
            </a:br>
            <a:r>
              <a:rPr lang="en-IN" dirty="0" smtClean="0"/>
              <a:t>Determine </a:t>
            </a:r>
            <a:r>
              <a:rPr lang="en-IN" dirty="0"/>
              <a:t>the Transaction Price</a:t>
            </a:r>
          </a:p>
        </p:txBody>
      </p:sp>
      <p:sp>
        <p:nvSpPr>
          <p:cNvPr id="3" name="Content Placeholder 2"/>
          <p:cNvSpPr>
            <a:spLocks noGrp="1"/>
          </p:cNvSpPr>
          <p:nvPr>
            <p:ph idx="1"/>
          </p:nvPr>
        </p:nvSpPr>
        <p:spPr/>
        <p:txBody>
          <a:bodyPr>
            <a:normAutofit lnSpcReduction="10000"/>
          </a:bodyPr>
          <a:lstStyle/>
          <a:p>
            <a:pPr marL="0" indent="0" fontAlgn="auto">
              <a:spcAft>
                <a:spcPts val="0"/>
              </a:spcAft>
              <a:buNone/>
              <a:defRPr/>
            </a:pPr>
            <a:r>
              <a:rPr lang="en-IN" b="1" dirty="0" smtClean="0">
                <a:solidFill>
                  <a:srgbClr val="C00000"/>
                </a:solidFill>
              </a:rPr>
              <a:t>Time Value of Money</a:t>
            </a:r>
          </a:p>
          <a:p>
            <a:pPr marL="0" lvl="1" indent="0" fontAlgn="auto">
              <a:spcBef>
                <a:spcPts val="1000"/>
              </a:spcBef>
              <a:spcAft>
                <a:spcPts val="0"/>
              </a:spcAft>
              <a:buNone/>
              <a:defRPr/>
            </a:pPr>
            <a:r>
              <a:rPr lang="en-IN" sz="2800" dirty="0"/>
              <a:t>Sellers account for the time value of money if a contract includes a </a:t>
            </a:r>
            <a:r>
              <a:rPr lang="en-IN" sz="2800" b="1" dirty="0">
                <a:solidFill>
                  <a:srgbClr val="C00000"/>
                </a:solidFill>
              </a:rPr>
              <a:t>significant financing component</a:t>
            </a:r>
            <a:r>
              <a:rPr lang="en-IN" sz="2800" dirty="0"/>
              <a:t>.  </a:t>
            </a:r>
            <a:endParaRPr lang="en-IN" sz="2800" dirty="0" smtClean="0"/>
          </a:p>
          <a:p>
            <a:pPr marL="0" lvl="1" indent="0" fontAlgn="auto">
              <a:spcBef>
                <a:spcPts val="1000"/>
              </a:spcBef>
              <a:spcAft>
                <a:spcPts val="0"/>
              </a:spcAft>
              <a:buNone/>
              <a:defRPr/>
            </a:pPr>
            <a:r>
              <a:rPr lang="en-IN" sz="2800" dirty="0" smtClean="0"/>
              <a:t>In </a:t>
            </a:r>
            <a:r>
              <a:rPr lang="en-IN" sz="2800" dirty="0"/>
              <a:t>that case, the contract </a:t>
            </a:r>
            <a:r>
              <a:rPr lang="en-IN" sz="2800" dirty="0" smtClean="0"/>
              <a:t>contains:</a:t>
            </a:r>
            <a:endParaRPr lang="en-IN" sz="2800" dirty="0"/>
          </a:p>
          <a:p>
            <a:pPr lvl="1" fontAlgn="auto">
              <a:spcAft>
                <a:spcPts val="0"/>
              </a:spcAft>
              <a:buFont typeface="Arial" panose="020B0604020202020204" pitchFamily="34" charset="0"/>
              <a:buChar char="•"/>
              <a:defRPr/>
            </a:pPr>
            <a:r>
              <a:rPr lang="en-IN" dirty="0" smtClean="0"/>
              <a:t>The </a:t>
            </a:r>
            <a:r>
              <a:rPr lang="en-IN" b="1" dirty="0" smtClean="0"/>
              <a:t>cash </a:t>
            </a:r>
            <a:r>
              <a:rPr lang="en-IN" b="1" dirty="0"/>
              <a:t>price </a:t>
            </a:r>
            <a:r>
              <a:rPr lang="en-IN" dirty="0"/>
              <a:t>of the good or </a:t>
            </a:r>
            <a:r>
              <a:rPr lang="en-IN" dirty="0" smtClean="0"/>
              <a:t>service, and</a:t>
            </a:r>
            <a:endParaRPr lang="en-IN" dirty="0"/>
          </a:p>
          <a:p>
            <a:pPr lvl="1" fontAlgn="auto">
              <a:spcAft>
                <a:spcPts val="0"/>
              </a:spcAft>
              <a:buFont typeface="Arial" panose="020B0604020202020204" pitchFamily="34" charset="0"/>
              <a:buChar char="•"/>
              <a:defRPr/>
            </a:pPr>
            <a:r>
              <a:rPr lang="en-IN" dirty="0" smtClean="0"/>
              <a:t>A </a:t>
            </a:r>
            <a:r>
              <a:rPr lang="en-IN" b="1" dirty="0" smtClean="0"/>
              <a:t>financing component</a:t>
            </a:r>
            <a:r>
              <a:rPr lang="en-IN" dirty="0" smtClean="0"/>
              <a:t>, and recognizes:</a:t>
            </a:r>
            <a:endParaRPr lang="en-IN" dirty="0"/>
          </a:p>
          <a:p>
            <a:pPr lvl="2" fontAlgn="auto">
              <a:spcAft>
                <a:spcPts val="0"/>
              </a:spcAft>
              <a:buFont typeface="Arial" panose="020B0604020202020204" pitchFamily="34" charset="0"/>
              <a:buChar char="•"/>
              <a:defRPr/>
            </a:pPr>
            <a:r>
              <a:rPr lang="en-IN" sz="2200" dirty="0"/>
              <a:t>interest revenue  (in the case of a receivable, because loaning money to the customer)</a:t>
            </a:r>
          </a:p>
          <a:p>
            <a:pPr lvl="2" fontAlgn="auto">
              <a:spcAft>
                <a:spcPts val="0"/>
              </a:spcAft>
              <a:buFont typeface="Arial" panose="020B0604020202020204" pitchFamily="34" charset="0"/>
              <a:buChar char="•"/>
              <a:defRPr/>
            </a:pPr>
            <a:r>
              <a:rPr lang="en-IN" sz="2200" dirty="0"/>
              <a:t>interest expense  (in the case of a prepayment, because borrowing money from the customer)</a:t>
            </a:r>
          </a:p>
          <a:p>
            <a:pPr marL="0" lvl="1" indent="0" fontAlgn="auto">
              <a:spcBef>
                <a:spcPts val="1000"/>
              </a:spcBef>
              <a:spcAft>
                <a:spcPts val="0"/>
              </a:spcAft>
              <a:buNone/>
              <a:defRPr/>
            </a:pPr>
            <a:r>
              <a:rPr lang="en-IN" sz="2800" dirty="0"/>
              <a:t>Sellers can assume the financing component is not significant if the period between delivery and payment is less than a year</a:t>
            </a:r>
          </a:p>
          <a:p>
            <a:pPr lvl="2" fontAlgn="auto">
              <a:spcAft>
                <a:spcPts val="0"/>
              </a:spcAft>
              <a:buFont typeface="Arial" panose="020B0604020202020204" pitchFamily="34" charset="0"/>
              <a:buChar char="•"/>
              <a:defRPr/>
            </a:pPr>
            <a:endParaRPr lang="en-IN" dirty="0" smtClean="0"/>
          </a:p>
          <a:p>
            <a:pPr lvl="2" fontAlgn="auto">
              <a:spcAft>
                <a:spcPts val="0"/>
              </a:spcAft>
              <a:buFont typeface="Arial" panose="020B0604020202020204" pitchFamily="34" charset="0"/>
              <a:buChar char="•"/>
              <a:defRPr/>
            </a:pPr>
            <a:endParaRPr lang="en-IN" dirty="0" smtClean="0"/>
          </a:p>
        </p:txBody>
      </p:sp>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Special Issues for Step 3: </a:t>
            </a:r>
            <a:r>
              <a:rPr lang="en-IN" dirty="0" smtClean="0"/>
              <a:t/>
            </a:r>
            <a:br>
              <a:rPr lang="en-IN" dirty="0" smtClean="0"/>
            </a:br>
            <a:r>
              <a:rPr lang="en-IN" dirty="0" smtClean="0"/>
              <a:t>Determine </a:t>
            </a:r>
            <a:r>
              <a:rPr lang="en-IN" dirty="0"/>
              <a:t>the Transaction Price</a:t>
            </a:r>
          </a:p>
        </p:txBody>
      </p:sp>
      <p:sp>
        <p:nvSpPr>
          <p:cNvPr id="3" name="Content Placeholder 2"/>
          <p:cNvSpPr>
            <a:spLocks noGrp="1"/>
          </p:cNvSpPr>
          <p:nvPr>
            <p:ph idx="1"/>
          </p:nvPr>
        </p:nvSpPr>
        <p:spPr/>
        <p:txBody>
          <a:bodyPr/>
          <a:lstStyle/>
          <a:p>
            <a:pPr marL="0" indent="0" fontAlgn="auto">
              <a:spcAft>
                <a:spcPts val="0"/>
              </a:spcAft>
              <a:buNone/>
              <a:defRPr/>
            </a:pPr>
            <a:r>
              <a:rPr lang="en-IN" b="1" dirty="0" smtClean="0">
                <a:solidFill>
                  <a:srgbClr val="C00000"/>
                </a:solidFill>
              </a:rPr>
              <a:t>Payments by the Seller to the Customer</a:t>
            </a:r>
          </a:p>
          <a:p>
            <a:pPr fontAlgn="auto">
              <a:spcAft>
                <a:spcPts val="0"/>
              </a:spcAft>
              <a:buFont typeface="Arial" panose="020B0604020202020204" pitchFamily="34" charset="0"/>
              <a:buChar char="•"/>
              <a:defRPr/>
            </a:pPr>
            <a:r>
              <a:rPr lang="en-IN" dirty="0"/>
              <a:t>If the seller </a:t>
            </a:r>
            <a:r>
              <a:rPr lang="en-IN" dirty="0" smtClean="0"/>
              <a:t>purchases </a:t>
            </a:r>
            <a:r>
              <a:rPr lang="en-IN" dirty="0"/>
              <a:t>distinct goods or services from the </a:t>
            </a:r>
            <a:r>
              <a:rPr lang="en-IN" dirty="0" smtClean="0"/>
              <a:t>customer:</a:t>
            </a:r>
          </a:p>
          <a:p>
            <a:pPr lvl="1" fontAlgn="auto">
              <a:spcAft>
                <a:spcPts val="0"/>
              </a:spcAft>
              <a:buFont typeface="Arial" panose="020B0604020202020204" pitchFamily="34" charset="0"/>
              <a:buChar char="•"/>
              <a:defRPr/>
            </a:pPr>
            <a:r>
              <a:rPr lang="en-IN" dirty="0" smtClean="0"/>
              <a:t>At the </a:t>
            </a:r>
            <a:r>
              <a:rPr lang="en-IN" dirty="0"/>
              <a:t>fair value of those goods or services, </a:t>
            </a:r>
            <a:r>
              <a:rPr lang="en-IN" dirty="0" smtClean="0"/>
              <a:t>the seller  accounts </a:t>
            </a:r>
            <a:r>
              <a:rPr lang="en-IN" dirty="0"/>
              <a:t>for that purchase as a separate </a:t>
            </a:r>
            <a:r>
              <a:rPr lang="en-IN" dirty="0" smtClean="0"/>
              <a:t>transaction</a:t>
            </a:r>
            <a:endParaRPr lang="en-IN" dirty="0"/>
          </a:p>
          <a:p>
            <a:pPr lvl="1" fontAlgn="auto">
              <a:spcAft>
                <a:spcPts val="0"/>
              </a:spcAft>
              <a:buFont typeface="Arial" panose="020B0604020202020204" pitchFamily="34" charset="0"/>
              <a:buChar char="•"/>
              <a:defRPr/>
            </a:pPr>
            <a:r>
              <a:rPr lang="en-IN" dirty="0" smtClean="0"/>
              <a:t>Pays more than the </a:t>
            </a:r>
            <a:r>
              <a:rPr lang="en-IN" dirty="0"/>
              <a:t>fair value of those goods or services, those excess payments are viewed as a </a:t>
            </a:r>
            <a:r>
              <a:rPr lang="en-IN" dirty="0" smtClean="0"/>
              <a:t>refund</a:t>
            </a:r>
            <a:endParaRPr lang="en-IN" dirty="0"/>
          </a:p>
          <a:p>
            <a:pPr lvl="2" fontAlgn="auto">
              <a:spcAft>
                <a:spcPts val="0"/>
              </a:spcAft>
              <a:buFont typeface="Arial" panose="020B0604020202020204" pitchFamily="34" charset="0"/>
              <a:buChar char="•"/>
              <a:defRPr/>
            </a:pPr>
            <a:r>
              <a:rPr lang="en-IN" dirty="0" smtClean="0"/>
              <a:t>Subtracted from </a:t>
            </a:r>
            <a:r>
              <a:rPr lang="en-IN" dirty="0"/>
              <a:t>the amount the seller is entitled to receive when calculating </a:t>
            </a:r>
            <a:r>
              <a:rPr lang="en-IN" dirty="0" smtClean="0"/>
              <a:t>the transaction </a:t>
            </a:r>
            <a:r>
              <a:rPr lang="en-IN" dirty="0"/>
              <a:t>price of the sale to the </a:t>
            </a:r>
            <a:r>
              <a:rPr lang="en-IN" dirty="0" smtClean="0"/>
              <a:t>customer</a:t>
            </a:r>
          </a:p>
          <a:p>
            <a:pPr lvl="2" fontAlgn="auto">
              <a:spcAft>
                <a:spcPts val="0"/>
              </a:spcAft>
              <a:buFont typeface="Arial" panose="020B0604020202020204" pitchFamily="34" charset="0"/>
              <a:buChar char="•"/>
              <a:defRPr/>
            </a:pPr>
            <a:endParaRPr lang="en-IN" dirty="0" smtClean="0"/>
          </a:p>
        </p:txBody>
      </p:sp>
      <p:sp>
        <p:nvSpPr>
          <p:cNvPr id="4" name="Title 2"/>
          <p:cNvSpPr txBox="1">
            <a:spLocks/>
          </p:cNvSpPr>
          <p:nvPr/>
        </p:nvSpPr>
        <p:spPr bwMode="auto">
          <a:xfrm>
            <a:off x="8405813"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
            <a:ext cx="8382000" cy="1767549"/>
          </a:xfrm>
        </p:spPr>
        <p:txBody>
          <a:bodyPr rtlCol="0">
            <a:noAutofit/>
          </a:bodyPr>
          <a:lstStyle/>
          <a:p>
            <a:pPr fontAlgn="auto">
              <a:spcAft>
                <a:spcPts val="0"/>
              </a:spcAft>
              <a:defRPr/>
            </a:pPr>
            <a:r>
              <a:rPr lang="en-IN" sz="3200" dirty="0"/>
              <a:t>Special Issues for Step 4: </a:t>
            </a:r>
            <a:r>
              <a:rPr lang="en-IN" sz="3200" dirty="0" smtClean="0"/>
              <a:t/>
            </a:r>
            <a:br>
              <a:rPr lang="en-IN" sz="3200" dirty="0" smtClean="0"/>
            </a:br>
            <a:r>
              <a:rPr lang="en-IN" sz="3200" dirty="0" smtClean="0"/>
              <a:t>Allocate </a:t>
            </a:r>
            <a:r>
              <a:rPr lang="en-IN" sz="3200" dirty="0"/>
              <a:t>the Transaction Price to the Performance Obligations</a:t>
            </a:r>
          </a:p>
        </p:txBody>
      </p:sp>
      <p:sp>
        <p:nvSpPr>
          <p:cNvPr id="3" name="Content Placeholder 2"/>
          <p:cNvSpPr>
            <a:spLocks noGrp="1"/>
          </p:cNvSpPr>
          <p:nvPr>
            <p:ph idx="1"/>
          </p:nvPr>
        </p:nvSpPr>
        <p:spPr>
          <a:xfrm>
            <a:off x="761999" y="1838601"/>
            <a:ext cx="8013600" cy="5057775"/>
          </a:xfrm>
        </p:spPr>
        <p:txBody>
          <a:bodyPr/>
          <a:lstStyle/>
          <a:p>
            <a:pPr marL="0" indent="0" fontAlgn="auto">
              <a:spcAft>
                <a:spcPts val="0"/>
              </a:spcAft>
              <a:buNone/>
              <a:defRPr/>
            </a:pPr>
            <a:r>
              <a:rPr lang="en-IN" dirty="0"/>
              <a:t>Various approaches </a:t>
            </a:r>
            <a:r>
              <a:rPr lang="en-IN" dirty="0" smtClean="0"/>
              <a:t>available to estimate </a:t>
            </a:r>
            <a:r>
              <a:rPr lang="en-IN" dirty="0"/>
              <a:t>stand-alone selling </a:t>
            </a:r>
            <a:r>
              <a:rPr lang="en-IN" dirty="0" smtClean="0"/>
              <a:t>prices:</a:t>
            </a:r>
          </a:p>
          <a:p>
            <a:pPr fontAlgn="auto">
              <a:spcAft>
                <a:spcPts val="0"/>
              </a:spcAft>
              <a:buFont typeface="Arial" panose="020B0604020202020204" pitchFamily="34" charset="0"/>
              <a:buChar char="•"/>
              <a:defRPr/>
            </a:pPr>
            <a:r>
              <a:rPr lang="en-IN" b="1" dirty="0">
                <a:solidFill>
                  <a:srgbClr val="C00000"/>
                </a:solidFill>
              </a:rPr>
              <a:t>Adjusted market assessment </a:t>
            </a:r>
            <a:r>
              <a:rPr lang="en-IN" b="1" dirty="0" smtClean="0">
                <a:solidFill>
                  <a:srgbClr val="C00000"/>
                </a:solidFill>
              </a:rPr>
              <a:t>approach</a:t>
            </a:r>
          </a:p>
          <a:p>
            <a:pPr lvl="1" fontAlgn="auto">
              <a:spcAft>
                <a:spcPts val="0"/>
              </a:spcAft>
              <a:buFont typeface="Arial" panose="020B0604020202020204" pitchFamily="34" charset="0"/>
              <a:buChar char="•"/>
              <a:defRPr/>
            </a:pPr>
            <a:r>
              <a:rPr lang="en-IN" dirty="0" smtClean="0"/>
              <a:t>Price if </a:t>
            </a:r>
            <a:r>
              <a:rPr lang="en-IN" dirty="0"/>
              <a:t>the product or services were sold in the </a:t>
            </a:r>
            <a:r>
              <a:rPr lang="en-IN" dirty="0" smtClean="0"/>
              <a:t>market</a:t>
            </a:r>
          </a:p>
          <a:p>
            <a:pPr fontAlgn="auto">
              <a:spcAft>
                <a:spcPts val="0"/>
              </a:spcAft>
              <a:buFont typeface="Arial" panose="020B0604020202020204" pitchFamily="34" charset="0"/>
              <a:buChar char="•"/>
              <a:defRPr/>
            </a:pPr>
            <a:r>
              <a:rPr lang="en-IN" b="1" dirty="0">
                <a:solidFill>
                  <a:srgbClr val="C00000"/>
                </a:solidFill>
              </a:rPr>
              <a:t>Expected cost plus margin </a:t>
            </a:r>
            <a:r>
              <a:rPr lang="en-IN" b="1" dirty="0" smtClean="0">
                <a:solidFill>
                  <a:srgbClr val="C00000"/>
                </a:solidFill>
              </a:rPr>
              <a:t>approach</a:t>
            </a:r>
          </a:p>
          <a:p>
            <a:pPr lvl="1" fontAlgn="auto">
              <a:spcAft>
                <a:spcPts val="0"/>
              </a:spcAft>
              <a:buFont typeface="Arial" panose="020B0604020202020204" pitchFamily="34" charset="0"/>
              <a:buChar char="•"/>
              <a:defRPr/>
            </a:pPr>
            <a:r>
              <a:rPr lang="en-IN" dirty="0" smtClean="0"/>
              <a:t>Estimate the costs </a:t>
            </a:r>
            <a:r>
              <a:rPr lang="en-IN" dirty="0"/>
              <a:t>of satisfying a </a:t>
            </a:r>
            <a:r>
              <a:rPr lang="en-IN" dirty="0" smtClean="0"/>
              <a:t>performance obligation </a:t>
            </a:r>
            <a:r>
              <a:rPr lang="en-IN" dirty="0"/>
              <a:t>and then </a:t>
            </a:r>
            <a:r>
              <a:rPr lang="en-IN" dirty="0" smtClean="0"/>
              <a:t>add </a:t>
            </a:r>
            <a:r>
              <a:rPr lang="en-IN" dirty="0"/>
              <a:t>an appropriate profit margin</a:t>
            </a:r>
            <a:endParaRPr lang="en-IN" dirty="0" smtClean="0"/>
          </a:p>
          <a:p>
            <a:pPr fontAlgn="auto">
              <a:spcAft>
                <a:spcPts val="0"/>
              </a:spcAft>
              <a:buFont typeface="Arial" panose="020B0604020202020204" pitchFamily="34" charset="0"/>
              <a:buChar char="•"/>
              <a:defRPr/>
            </a:pPr>
            <a:r>
              <a:rPr lang="en-IN" b="1" dirty="0">
                <a:solidFill>
                  <a:srgbClr val="C00000"/>
                </a:solidFill>
              </a:rPr>
              <a:t>Residual </a:t>
            </a:r>
            <a:r>
              <a:rPr lang="en-IN" b="1" dirty="0" smtClean="0">
                <a:solidFill>
                  <a:srgbClr val="C00000"/>
                </a:solidFill>
              </a:rPr>
              <a:t>approach</a:t>
            </a:r>
          </a:p>
          <a:p>
            <a:pPr lvl="1" fontAlgn="auto">
              <a:spcAft>
                <a:spcPts val="0"/>
              </a:spcAft>
              <a:buFont typeface="Arial" panose="020B0604020202020204" pitchFamily="34" charset="0"/>
              <a:buChar char="•"/>
              <a:defRPr/>
            </a:pPr>
            <a:r>
              <a:rPr lang="en-IN" dirty="0" smtClean="0"/>
              <a:t>Subtract the </a:t>
            </a:r>
            <a:r>
              <a:rPr lang="en-IN" dirty="0"/>
              <a:t>sum of the known or estimated stand-alone selling </a:t>
            </a:r>
            <a:r>
              <a:rPr lang="en-IN" dirty="0" smtClean="0"/>
              <a:t>prices of </a:t>
            </a:r>
            <a:r>
              <a:rPr lang="en-IN" dirty="0"/>
              <a:t>other goods and services in the contract from the total transaction price of the contract</a:t>
            </a:r>
            <a:endParaRPr lang="en-IN" dirty="0" smtClean="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382000" cy="1695312"/>
          </a:xfrm>
        </p:spPr>
        <p:txBody>
          <a:bodyPr rtlCol="0">
            <a:noAutofit/>
          </a:bodyPr>
          <a:lstStyle/>
          <a:p>
            <a:pPr fontAlgn="auto">
              <a:spcAft>
                <a:spcPts val="0"/>
              </a:spcAft>
              <a:defRPr/>
            </a:pPr>
            <a:r>
              <a:rPr lang="en-IN" dirty="0"/>
              <a:t>Illustration:</a:t>
            </a:r>
            <a:r>
              <a:rPr lang="en-US" dirty="0" smtClean="0"/>
              <a:t> </a:t>
            </a:r>
            <a:r>
              <a:rPr lang="en-US" sz="3200" dirty="0" smtClean="0"/>
              <a:t>Special </a:t>
            </a:r>
            <a:r>
              <a:rPr lang="en-US" sz="3200" dirty="0"/>
              <a:t>Issues for Step 4: </a:t>
            </a:r>
            <a:r>
              <a:rPr lang="en-US" sz="3200" dirty="0" smtClean="0"/>
              <a:t/>
            </a:r>
            <a:br>
              <a:rPr lang="en-US" sz="3200" dirty="0" smtClean="0"/>
            </a:br>
            <a:r>
              <a:rPr lang="en-US" sz="3200" dirty="0" smtClean="0"/>
              <a:t>Allocate </a:t>
            </a:r>
            <a:r>
              <a:rPr lang="en-US" sz="3200" dirty="0"/>
              <a:t>the Transaction Price to the Performance Obligations</a:t>
            </a:r>
            <a:endParaRPr lang="en-IN" sz="3200" dirty="0"/>
          </a:p>
        </p:txBody>
      </p:sp>
      <p:sp>
        <p:nvSpPr>
          <p:cNvPr id="3" name="Content Placeholder 2"/>
          <p:cNvSpPr>
            <a:spLocks noGrp="1"/>
          </p:cNvSpPr>
          <p:nvPr>
            <p:ph idx="1"/>
          </p:nvPr>
        </p:nvSpPr>
        <p:spPr>
          <a:xfrm>
            <a:off x="761999" y="1766364"/>
            <a:ext cx="8013600" cy="5057775"/>
          </a:xfrm>
        </p:spPr>
        <p:txBody>
          <a:bodyPr/>
          <a:lstStyle/>
          <a:p>
            <a:pPr marL="0" indent="0">
              <a:buNone/>
            </a:pPr>
            <a:r>
              <a:rPr lang="en-IN" dirty="0" smtClean="0"/>
              <a:t>Assume TrueTech sells 1,000 Tri-Boxes with a one-year Tri-Net subscription at $250. </a:t>
            </a:r>
            <a:r>
              <a:rPr lang="en-IN" dirty="0"/>
              <a:t>The stand-alone selling price of the </a:t>
            </a:r>
            <a:r>
              <a:rPr lang="en-IN" dirty="0" smtClean="0"/>
              <a:t>Tri-Box is $240.  The stand-alone selling price of the one-year subscription is highly uncertain because TrueTech hasn’t sold that service previously and hasn’t established a price for it. </a:t>
            </a:r>
          </a:p>
          <a:p>
            <a:pPr marL="0" indent="0">
              <a:buNone/>
            </a:pPr>
            <a:r>
              <a:rPr lang="en-IN" b="1" dirty="0" smtClean="0">
                <a:solidFill>
                  <a:srgbClr val="C00000"/>
                </a:solidFill>
              </a:rPr>
              <a:t>Under the residual approach:</a:t>
            </a:r>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7" name="TextBox 6"/>
          <p:cNvSpPr txBox="1">
            <a:spLocks noChangeArrowheads="1"/>
          </p:cNvSpPr>
          <p:nvPr/>
        </p:nvSpPr>
        <p:spPr bwMode="auto">
          <a:xfrm>
            <a:off x="792165" y="4548584"/>
            <a:ext cx="6573837" cy="492125"/>
          </a:xfrm>
          <a:prstGeom prst="rect">
            <a:avLst/>
          </a:prstGeom>
          <a:noFill/>
          <a:ln w="9525">
            <a:noFill/>
            <a:miter lim="800000"/>
            <a:headEnd/>
            <a:tailEnd/>
          </a:ln>
        </p:spPr>
        <p:txBody>
          <a:bodyPr>
            <a:spAutoFit/>
          </a:bodyPr>
          <a:lstStyle/>
          <a:p>
            <a:r>
              <a:rPr lang="en-IN" sz="2600" dirty="0">
                <a:latin typeface="Calibri" pitchFamily="34" charset="0"/>
              </a:rPr>
              <a:t>Total price of Tri-Box with Tri-Net subscription</a:t>
            </a:r>
            <a:endParaRPr lang="en-IN" sz="2600" baseline="30000" dirty="0">
              <a:latin typeface="Calibri" pitchFamily="34" charset="0"/>
            </a:endParaRPr>
          </a:p>
        </p:txBody>
      </p:sp>
      <p:sp>
        <p:nvSpPr>
          <p:cNvPr id="8" name="TextBox 7"/>
          <p:cNvSpPr txBox="1">
            <a:spLocks noChangeArrowheads="1"/>
          </p:cNvSpPr>
          <p:nvPr/>
        </p:nvSpPr>
        <p:spPr bwMode="auto">
          <a:xfrm>
            <a:off x="792165" y="5002609"/>
            <a:ext cx="6389687" cy="492125"/>
          </a:xfrm>
          <a:prstGeom prst="rect">
            <a:avLst/>
          </a:prstGeom>
          <a:noFill/>
          <a:ln w="9525">
            <a:noFill/>
            <a:miter lim="800000"/>
            <a:headEnd/>
            <a:tailEnd/>
          </a:ln>
        </p:spPr>
        <p:txBody>
          <a:bodyPr>
            <a:spAutoFit/>
          </a:bodyPr>
          <a:lstStyle/>
          <a:p>
            <a:r>
              <a:rPr lang="en-IN" sz="2600" dirty="0">
                <a:latin typeface="Calibri" pitchFamily="34" charset="0"/>
              </a:rPr>
              <a:t> Stand-alone price of Tri-Box</a:t>
            </a:r>
            <a:endParaRPr lang="en-IN" sz="2600" baseline="30000" dirty="0">
              <a:latin typeface="Calibri" pitchFamily="34" charset="0"/>
            </a:endParaRPr>
          </a:p>
        </p:txBody>
      </p:sp>
      <p:sp>
        <p:nvSpPr>
          <p:cNvPr id="9" name="TextBox 8"/>
          <p:cNvSpPr txBox="1">
            <a:spLocks noChangeArrowheads="1"/>
          </p:cNvSpPr>
          <p:nvPr/>
        </p:nvSpPr>
        <p:spPr bwMode="auto">
          <a:xfrm>
            <a:off x="7259638" y="5018484"/>
            <a:ext cx="1516062" cy="492125"/>
          </a:xfrm>
          <a:prstGeom prst="rect">
            <a:avLst/>
          </a:prstGeom>
          <a:noFill/>
          <a:ln w="9525">
            <a:noFill/>
            <a:miter lim="800000"/>
            <a:headEnd/>
            <a:tailEnd/>
          </a:ln>
        </p:spPr>
        <p:txBody>
          <a:bodyPr>
            <a:spAutoFit/>
          </a:bodyPr>
          <a:lstStyle/>
          <a:p>
            <a:pPr algn="r"/>
            <a:r>
              <a:rPr lang="en-US" sz="2600" dirty="0">
                <a:latin typeface="Calibri" pitchFamily="34" charset="0"/>
              </a:rPr>
              <a:t>240,000</a:t>
            </a:r>
            <a:endParaRPr lang="en-IN" sz="2600" baseline="30000" dirty="0">
              <a:latin typeface="Calibri" pitchFamily="34" charset="0"/>
            </a:endParaRPr>
          </a:p>
        </p:txBody>
      </p:sp>
      <p:sp>
        <p:nvSpPr>
          <p:cNvPr id="10" name="TextBox 9"/>
          <p:cNvSpPr txBox="1">
            <a:spLocks noChangeArrowheads="1"/>
          </p:cNvSpPr>
          <p:nvPr/>
        </p:nvSpPr>
        <p:spPr bwMode="auto">
          <a:xfrm>
            <a:off x="7265988" y="4548584"/>
            <a:ext cx="1504950" cy="492125"/>
          </a:xfrm>
          <a:prstGeom prst="rect">
            <a:avLst/>
          </a:prstGeom>
          <a:noFill/>
          <a:ln w="9525">
            <a:noFill/>
            <a:miter lim="800000"/>
            <a:headEnd/>
            <a:tailEnd/>
          </a:ln>
        </p:spPr>
        <p:txBody>
          <a:bodyPr>
            <a:spAutoFit/>
          </a:bodyPr>
          <a:lstStyle/>
          <a:p>
            <a:pPr algn="r"/>
            <a:r>
              <a:rPr lang="en-US" sz="2600" dirty="0">
                <a:latin typeface="Calibri" pitchFamily="34" charset="0"/>
              </a:rPr>
              <a:t>$250,000</a:t>
            </a:r>
            <a:endParaRPr lang="en-IN" sz="2600" baseline="30000" dirty="0">
              <a:latin typeface="Calibri" pitchFamily="34" charset="0"/>
            </a:endParaRPr>
          </a:p>
        </p:txBody>
      </p:sp>
      <p:sp>
        <p:nvSpPr>
          <p:cNvPr id="15" name="TextBox 14"/>
          <p:cNvSpPr txBox="1">
            <a:spLocks noChangeArrowheads="1"/>
          </p:cNvSpPr>
          <p:nvPr/>
        </p:nvSpPr>
        <p:spPr bwMode="auto">
          <a:xfrm>
            <a:off x="825500" y="5543946"/>
            <a:ext cx="7099300" cy="954107"/>
          </a:xfrm>
          <a:prstGeom prst="rect">
            <a:avLst/>
          </a:prstGeom>
          <a:noFill/>
          <a:ln w="9525">
            <a:noFill/>
            <a:miter lim="800000"/>
            <a:headEnd/>
            <a:tailEnd/>
          </a:ln>
        </p:spPr>
        <p:txBody>
          <a:bodyPr>
            <a:spAutoFit/>
          </a:bodyPr>
          <a:lstStyle/>
          <a:p>
            <a:r>
              <a:rPr lang="en-IN" sz="2800" dirty="0">
                <a:latin typeface="Calibri" pitchFamily="34" charset="0"/>
              </a:rPr>
              <a:t>Estimated stand-alone price of Tri-Net subscription</a:t>
            </a:r>
            <a:endParaRPr lang="en-IN" sz="2600" baseline="30000" dirty="0">
              <a:latin typeface="Calibri" pitchFamily="34" charset="0"/>
            </a:endParaRPr>
          </a:p>
        </p:txBody>
      </p:sp>
      <p:sp>
        <p:nvSpPr>
          <p:cNvPr id="16" name="TextBox 15"/>
          <p:cNvSpPr txBox="1">
            <a:spLocks noChangeArrowheads="1"/>
          </p:cNvSpPr>
          <p:nvPr/>
        </p:nvSpPr>
        <p:spPr bwMode="auto">
          <a:xfrm>
            <a:off x="7259638" y="5610621"/>
            <a:ext cx="1516062" cy="492125"/>
          </a:xfrm>
          <a:prstGeom prst="rect">
            <a:avLst/>
          </a:prstGeom>
          <a:noFill/>
          <a:ln w="9525">
            <a:noFill/>
            <a:miter lim="800000"/>
            <a:headEnd/>
            <a:tailEnd/>
          </a:ln>
        </p:spPr>
        <p:txBody>
          <a:bodyPr>
            <a:spAutoFit/>
          </a:bodyPr>
          <a:lstStyle/>
          <a:p>
            <a:pPr algn="r"/>
            <a:r>
              <a:rPr lang="en-US" sz="2600" dirty="0">
                <a:latin typeface="Calibri" pitchFamily="34" charset="0"/>
              </a:rPr>
              <a:t>$  10,000</a:t>
            </a:r>
            <a:endParaRPr lang="en-IN" sz="2600" baseline="30000" dirty="0">
              <a:latin typeface="Calibri" pitchFamily="34" charset="0"/>
            </a:endParaRPr>
          </a:p>
        </p:txBody>
      </p:sp>
      <p:cxnSp>
        <p:nvCxnSpPr>
          <p:cNvPr id="21" name="Straight Connector 20"/>
          <p:cNvCxnSpPr/>
          <p:nvPr/>
        </p:nvCxnSpPr>
        <p:spPr>
          <a:xfrm>
            <a:off x="7399338" y="5543944"/>
            <a:ext cx="13255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Recognizing Revenue at a Single Point in Time</a:t>
            </a:r>
            <a:endParaRPr lang="en-IN" dirty="0"/>
          </a:p>
        </p:txBody>
      </p:sp>
      <p:sp>
        <p:nvSpPr>
          <p:cNvPr id="3" name="Content Placeholder 2"/>
          <p:cNvSpPr>
            <a:spLocks noGrp="1"/>
          </p:cNvSpPr>
          <p:nvPr>
            <p:ph idx="1"/>
          </p:nvPr>
        </p:nvSpPr>
        <p:spPr>
          <a:xfrm>
            <a:off x="761999" y="1334127"/>
            <a:ext cx="8013600" cy="5057775"/>
          </a:xfrm>
        </p:spPr>
        <p:txBody>
          <a:bodyPr/>
          <a:lstStyle/>
          <a:p>
            <a:r>
              <a:rPr lang="en-IN" dirty="0" smtClean="0"/>
              <a:t>Indicators are used to determine when </a:t>
            </a:r>
            <a:r>
              <a:rPr lang="en-IN" b="1" dirty="0">
                <a:solidFill>
                  <a:srgbClr val="C00000"/>
                </a:solidFill>
              </a:rPr>
              <a:t>control</a:t>
            </a:r>
            <a:r>
              <a:rPr lang="en-IN" dirty="0" smtClean="0"/>
              <a:t> has transferred from the seller to the customer</a:t>
            </a:r>
          </a:p>
          <a:p>
            <a:pPr lvl="1"/>
            <a:r>
              <a:rPr lang="en-IN" b="1" dirty="0" smtClean="0">
                <a:solidFill>
                  <a:srgbClr val="C00000"/>
                </a:solidFill>
              </a:rPr>
              <a:t>Control</a:t>
            </a:r>
            <a:r>
              <a:rPr lang="en-IN" dirty="0" smtClean="0"/>
              <a:t> means that the customer has direct influence over the use of the good or service and obtains its benefits</a:t>
            </a:r>
          </a:p>
          <a:p>
            <a:r>
              <a:rPr lang="en-IN" dirty="0" smtClean="0"/>
              <a:t>A customer is more likely to control a good or service if the customer has:</a:t>
            </a:r>
          </a:p>
          <a:p>
            <a:pPr lvl="1"/>
            <a:r>
              <a:rPr lang="en-IN" dirty="0" smtClean="0"/>
              <a:t>An </a:t>
            </a:r>
            <a:r>
              <a:rPr lang="en-IN" b="1" dirty="0" smtClean="0">
                <a:solidFill>
                  <a:srgbClr val="C00000"/>
                </a:solidFill>
              </a:rPr>
              <a:t>obligation to pay </a:t>
            </a:r>
            <a:r>
              <a:rPr lang="en-IN" dirty="0" smtClean="0"/>
              <a:t>the seller</a:t>
            </a:r>
          </a:p>
          <a:p>
            <a:pPr lvl="1"/>
            <a:r>
              <a:rPr lang="en-IN" b="1" dirty="0" smtClean="0">
                <a:solidFill>
                  <a:srgbClr val="C00000"/>
                </a:solidFill>
              </a:rPr>
              <a:t>Legal title </a:t>
            </a:r>
            <a:r>
              <a:rPr lang="en-IN" dirty="0" smtClean="0"/>
              <a:t>to the asset</a:t>
            </a:r>
          </a:p>
          <a:p>
            <a:pPr lvl="1"/>
            <a:r>
              <a:rPr lang="en-IN" b="1" dirty="0" smtClean="0">
                <a:solidFill>
                  <a:srgbClr val="C00000"/>
                </a:solidFill>
              </a:rPr>
              <a:t>Physical possession </a:t>
            </a:r>
            <a:r>
              <a:rPr lang="en-IN" dirty="0" smtClean="0"/>
              <a:t>of the asset</a:t>
            </a:r>
          </a:p>
          <a:p>
            <a:pPr lvl="1"/>
            <a:r>
              <a:rPr lang="en-IN" dirty="0" smtClean="0"/>
              <a:t>Assumed the </a:t>
            </a:r>
            <a:r>
              <a:rPr lang="en-IN" b="1" dirty="0" smtClean="0">
                <a:solidFill>
                  <a:srgbClr val="C00000"/>
                </a:solidFill>
              </a:rPr>
              <a:t>risks and rewards of ownership</a:t>
            </a:r>
          </a:p>
          <a:p>
            <a:pPr lvl="1"/>
            <a:r>
              <a:rPr lang="en-IN" b="1" dirty="0" smtClean="0">
                <a:solidFill>
                  <a:srgbClr val="C00000"/>
                </a:solidFill>
              </a:rPr>
              <a:t>Accepted</a:t>
            </a:r>
            <a:r>
              <a:rPr lang="en-IN" dirty="0" smtClean="0"/>
              <a:t> the asset</a:t>
            </a:r>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761999" y="1766364"/>
            <a:ext cx="8013600" cy="5057775"/>
          </a:xfrm>
        </p:spPr>
        <p:txBody>
          <a:bodyPr/>
          <a:lstStyle/>
          <a:p>
            <a:pPr marL="0" indent="0">
              <a:buNone/>
            </a:pPr>
            <a:r>
              <a:rPr lang="en-IN" dirty="0" smtClean="0"/>
              <a:t>Assume TrueTech sells TriBoxes with a one-year Tri-Net subscription at $250. The stand-alone selling price of the one-year subscription is highly uncertain because TrueTech hasn’t sold that service previously and hasn’t established a price for it. </a:t>
            </a:r>
          </a:p>
          <a:p>
            <a:pPr marL="0" indent="0">
              <a:buNone/>
            </a:pPr>
            <a:r>
              <a:rPr lang="en-IN" b="1" dirty="0" smtClean="0">
                <a:solidFill>
                  <a:srgbClr val="C00000"/>
                </a:solidFill>
              </a:rPr>
              <a:t>Under the residual approach:</a:t>
            </a:r>
          </a:p>
        </p:txBody>
      </p:sp>
      <p:sp>
        <p:nvSpPr>
          <p:cNvPr id="17" name="Rectangle 16"/>
          <p:cNvSpPr/>
          <p:nvPr/>
        </p:nvSpPr>
        <p:spPr>
          <a:xfrm>
            <a:off x="909640" y="4462345"/>
            <a:ext cx="7920037" cy="1998663"/>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8" name="Rectangle 17"/>
          <p:cNvSpPr/>
          <p:nvPr/>
        </p:nvSpPr>
        <p:spPr>
          <a:xfrm>
            <a:off x="903290" y="4457178"/>
            <a:ext cx="7920037" cy="2009775"/>
          </a:xfrm>
          <a:prstGeom prst="rect">
            <a:avLst/>
          </a:prstGeom>
          <a:solidFill>
            <a:srgbClr val="FFF89B"/>
          </a:solidFill>
          <a:ln>
            <a:solidFill>
              <a:srgbClr val="FFD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600" dirty="0"/>
          </a:p>
        </p:txBody>
      </p:sp>
      <p:sp>
        <p:nvSpPr>
          <p:cNvPr id="19" name="TextBox 18"/>
          <p:cNvSpPr txBox="1">
            <a:spLocks noChangeArrowheads="1"/>
          </p:cNvSpPr>
          <p:nvPr/>
        </p:nvSpPr>
        <p:spPr bwMode="auto">
          <a:xfrm>
            <a:off x="876300" y="4431778"/>
            <a:ext cx="4686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600" b="1" dirty="0">
                <a:latin typeface="Calibri" pitchFamily="34" charset="0"/>
              </a:rPr>
              <a:t>Journal Entry</a:t>
            </a:r>
            <a:endParaRPr lang="en-IN" altLang="en-US" sz="2600" b="1" baseline="30000" dirty="0">
              <a:latin typeface="Calibri" pitchFamily="34" charset="0"/>
            </a:endParaRPr>
          </a:p>
        </p:txBody>
      </p:sp>
      <p:sp>
        <p:nvSpPr>
          <p:cNvPr id="20" name="TextBox 19"/>
          <p:cNvSpPr txBox="1">
            <a:spLocks noChangeArrowheads="1"/>
          </p:cNvSpPr>
          <p:nvPr/>
        </p:nvSpPr>
        <p:spPr bwMode="auto">
          <a:xfrm>
            <a:off x="876300" y="4909613"/>
            <a:ext cx="4686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800" dirty="0">
                <a:latin typeface="Calibri" pitchFamily="34" charset="0"/>
              </a:rPr>
              <a:t>Accounts receivable</a:t>
            </a:r>
            <a:endParaRPr lang="en-IN" altLang="en-US" sz="2600" baseline="30000" dirty="0">
              <a:latin typeface="Calibri" pitchFamily="34" charset="0"/>
            </a:endParaRPr>
          </a:p>
        </p:txBody>
      </p:sp>
      <p:sp>
        <p:nvSpPr>
          <p:cNvPr id="21" name="TextBox 20"/>
          <p:cNvSpPr txBox="1">
            <a:spLocks noChangeArrowheads="1"/>
          </p:cNvSpPr>
          <p:nvPr/>
        </p:nvSpPr>
        <p:spPr bwMode="auto">
          <a:xfrm>
            <a:off x="876300" y="5363640"/>
            <a:ext cx="501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600" dirty="0">
                <a:latin typeface="Calibri" pitchFamily="34" charset="0"/>
              </a:rPr>
              <a:t>       </a:t>
            </a:r>
            <a:r>
              <a:rPr lang="en-IN" altLang="en-US" sz="2800" dirty="0">
                <a:latin typeface="Calibri" pitchFamily="34" charset="0"/>
              </a:rPr>
              <a:t>Sales revenue</a:t>
            </a:r>
            <a:endParaRPr lang="en-IN" altLang="en-US" sz="2600" baseline="30000" dirty="0">
              <a:latin typeface="Calibri" pitchFamily="34" charset="0"/>
            </a:endParaRPr>
          </a:p>
        </p:txBody>
      </p:sp>
      <p:sp>
        <p:nvSpPr>
          <p:cNvPr id="22" name="TextBox 21"/>
          <p:cNvSpPr txBox="1">
            <a:spLocks noChangeArrowheads="1"/>
          </p:cNvSpPr>
          <p:nvPr/>
        </p:nvSpPr>
        <p:spPr bwMode="auto">
          <a:xfrm>
            <a:off x="7215188" y="5379515"/>
            <a:ext cx="1516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240,000</a:t>
            </a:r>
            <a:endParaRPr lang="en-IN" altLang="en-US" sz="2600" baseline="30000" dirty="0">
              <a:latin typeface="Calibri" pitchFamily="34" charset="0"/>
            </a:endParaRPr>
          </a:p>
        </p:txBody>
      </p:sp>
      <p:sp>
        <p:nvSpPr>
          <p:cNvPr id="23" name="TextBox 22"/>
          <p:cNvSpPr txBox="1">
            <a:spLocks noChangeArrowheads="1"/>
          </p:cNvSpPr>
          <p:nvPr/>
        </p:nvSpPr>
        <p:spPr bwMode="auto">
          <a:xfrm>
            <a:off x="5881688" y="4909615"/>
            <a:ext cx="1504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250,000</a:t>
            </a:r>
            <a:endParaRPr lang="en-IN" altLang="en-US" sz="2600" baseline="30000" dirty="0">
              <a:latin typeface="Calibri" pitchFamily="34" charset="0"/>
            </a:endParaRPr>
          </a:p>
        </p:txBody>
      </p:sp>
      <p:sp>
        <p:nvSpPr>
          <p:cNvPr id="24" name="TextBox 23"/>
          <p:cNvSpPr txBox="1">
            <a:spLocks noChangeArrowheads="1"/>
          </p:cNvSpPr>
          <p:nvPr/>
        </p:nvSpPr>
        <p:spPr bwMode="auto">
          <a:xfrm>
            <a:off x="7454900" y="4423840"/>
            <a:ext cx="1289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600" b="1" dirty="0">
                <a:latin typeface="Calibri" pitchFamily="34" charset="0"/>
              </a:rPr>
              <a:t>Credit</a:t>
            </a:r>
            <a:endParaRPr lang="en-IN" altLang="en-US" sz="2600" b="1" baseline="30000" dirty="0">
              <a:latin typeface="Calibri" pitchFamily="34" charset="0"/>
            </a:endParaRPr>
          </a:p>
        </p:txBody>
      </p:sp>
      <p:sp>
        <p:nvSpPr>
          <p:cNvPr id="25" name="TextBox 24"/>
          <p:cNvSpPr txBox="1">
            <a:spLocks noChangeArrowheads="1"/>
          </p:cNvSpPr>
          <p:nvPr/>
        </p:nvSpPr>
        <p:spPr bwMode="auto">
          <a:xfrm>
            <a:off x="6097588" y="4423840"/>
            <a:ext cx="1289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600" b="1" dirty="0">
                <a:latin typeface="Calibri" pitchFamily="34" charset="0"/>
              </a:rPr>
              <a:t>Debit</a:t>
            </a:r>
            <a:endParaRPr lang="en-IN" altLang="en-US" sz="2600" b="1" baseline="30000" dirty="0">
              <a:latin typeface="Calibri" pitchFamily="34" charset="0"/>
            </a:endParaRPr>
          </a:p>
        </p:txBody>
      </p:sp>
      <p:cxnSp>
        <p:nvCxnSpPr>
          <p:cNvPr id="26" name="Straight Connector 25"/>
          <p:cNvCxnSpPr/>
          <p:nvPr/>
        </p:nvCxnSpPr>
        <p:spPr>
          <a:xfrm>
            <a:off x="885827" y="4923901"/>
            <a:ext cx="79343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876300" y="5906563"/>
            <a:ext cx="5010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600" dirty="0">
                <a:latin typeface="Calibri" pitchFamily="34" charset="0"/>
              </a:rPr>
              <a:t>       </a:t>
            </a:r>
            <a:r>
              <a:rPr lang="en-IN" altLang="en-US" sz="2800" dirty="0">
                <a:latin typeface="Calibri" pitchFamily="34" charset="0"/>
              </a:rPr>
              <a:t>Deferred revenue</a:t>
            </a:r>
            <a:endParaRPr lang="en-IN" altLang="en-US" sz="2600" baseline="30000" dirty="0">
              <a:latin typeface="Calibri" pitchFamily="34" charset="0"/>
            </a:endParaRPr>
          </a:p>
        </p:txBody>
      </p:sp>
      <p:sp>
        <p:nvSpPr>
          <p:cNvPr id="28" name="TextBox 27"/>
          <p:cNvSpPr txBox="1">
            <a:spLocks noChangeArrowheads="1"/>
          </p:cNvSpPr>
          <p:nvPr/>
        </p:nvSpPr>
        <p:spPr bwMode="auto">
          <a:xfrm>
            <a:off x="7215188" y="5920853"/>
            <a:ext cx="1516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600" dirty="0">
                <a:latin typeface="Calibri" pitchFamily="34" charset="0"/>
              </a:rPr>
              <a:t>10,000</a:t>
            </a:r>
            <a:endParaRPr lang="en-IN" altLang="en-US" sz="2600" baseline="30000" dirty="0">
              <a:latin typeface="Calibri" pitchFamily="34" charset="0"/>
            </a:endParaRPr>
          </a:p>
        </p:txBody>
      </p:sp>
      <p:sp>
        <p:nvSpPr>
          <p:cNvPr id="30"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LO5-6</a:t>
            </a:r>
          </a:p>
        </p:txBody>
      </p:sp>
      <p:sp>
        <p:nvSpPr>
          <p:cNvPr id="31" name="Title 1"/>
          <p:cNvSpPr>
            <a:spLocks noGrp="1"/>
          </p:cNvSpPr>
          <p:nvPr>
            <p:ph type="title"/>
          </p:nvPr>
        </p:nvSpPr>
        <p:spPr>
          <a:xfrm>
            <a:off x="761999" y="0"/>
            <a:ext cx="8382000" cy="1695312"/>
          </a:xfrm>
        </p:spPr>
        <p:txBody>
          <a:bodyPr rtlCol="0">
            <a:noAutofit/>
          </a:bodyPr>
          <a:lstStyle/>
          <a:p>
            <a:pPr fontAlgn="auto">
              <a:spcAft>
                <a:spcPts val="0"/>
              </a:spcAft>
              <a:defRPr/>
            </a:pPr>
            <a:r>
              <a:rPr lang="en-US" sz="3200" dirty="0" smtClean="0"/>
              <a:t>Special </a:t>
            </a:r>
            <a:r>
              <a:rPr lang="en-US" sz="3200" dirty="0"/>
              <a:t>Issues for Step 4: </a:t>
            </a:r>
            <a:r>
              <a:rPr lang="en-US" sz="3200" dirty="0" smtClean="0"/>
              <a:t/>
            </a:r>
            <a:br>
              <a:rPr lang="en-US" sz="3200" dirty="0" smtClean="0"/>
            </a:br>
            <a:r>
              <a:rPr lang="en-US" sz="3200" dirty="0" smtClean="0"/>
              <a:t>Allocate </a:t>
            </a:r>
            <a:r>
              <a:rPr lang="en-US" sz="3200" dirty="0"/>
              <a:t>the Transaction Price to the Performance </a:t>
            </a:r>
            <a:r>
              <a:rPr lang="en-US" sz="3200" dirty="0" smtClean="0"/>
              <a:t>Obligations                </a:t>
            </a:r>
            <a:r>
              <a:rPr lang="en-US" sz="1600" dirty="0" smtClean="0">
                <a:cs typeface="Arial" charset="0"/>
              </a:rPr>
              <a:t>(</a:t>
            </a:r>
            <a:r>
              <a:rPr lang="en-US" sz="1600" dirty="0">
                <a:cs typeface="Arial" charset="0"/>
              </a:rPr>
              <a:t>Illustration continued)</a:t>
            </a:r>
            <a:endParaRPr lang="en-IN" sz="3200" dirty="0"/>
          </a:p>
        </p:txBody>
      </p:sp>
    </p:spTree>
    <p:extLst>
      <p:ext uri="{BB962C8B-B14F-4D97-AF65-F5344CB8AC3E}">
        <p14:creationId xmlns:p14="http://schemas.microsoft.com/office/powerpoint/2010/main" val="3155519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fade">
                                      <p:cBhvr>
                                        <p:cTn id="7" dur="500"/>
                                        <p:tgtEl>
                                          <p:spTgt spid="91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38">
                                            <p:txEl>
                                              <p:pRg st="1" end="1"/>
                                            </p:txEl>
                                          </p:spTgt>
                                        </p:tgtEl>
                                        <p:attrNameLst>
                                          <p:attrName>style.visibility</p:attrName>
                                        </p:attrNameLst>
                                      </p:cBhvr>
                                      <p:to>
                                        <p:strVal val="visible"/>
                                      </p:to>
                                    </p:set>
                                    <p:animEffect transition="in" filter="fade">
                                      <p:cBhvr>
                                        <p:cTn id="12" dur="500"/>
                                        <p:tgtEl>
                                          <p:spTgt spid="9113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4" grpId="0"/>
      <p:bldP spid="25" grpId="0"/>
      <p:bldP spid="27" grpId="0"/>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endParaRPr lang="en-US" sz="2000" dirty="0" smtClean="0"/>
          </a:p>
          <a:p>
            <a:pPr marL="0" indent="0">
              <a:buNone/>
            </a:pPr>
            <a:r>
              <a:rPr lang="en-US" sz="2000" dirty="0" smtClean="0"/>
              <a:t>Allen Co. wrote </a:t>
            </a:r>
            <a:r>
              <a:rPr lang="en-US" sz="2000" dirty="0"/>
              <a:t>a contract that involves two separate performance obligations.  </a:t>
            </a:r>
            <a:r>
              <a:rPr lang="en-US" sz="2000" dirty="0" smtClean="0"/>
              <a:t>Allen cannot </a:t>
            </a:r>
            <a:r>
              <a:rPr lang="en-US" sz="2000" dirty="0"/>
              <a:t>estimate the stand-alone selling price of product A.  Product B has a stand-alone selling price of </a:t>
            </a:r>
            <a:r>
              <a:rPr lang="en-US" sz="2000" dirty="0" smtClean="0"/>
              <a:t>$200.  </a:t>
            </a:r>
            <a:r>
              <a:rPr lang="en-US" sz="2000" dirty="0"/>
              <a:t>The price for the combined product is </a:t>
            </a:r>
            <a:r>
              <a:rPr lang="en-US" sz="2000" dirty="0" smtClean="0"/>
              <a:t>$240.  </a:t>
            </a:r>
            <a:r>
              <a:rPr lang="en-US" sz="2000" dirty="0"/>
              <a:t>How much of the transaction price would be allocated to the performance obligation for delivering product A</a:t>
            </a:r>
            <a:r>
              <a:rPr lang="en-US" sz="2000" dirty="0" smtClean="0"/>
              <a:t>?</a:t>
            </a:r>
          </a:p>
          <a:p>
            <a:pPr marL="0" indent="0">
              <a:buNone/>
            </a:pPr>
            <a:r>
              <a:rPr lang="en-US" sz="2000" dirty="0" smtClean="0"/>
              <a:t>a</a:t>
            </a:r>
            <a:r>
              <a:rPr lang="en-US" sz="2000" dirty="0"/>
              <a:t>.	$  40.</a:t>
            </a:r>
          </a:p>
          <a:p>
            <a:pPr marL="0" indent="0">
              <a:buNone/>
            </a:pPr>
            <a:r>
              <a:rPr lang="en-US" sz="2000" dirty="0"/>
              <a:t>b.	$  60.</a:t>
            </a:r>
          </a:p>
          <a:p>
            <a:pPr marL="0" indent="0">
              <a:buNone/>
            </a:pPr>
            <a:r>
              <a:rPr lang="en-US" sz="2000" dirty="0"/>
              <a:t>c.	$  80.</a:t>
            </a:r>
          </a:p>
          <a:p>
            <a:pPr marL="0" indent="0">
              <a:buNone/>
            </a:pPr>
            <a:r>
              <a:rPr lang="en-US" sz="2000" dirty="0" smtClean="0"/>
              <a:t>d.</a:t>
            </a:r>
            <a:r>
              <a:rPr lang="en-US" sz="2000" dirty="0"/>
              <a:t>	</a:t>
            </a:r>
            <a:r>
              <a:rPr lang="en-US" sz="2000" dirty="0" smtClean="0"/>
              <a:t>$100.</a:t>
            </a:r>
            <a:endParaRPr lang="en-US" sz="2000" dirty="0"/>
          </a:p>
        </p:txBody>
      </p:sp>
      <p:sp>
        <p:nvSpPr>
          <p:cNvPr id="2" name="Oval 1"/>
          <p:cNvSpPr/>
          <p:nvPr/>
        </p:nvSpPr>
        <p:spPr bwMode="auto">
          <a:xfrm>
            <a:off x="752473" y="3368652"/>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610282" y="5090451"/>
            <a:ext cx="6718041" cy="646331"/>
          </a:xfrm>
          <a:prstGeom prst="rect">
            <a:avLst/>
          </a:prstGeom>
          <a:solidFill>
            <a:srgbClr val="FFFFD1"/>
          </a:solidFill>
          <a:ln w="6350">
            <a:solidFill>
              <a:schemeClr val="tx1"/>
            </a:solidFill>
          </a:ln>
        </p:spPr>
        <p:txBody>
          <a:bodyPr wrap="square" rtlCol="0">
            <a:spAutoFit/>
          </a:bodyPr>
          <a:lstStyle/>
          <a:p>
            <a:endParaRPr lang="en-US" dirty="0" smtClean="0"/>
          </a:p>
          <a:p>
            <a:pPr algn="ctr"/>
            <a:r>
              <a:rPr lang="en-US" dirty="0" smtClean="0"/>
              <a:t>Allen would </a:t>
            </a:r>
            <a:r>
              <a:rPr lang="en-US" dirty="0"/>
              <a:t>use the residual method.  </a:t>
            </a:r>
            <a:r>
              <a:rPr lang="en-US" dirty="0" smtClean="0"/>
              <a:t>$240 – </a:t>
            </a:r>
            <a:r>
              <a:rPr lang="en-US" dirty="0"/>
              <a:t>2</a:t>
            </a:r>
            <a:r>
              <a:rPr lang="en-US" dirty="0" smtClean="0"/>
              <a:t>00 </a:t>
            </a:r>
            <a:r>
              <a:rPr lang="en-US" dirty="0"/>
              <a:t>= </a:t>
            </a:r>
            <a:r>
              <a:rPr lang="en-US" b="1" dirty="0" smtClean="0">
                <a:solidFill>
                  <a:srgbClr val="C00000"/>
                </a:solidFill>
              </a:rPr>
              <a:t>$40</a:t>
            </a:r>
          </a:p>
        </p:txBody>
      </p:sp>
    </p:spTree>
    <p:extLst>
      <p:ext uri="{BB962C8B-B14F-4D97-AF65-F5344CB8AC3E}">
        <p14:creationId xmlns:p14="http://schemas.microsoft.com/office/powerpoint/2010/main" val="7771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761999" y="219992"/>
            <a:ext cx="8382000" cy="1623075"/>
          </a:xfrm>
        </p:spPr>
        <p:txBody>
          <a:bodyPr>
            <a:noAutofit/>
          </a:bodyPr>
          <a:lstStyle/>
          <a:p>
            <a:r>
              <a:rPr lang="en-IN" sz="3200" dirty="0">
                <a:ea typeface="Adobe Fan Heiti Std B"/>
                <a:cs typeface="Adobe Fan Heiti Std B"/>
              </a:rPr>
              <a:t>Special Issues for Step 5: </a:t>
            </a:r>
            <a:r>
              <a:rPr lang="en-IN" sz="3200" dirty="0" smtClean="0">
                <a:ea typeface="Adobe Fan Heiti Std B"/>
                <a:cs typeface="Adobe Fan Heiti Std B"/>
              </a:rPr>
              <a:t/>
            </a:r>
            <a:br>
              <a:rPr lang="en-IN" sz="3200" dirty="0" smtClean="0">
                <a:ea typeface="Adobe Fan Heiti Std B"/>
                <a:cs typeface="Adobe Fan Heiti Std B"/>
              </a:rPr>
            </a:br>
            <a:r>
              <a:rPr lang="en-IN" sz="3200" dirty="0" smtClean="0">
                <a:solidFill>
                  <a:srgbClr val="C00000"/>
                </a:solidFill>
                <a:ea typeface="Adobe Fan Heiti Std B"/>
                <a:cs typeface="Adobe Fan Heiti Std B"/>
              </a:rPr>
              <a:t>Recognize </a:t>
            </a:r>
            <a:r>
              <a:rPr lang="en-IN" sz="3200" dirty="0">
                <a:solidFill>
                  <a:srgbClr val="C00000"/>
                </a:solidFill>
                <a:ea typeface="Adobe Fan Heiti Std B"/>
                <a:cs typeface="Adobe Fan Heiti Std B"/>
              </a:rPr>
              <a:t>Revenue </a:t>
            </a:r>
            <a:r>
              <a:rPr lang="en-IN" sz="3200" dirty="0" smtClean="0">
                <a:solidFill>
                  <a:srgbClr val="C00000"/>
                </a:solidFill>
                <a:ea typeface="Adobe Fan Heiti Std B"/>
                <a:cs typeface="Adobe Fan Heiti Std B"/>
              </a:rPr>
              <a:t>When </a:t>
            </a:r>
            <a:r>
              <a:rPr lang="en-IN" sz="3200" dirty="0">
                <a:solidFill>
                  <a:srgbClr val="C00000"/>
                </a:solidFill>
                <a:ea typeface="Adobe Fan Heiti Std B"/>
                <a:cs typeface="Adobe Fan Heiti Std B"/>
              </a:rPr>
              <a:t>(Or As) Each Performance Obligation Is Satisfied</a:t>
            </a:r>
          </a:p>
        </p:txBody>
      </p:sp>
      <p:sp>
        <p:nvSpPr>
          <p:cNvPr id="93186" name="Content Placeholder 2"/>
          <p:cNvSpPr>
            <a:spLocks noGrp="1"/>
          </p:cNvSpPr>
          <p:nvPr>
            <p:ph idx="1"/>
          </p:nvPr>
        </p:nvSpPr>
        <p:spPr>
          <a:xfrm>
            <a:off x="761999" y="2056497"/>
            <a:ext cx="8013600" cy="4662615"/>
          </a:xfrm>
        </p:spPr>
        <p:txBody>
          <a:bodyPr/>
          <a:lstStyle/>
          <a:p>
            <a:pPr marL="0" indent="0">
              <a:buNone/>
            </a:pPr>
            <a:r>
              <a:rPr lang="en-IN" dirty="0" smtClean="0"/>
              <a:t>Some common arrangements can have complicated revenue recognition timing:</a:t>
            </a:r>
          </a:p>
          <a:p>
            <a:pPr marL="457200" lvl="1" indent="-457200">
              <a:spcBef>
                <a:spcPts val="1000"/>
              </a:spcBef>
            </a:pPr>
            <a:r>
              <a:rPr lang="en-IN" sz="2800" dirty="0"/>
              <a:t>Licenses </a:t>
            </a:r>
          </a:p>
          <a:p>
            <a:pPr marL="457200" lvl="1" indent="-457200">
              <a:spcBef>
                <a:spcPts val="1000"/>
              </a:spcBef>
            </a:pPr>
            <a:r>
              <a:rPr lang="en-IN" sz="2800" dirty="0"/>
              <a:t>Franchises </a:t>
            </a:r>
          </a:p>
          <a:p>
            <a:pPr marL="457200" lvl="1" indent="-457200">
              <a:spcBef>
                <a:spcPts val="1000"/>
              </a:spcBef>
            </a:pPr>
            <a:r>
              <a:rPr lang="en-IN" sz="2800" dirty="0"/>
              <a:t>Bill-and-hold arrangements </a:t>
            </a:r>
          </a:p>
          <a:p>
            <a:pPr marL="457200" lvl="1" indent="-457200">
              <a:spcBef>
                <a:spcPts val="1000"/>
              </a:spcBef>
            </a:pPr>
            <a:r>
              <a:rPr lang="en-IN" sz="2800" dirty="0"/>
              <a:t>Consignment arrangements</a:t>
            </a:r>
          </a:p>
          <a:p>
            <a:pPr marL="457200" lvl="1" indent="-457200">
              <a:spcBef>
                <a:spcPts val="1000"/>
              </a:spcBef>
            </a:pPr>
            <a:r>
              <a:rPr lang="en-IN" sz="2800" dirty="0"/>
              <a:t>Gift cards</a:t>
            </a:r>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500"/>
                                        <p:tgtEl>
                                          <p:spTgt spid="931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186">
                                            <p:txEl>
                                              <p:pRg st="1" end="1"/>
                                            </p:txEl>
                                          </p:spTgt>
                                        </p:tgtEl>
                                        <p:attrNameLst>
                                          <p:attrName>style.visibility</p:attrName>
                                        </p:attrNameLst>
                                      </p:cBhvr>
                                      <p:to>
                                        <p:strVal val="visible"/>
                                      </p:to>
                                    </p:set>
                                    <p:animEffect transition="in" filter="fade">
                                      <p:cBhvr>
                                        <p:cTn id="11" dur="500"/>
                                        <p:tgtEl>
                                          <p:spTgt spid="9318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186">
                                            <p:txEl>
                                              <p:pRg st="2" end="2"/>
                                            </p:txEl>
                                          </p:spTgt>
                                        </p:tgtEl>
                                        <p:attrNameLst>
                                          <p:attrName>style.visibility</p:attrName>
                                        </p:attrNameLst>
                                      </p:cBhvr>
                                      <p:to>
                                        <p:strVal val="visible"/>
                                      </p:to>
                                    </p:set>
                                    <p:animEffect transition="in" filter="fade">
                                      <p:cBhvr>
                                        <p:cTn id="15" dur="500"/>
                                        <p:tgtEl>
                                          <p:spTgt spid="9318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3186">
                                            <p:txEl>
                                              <p:pRg st="3" end="3"/>
                                            </p:txEl>
                                          </p:spTgt>
                                        </p:tgtEl>
                                        <p:attrNameLst>
                                          <p:attrName>style.visibility</p:attrName>
                                        </p:attrNameLst>
                                      </p:cBhvr>
                                      <p:to>
                                        <p:strVal val="visible"/>
                                      </p:to>
                                    </p:set>
                                    <p:animEffect transition="in" filter="fade">
                                      <p:cBhvr>
                                        <p:cTn id="19" dur="500"/>
                                        <p:tgtEl>
                                          <p:spTgt spid="9318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3186">
                                            <p:txEl>
                                              <p:pRg st="4" end="4"/>
                                            </p:txEl>
                                          </p:spTgt>
                                        </p:tgtEl>
                                        <p:attrNameLst>
                                          <p:attrName>style.visibility</p:attrName>
                                        </p:attrNameLst>
                                      </p:cBhvr>
                                      <p:to>
                                        <p:strVal val="visible"/>
                                      </p:to>
                                    </p:set>
                                    <p:animEffect transition="in" filter="fade">
                                      <p:cBhvr>
                                        <p:cTn id="23" dur="500"/>
                                        <p:tgtEl>
                                          <p:spTgt spid="9318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3186">
                                            <p:txEl>
                                              <p:pRg st="5" end="5"/>
                                            </p:txEl>
                                          </p:spTgt>
                                        </p:tgtEl>
                                        <p:attrNameLst>
                                          <p:attrName>style.visibility</p:attrName>
                                        </p:attrNameLst>
                                      </p:cBhvr>
                                      <p:to>
                                        <p:strVal val="visible"/>
                                      </p:to>
                                    </p:set>
                                    <p:animEffect transition="in" filter="fade">
                                      <p:cBhvr>
                                        <p:cTn id="27" dur="500"/>
                                        <p:tgtEl>
                                          <p:spTgt spid="93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761999" y="0"/>
            <a:ext cx="8382000" cy="1623075"/>
          </a:xfrm>
        </p:spPr>
        <p:txBody>
          <a:bodyPr>
            <a:noAutofit/>
          </a:bodyPr>
          <a:lstStyle/>
          <a:p>
            <a:pPr lvl="1">
              <a:spcBef>
                <a:spcPts val="1000"/>
              </a:spcBef>
            </a:pPr>
            <a:r>
              <a:rPr lang="en-IN" sz="3200" b="1" kern="1200" dirty="0">
                <a:solidFill>
                  <a:srgbClr val="0072A2"/>
                </a:solidFill>
                <a:latin typeface="+mn-lt"/>
                <a:ea typeface="Adobe Fan Heiti Std B" pitchFamily="34" charset="-128"/>
                <a:cs typeface="+mj-cs"/>
              </a:rPr>
              <a:t>Special Issues for Step 5: </a:t>
            </a:r>
            <a:r>
              <a:rPr lang="en-IN" sz="3200" b="1" kern="1200" dirty="0" smtClean="0">
                <a:solidFill>
                  <a:srgbClr val="0072A2"/>
                </a:solidFill>
                <a:latin typeface="+mn-lt"/>
                <a:ea typeface="Adobe Fan Heiti Std B" pitchFamily="34" charset="-128"/>
                <a:cs typeface="+mj-cs"/>
              </a:rPr>
              <a:t/>
            </a:r>
            <a:br>
              <a:rPr lang="en-IN" sz="3200" b="1" kern="1200" dirty="0" smtClean="0">
                <a:solidFill>
                  <a:srgbClr val="0072A2"/>
                </a:solidFill>
                <a:latin typeface="+mn-lt"/>
                <a:ea typeface="Adobe Fan Heiti Std B" pitchFamily="34" charset="-128"/>
                <a:cs typeface="+mj-cs"/>
              </a:rPr>
            </a:br>
            <a:r>
              <a:rPr lang="en-IN" sz="3200" b="1" dirty="0" smtClean="0">
                <a:solidFill>
                  <a:srgbClr val="C00000"/>
                </a:solidFill>
                <a:latin typeface="+mn-lt"/>
                <a:ea typeface="Adobe Fan Heiti Std B"/>
                <a:cs typeface="Aharoni" panose="02010803020104030203" pitchFamily="2" charset="-79"/>
              </a:rPr>
              <a:t>Licenses</a:t>
            </a:r>
            <a:r>
              <a:rPr lang="en-IN" sz="3200" b="1" dirty="0" smtClean="0">
                <a:latin typeface="+mn-lt"/>
                <a:cs typeface="Aharoni" panose="02010803020104030203" pitchFamily="2" charset="-79"/>
              </a:rPr>
              <a:t> </a:t>
            </a:r>
            <a:endParaRPr lang="en-IN" sz="3200" b="1" dirty="0">
              <a:latin typeface="+mn-lt"/>
              <a:cs typeface="Aharoni" panose="02010803020104030203" pitchFamily="2" charset="-79"/>
            </a:endParaRPr>
          </a:p>
        </p:txBody>
      </p:sp>
      <p:sp>
        <p:nvSpPr>
          <p:cNvPr id="93186" name="Content Placeholder 2"/>
          <p:cNvSpPr>
            <a:spLocks noGrp="1"/>
          </p:cNvSpPr>
          <p:nvPr>
            <p:ph idx="1"/>
          </p:nvPr>
        </p:nvSpPr>
        <p:spPr>
          <a:xfrm>
            <a:off x="731062" y="1406364"/>
            <a:ext cx="8013600" cy="5273301"/>
          </a:xfrm>
        </p:spPr>
        <p:txBody>
          <a:bodyPr>
            <a:normAutofit fontScale="92500" lnSpcReduction="10000"/>
          </a:bodyPr>
          <a:lstStyle/>
          <a:p>
            <a:pPr marL="628650" lvl="1" indent="-171450">
              <a:spcBef>
                <a:spcPct val="0"/>
              </a:spcBef>
              <a:spcAft>
                <a:spcPts val="600"/>
              </a:spcAft>
              <a:buFont typeface="Arial" panose="020B0604020202020204" pitchFamily="34" charset="0"/>
              <a:buChar char="•"/>
            </a:pPr>
            <a:r>
              <a:rPr lang="en-IN" sz="2800" dirty="0"/>
              <a:t>A license </a:t>
            </a:r>
            <a:r>
              <a:rPr lang="en-IN" sz="2800" dirty="0" smtClean="0"/>
              <a:t>transfers </a:t>
            </a:r>
            <a:r>
              <a:rPr lang="en-IN" sz="2800" dirty="0"/>
              <a:t>a </a:t>
            </a:r>
            <a:r>
              <a:rPr lang="en-IN" sz="2800" b="1" i="1" dirty="0">
                <a:solidFill>
                  <a:srgbClr val="C00000"/>
                </a:solidFill>
              </a:rPr>
              <a:t>right of use</a:t>
            </a:r>
            <a:r>
              <a:rPr lang="en-IN" sz="2800" b="1" dirty="0">
                <a:solidFill>
                  <a:srgbClr val="C00000"/>
                </a:solidFill>
              </a:rPr>
              <a:t> </a:t>
            </a:r>
            <a:r>
              <a:rPr lang="en-IN" sz="2800" dirty="0"/>
              <a:t>if the seller’s activities during the license period are not expected to affect the intellectual property being licensed to the customer. </a:t>
            </a:r>
            <a:endParaRPr lang="en-IN" sz="2800" dirty="0" smtClean="0"/>
          </a:p>
          <a:p>
            <a:pPr marL="914400" lvl="2" indent="0">
              <a:spcBef>
                <a:spcPct val="0"/>
              </a:spcBef>
              <a:spcAft>
                <a:spcPts val="600"/>
              </a:spcAft>
              <a:buNone/>
            </a:pPr>
            <a:r>
              <a:rPr lang="en-IN" sz="2400" b="1" dirty="0" smtClean="0"/>
              <a:t>Example: a </a:t>
            </a:r>
            <a:r>
              <a:rPr lang="en-IN" sz="2400" b="1" dirty="0"/>
              <a:t>music download</a:t>
            </a:r>
            <a:r>
              <a:rPr lang="en-IN" sz="2400" dirty="0"/>
              <a:t>. </a:t>
            </a:r>
            <a:endParaRPr lang="en-IN" sz="2400" dirty="0" smtClean="0"/>
          </a:p>
          <a:p>
            <a:pPr marL="633413" lvl="1" indent="0">
              <a:spcBef>
                <a:spcPct val="0"/>
              </a:spcBef>
              <a:spcAft>
                <a:spcPts val="600"/>
              </a:spcAft>
              <a:buNone/>
            </a:pPr>
            <a:r>
              <a:rPr lang="en-IN" sz="2800" dirty="0" smtClean="0"/>
              <a:t>Revenue </a:t>
            </a:r>
            <a:r>
              <a:rPr lang="en-IN" sz="2800" dirty="0"/>
              <a:t>is </a:t>
            </a:r>
            <a:r>
              <a:rPr lang="en-IN" sz="2800" i="1" dirty="0"/>
              <a:t>recognized at the start of the license period</a:t>
            </a:r>
            <a:r>
              <a:rPr lang="en-IN" sz="2800" dirty="0"/>
              <a:t>, </a:t>
            </a:r>
            <a:r>
              <a:rPr lang="en-IN" sz="2800" dirty="0" smtClean="0"/>
              <a:t>when </a:t>
            </a:r>
            <a:r>
              <a:rPr lang="en-IN" sz="2800" dirty="0"/>
              <a:t>the right is transferred. </a:t>
            </a:r>
            <a:endParaRPr lang="en-IN" sz="2800" dirty="0" smtClean="0"/>
          </a:p>
          <a:p>
            <a:pPr marL="628650" lvl="1" indent="-171450">
              <a:spcBef>
                <a:spcPts val="1200"/>
              </a:spcBef>
              <a:spcAft>
                <a:spcPts val="600"/>
              </a:spcAft>
              <a:buFont typeface="Arial" panose="020B0604020202020204" pitchFamily="34" charset="0"/>
              <a:buChar char="•"/>
            </a:pPr>
            <a:r>
              <a:rPr lang="en-IN" sz="2800" dirty="0" smtClean="0"/>
              <a:t>A </a:t>
            </a:r>
            <a:r>
              <a:rPr lang="en-IN" sz="2800" dirty="0"/>
              <a:t>license provides a </a:t>
            </a:r>
            <a:r>
              <a:rPr lang="en-IN" sz="2800" b="1" i="1" dirty="0">
                <a:solidFill>
                  <a:srgbClr val="C00000"/>
                </a:solidFill>
              </a:rPr>
              <a:t>right of access </a:t>
            </a:r>
            <a:r>
              <a:rPr lang="en-IN" sz="2800" dirty="0"/>
              <a:t>to the seller’s intellectual property if the seller’s ongoing activities affect the benefit the customer </a:t>
            </a:r>
            <a:r>
              <a:rPr lang="en-IN" sz="2800" dirty="0" smtClean="0"/>
              <a:t>receives.  </a:t>
            </a:r>
          </a:p>
          <a:p>
            <a:pPr marL="914400" lvl="2" indent="0">
              <a:spcBef>
                <a:spcPct val="0"/>
              </a:spcBef>
              <a:spcAft>
                <a:spcPts val="600"/>
              </a:spcAft>
              <a:buNone/>
            </a:pPr>
            <a:r>
              <a:rPr lang="en-IN" sz="2400" b="1" dirty="0" smtClean="0"/>
              <a:t>Example: an </a:t>
            </a:r>
            <a:r>
              <a:rPr lang="en-IN" sz="2400" b="1" dirty="0"/>
              <a:t>NFL trademark </a:t>
            </a:r>
            <a:r>
              <a:rPr lang="en-IN" sz="2400" dirty="0"/>
              <a:t>granted to a company over a period of time.  </a:t>
            </a:r>
          </a:p>
          <a:p>
            <a:pPr marL="633413" lvl="1" indent="0">
              <a:spcBef>
                <a:spcPct val="0"/>
              </a:spcBef>
              <a:spcAft>
                <a:spcPts val="600"/>
              </a:spcAft>
              <a:buNone/>
            </a:pPr>
            <a:r>
              <a:rPr lang="en-IN" sz="2800" dirty="0" smtClean="0"/>
              <a:t>In </a:t>
            </a:r>
            <a:r>
              <a:rPr lang="en-IN" sz="2800" dirty="0"/>
              <a:t>that case revenue is recognized </a:t>
            </a:r>
            <a:r>
              <a:rPr lang="en-IN" sz="2800" i="1" dirty="0"/>
              <a:t>over the period of time </a:t>
            </a:r>
            <a:r>
              <a:rPr lang="en-IN" sz="2800" dirty="0"/>
              <a:t>for which access is provided.</a:t>
            </a:r>
            <a:endParaRPr lang="en-US" sz="2800" dirty="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LO5-7</a:t>
            </a:r>
          </a:p>
        </p:txBody>
      </p:sp>
    </p:spTree>
    <p:extLst>
      <p:ext uri="{BB962C8B-B14F-4D97-AF65-F5344CB8AC3E}">
        <p14:creationId xmlns:p14="http://schemas.microsoft.com/office/powerpoint/2010/main" val="2943991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500"/>
                                        <p:tgtEl>
                                          <p:spTgt spid="93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186">
                                            <p:txEl>
                                              <p:pRg st="1" end="1"/>
                                            </p:txEl>
                                          </p:spTgt>
                                        </p:tgtEl>
                                        <p:attrNameLst>
                                          <p:attrName>style.visibility</p:attrName>
                                        </p:attrNameLst>
                                      </p:cBhvr>
                                      <p:to>
                                        <p:strVal val="visible"/>
                                      </p:to>
                                    </p:set>
                                    <p:animEffect transition="in" filter="fade">
                                      <p:cBhvr>
                                        <p:cTn id="11" dur="500"/>
                                        <p:tgtEl>
                                          <p:spTgt spid="9318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3186">
                                            <p:txEl>
                                              <p:pRg st="2" end="2"/>
                                            </p:txEl>
                                          </p:spTgt>
                                        </p:tgtEl>
                                        <p:attrNameLst>
                                          <p:attrName>style.visibility</p:attrName>
                                        </p:attrNameLst>
                                      </p:cBhvr>
                                      <p:to>
                                        <p:strVal val="visible"/>
                                      </p:to>
                                    </p:set>
                                    <p:animEffect transition="in" filter="fade">
                                      <p:cBhvr>
                                        <p:cTn id="15" dur="500"/>
                                        <p:tgtEl>
                                          <p:spTgt spid="9318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3186">
                                            <p:txEl>
                                              <p:pRg st="3" end="3"/>
                                            </p:txEl>
                                          </p:spTgt>
                                        </p:tgtEl>
                                        <p:attrNameLst>
                                          <p:attrName>style.visibility</p:attrName>
                                        </p:attrNameLst>
                                      </p:cBhvr>
                                      <p:to>
                                        <p:strVal val="visible"/>
                                      </p:to>
                                    </p:set>
                                    <p:animEffect transition="in" filter="fade">
                                      <p:cBhvr>
                                        <p:cTn id="20" dur="500"/>
                                        <p:tgtEl>
                                          <p:spTgt spid="93186">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3186">
                                            <p:txEl>
                                              <p:pRg st="4" end="4"/>
                                            </p:txEl>
                                          </p:spTgt>
                                        </p:tgtEl>
                                        <p:attrNameLst>
                                          <p:attrName>style.visibility</p:attrName>
                                        </p:attrNameLst>
                                      </p:cBhvr>
                                      <p:to>
                                        <p:strVal val="visible"/>
                                      </p:to>
                                    </p:set>
                                    <p:animEffect transition="in" filter="fade">
                                      <p:cBhvr>
                                        <p:cTn id="24" dur="500"/>
                                        <p:tgtEl>
                                          <p:spTgt spid="93186">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3186">
                                            <p:txEl>
                                              <p:pRg st="5" end="5"/>
                                            </p:txEl>
                                          </p:spTgt>
                                        </p:tgtEl>
                                        <p:attrNameLst>
                                          <p:attrName>style.visibility</p:attrName>
                                        </p:attrNameLst>
                                      </p:cBhvr>
                                      <p:to>
                                        <p:strVal val="visible"/>
                                      </p:to>
                                    </p:set>
                                    <p:animEffect transition="in" filter="fade">
                                      <p:cBhvr>
                                        <p:cTn id="28" dur="500"/>
                                        <p:tgtEl>
                                          <p:spTgt spid="93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Which </a:t>
            </a:r>
            <a:r>
              <a:rPr lang="en-US" sz="2000" dirty="0"/>
              <a:t>of the following is </a:t>
            </a:r>
            <a:r>
              <a:rPr lang="en-US" sz="2000" b="1" dirty="0"/>
              <a:t>not</a:t>
            </a:r>
            <a:r>
              <a:rPr lang="en-US" sz="2000" dirty="0"/>
              <a:t> true?</a:t>
            </a:r>
          </a:p>
          <a:p>
            <a:pPr marL="463550" indent="-463550">
              <a:buNone/>
            </a:pPr>
            <a:r>
              <a:rPr lang="en-US" sz="2000" dirty="0"/>
              <a:t>a.	License fees are recognized over time for any license that is viewed as providing a right of access.</a:t>
            </a:r>
          </a:p>
          <a:p>
            <a:pPr marL="463550" lvl="0" indent="-463550">
              <a:buNone/>
            </a:pPr>
            <a:r>
              <a:rPr lang="en-US" sz="2000" dirty="0" smtClean="0"/>
              <a:t>b.	Licensing </a:t>
            </a:r>
            <a:r>
              <a:rPr lang="en-US" sz="2000" dirty="0"/>
              <a:t>fees are recognized as revenue over time for any licenses for which the seller expects its ongoing activities to affect the benefits that the buyer receives from intellectual property.</a:t>
            </a:r>
          </a:p>
          <a:p>
            <a:pPr marL="463550" lvl="0" indent="-463550">
              <a:buNone/>
            </a:pPr>
            <a:r>
              <a:rPr lang="en-US" sz="2000" dirty="0" smtClean="0"/>
              <a:t>c.	License </a:t>
            </a:r>
            <a:r>
              <a:rPr lang="en-US" sz="2000" dirty="0"/>
              <a:t>fees are recognized as revenue at a point in time if the buyer expects that the seller’s future activities will not affect the benefit the buyer derives from the intellectual property.</a:t>
            </a:r>
          </a:p>
          <a:p>
            <a:pPr marL="463550" lvl="0" indent="-463550">
              <a:buNone/>
            </a:pPr>
            <a:r>
              <a:rPr lang="en-US" sz="2000" dirty="0" smtClean="0"/>
              <a:t>d.	Licensing </a:t>
            </a:r>
            <a:r>
              <a:rPr lang="en-US" sz="2000" dirty="0"/>
              <a:t>fees </a:t>
            </a:r>
            <a:r>
              <a:rPr lang="en-US" sz="2000" dirty="0" smtClean="0"/>
              <a:t>always are </a:t>
            </a:r>
            <a:r>
              <a:rPr lang="en-US" sz="2000" dirty="0"/>
              <a:t>recognized as revenue at the end of the license period, when the seller has completed its performance obligation to provide access to its intellectual property.</a:t>
            </a:r>
          </a:p>
        </p:txBody>
      </p:sp>
      <p:sp>
        <p:nvSpPr>
          <p:cNvPr id="2" name="Oval 1"/>
          <p:cNvSpPr/>
          <p:nvPr/>
        </p:nvSpPr>
        <p:spPr bwMode="auto">
          <a:xfrm>
            <a:off x="762049" y="4390234"/>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610282" y="5379399"/>
            <a:ext cx="6718041" cy="923330"/>
          </a:xfrm>
          <a:prstGeom prst="rect">
            <a:avLst/>
          </a:prstGeom>
          <a:solidFill>
            <a:srgbClr val="FFFFD1"/>
          </a:solidFill>
          <a:ln w="6350">
            <a:solidFill>
              <a:schemeClr val="tx1"/>
            </a:solidFill>
          </a:ln>
        </p:spPr>
        <p:txBody>
          <a:bodyPr wrap="square" rtlCol="0">
            <a:spAutoFit/>
          </a:bodyPr>
          <a:lstStyle/>
          <a:p>
            <a:pPr algn="ctr"/>
            <a:r>
              <a:rPr lang="en-US" dirty="0" smtClean="0"/>
              <a:t>If </a:t>
            </a:r>
            <a:r>
              <a:rPr lang="en-US" dirty="0"/>
              <a:t>the seller provides </a:t>
            </a:r>
            <a:r>
              <a:rPr lang="en-US" b="1" dirty="0"/>
              <a:t>access</a:t>
            </a:r>
            <a:r>
              <a:rPr lang="en-US" dirty="0"/>
              <a:t> to its intellectual property, revenue is recognized </a:t>
            </a:r>
            <a:r>
              <a:rPr lang="en-US" b="1" dirty="0">
                <a:solidFill>
                  <a:srgbClr val="C00000"/>
                </a:solidFill>
              </a:rPr>
              <a:t>over the period of time for which access is provided</a:t>
            </a:r>
            <a:r>
              <a:rPr lang="en-US" dirty="0"/>
              <a:t>, not deferred until the end of the license period</a:t>
            </a:r>
            <a:r>
              <a:rPr lang="en-US" dirty="0" smtClean="0"/>
              <a:t>.</a:t>
            </a:r>
            <a:endParaRPr lang="en-US" b="1" dirty="0">
              <a:solidFill>
                <a:srgbClr val="C00000"/>
              </a:solidFill>
            </a:endParaRPr>
          </a:p>
        </p:txBody>
      </p:sp>
    </p:spTree>
    <p:extLst>
      <p:ext uri="{BB962C8B-B14F-4D97-AF65-F5344CB8AC3E}">
        <p14:creationId xmlns:p14="http://schemas.microsoft.com/office/powerpoint/2010/main" val="371409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Zack developed </a:t>
            </a:r>
            <a:r>
              <a:rPr lang="en-US" sz="2000" dirty="0"/>
              <a:t>software that helps farmers to plow their fields in a manner that prevents erosion and maximizes the effectiveness of irrigation.  </a:t>
            </a:r>
            <a:r>
              <a:rPr lang="en-US" sz="2000" dirty="0" smtClean="0"/>
              <a:t>Spurlock paid </a:t>
            </a:r>
            <a:r>
              <a:rPr lang="en-US" sz="2000" dirty="0"/>
              <a:t>a licensing fee of </a:t>
            </a:r>
            <a:r>
              <a:rPr lang="en-US" sz="2000" dirty="0" smtClean="0"/>
              <a:t>$60,000 </a:t>
            </a:r>
            <a:r>
              <a:rPr lang="en-US" sz="2000" dirty="0"/>
              <a:t>for a copy of the software.  Although Spurlock </a:t>
            </a:r>
            <a:r>
              <a:rPr lang="en-US" sz="2000" dirty="0" smtClean="0"/>
              <a:t>can </a:t>
            </a:r>
            <a:r>
              <a:rPr lang="en-US" sz="2000" dirty="0"/>
              <a:t>use the software as long as it wants, Zack </a:t>
            </a:r>
            <a:r>
              <a:rPr lang="en-US" sz="2000" dirty="0" smtClean="0"/>
              <a:t>expects </a:t>
            </a:r>
            <a:r>
              <a:rPr lang="en-US" sz="2000" dirty="0"/>
              <a:t>that Spurlock </a:t>
            </a:r>
            <a:r>
              <a:rPr lang="en-US" sz="2000" dirty="0" smtClean="0"/>
              <a:t>will </a:t>
            </a:r>
            <a:r>
              <a:rPr lang="en-US" sz="2000" dirty="0"/>
              <a:t>use the software for approximately 5 years. Zack </a:t>
            </a:r>
            <a:r>
              <a:rPr lang="en-US" sz="2000" dirty="0" smtClean="0"/>
              <a:t>does </a:t>
            </a:r>
            <a:r>
              <a:rPr lang="en-US" sz="2000" dirty="0"/>
              <a:t>not anticipate any further interaction with Spurlock</a:t>
            </a:r>
            <a:r>
              <a:rPr lang="en-US" sz="2000" dirty="0" smtClean="0"/>
              <a:t> </a:t>
            </a:r>
            <a:r>
              <a:rPr lang="en-US" sz="2000" dirty="0"/>
              <a:t>following transfer of the license.  How much revenue should Zack </a:t>
            </a:r>
            <a:r>
              <a:rPr lang="en-US" sz="2000" dirty="0" smtClean="0"/>
              <a:t>recognize </a:t>
            </a:r>
            <a:r>
              <a:rPr lang="en-US" sz="2000" dirty="0"/>
              <a:t>in the first year of the contract?</a:t>
            </a:r>
          </a:p>
          <a:p>
            <a:pPr marL="0" lvl="0" indent="0">
              <a:buNone/>
            </a:pPr>
            <a:r>
              <a:rPr lang="en-US" sz="2000" dirty="0" smtClean="0"/>
              <a:t>a.	$0</a:t>
            </a:r>
            <a:endParaRPr lang="en-US" sz="2000" dirty="0"/>
          </a:p>
          <a:p>
            <a:pPr marL="0" lvl="0" indent="0">
              <a:buNone/>
            </a:pPr>
            <a:r>
              <a:rPr lang="en-US" sz="2000" dirty="0"/>
              <a:t>b</a:t>
            </a:r>
            <a:r>
              <a:rPr lang="en-US" sz="2000" dirty="0" smtClean="0"/>
              <a:t>.	$12,000</a:t>
            </a:r>
            <a:endParaRPr lang="en-US" sz="2000" dirty="0"/>
          </a:p>
          <a:p>
            <a:pPr marL="0" lvl="0" indent="0">
              <a:buNone/>
            </a:pPr>
            <a:r>
              <a:rPr lang="en-US" sz="2000" dirty="0"/>
              <a:t>c</a:t>
            </a:r>
            <a:r>
              <a:rPr lang="en-US" sz="2000" dirty="0" smtClean="0"/>
              <a:t>.	$15,000</a:t>
            </a:r>
            <a:endParaRPr lang="en-US" sz="2000" dirty="0"/>
          </a:p>
          <a:p>
            <a:pPr marL="0" lvl="0" indent="0">
              <a:buNone/>
            </a:pPr>
            <a:r>
              <a:rPr lang="en-US" sz="2000" dirty="0"/>
              <a:t>d</a:t>
            </a:r>
            <a:r>
              <a:rPr lang="en-US" sz="2000" dirty="0" smtClean="0"/>
              <a:t>.	$60,000</a:t>
            </a:r>
            <a:endParaRPr lang="en-US" sz="2000" dirty="0"/>
          </a:p>
        </p:txBody>
      </p:sp>
      <p:sp>
        <p:nvSpPr>
          <p:cNvPr id="2" name="Oval 1"/>
          <p:cNvSpPr/>
          <p:nvPr/>
        </p:nvSpPr>
        <p:spPr bwMode="auto">
          <a:xfrm>
            <a:off x="761999" y="4940698"/>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948787" y="4096586"/>
            <a:ext cx="5584359" cy="1200329"/>
          </a:xfrm>
          <a:prstGeom prst="rect">
            <a:avLst/>
          </a:prstGeom>
          <a:solidFill>
            <a:srgbClr val="FFFFD1"/>
          </a:solidFill>
          <a:ln w="6350">
            <a:solidFill>
              <a:schemeClr val="tx1"/>
            </a:solidFill>
          </a:ln>
        </p:spPr>
        <p:txBody>
          <a:bodyPr wrap="square" rtlCol="0">
            <a:spAutoFit/>
          </a:bodyPr>
          <a:lstStyle/>
          <a:p>
            <a:r>
              <a:rPr lang="en-US" dirty="0" smtClean="0"/>
              <a:t>Because </a:t>
            </a:r>
            <a:r>
              <a:rPr lang="en-US" dirty="0"/>
              <a:t>Zack </a:t>
            </a:r>
            <a:r>
              <a:rPr lang="en-US" dirty="0" smtClean="0"/>
              <a:t>will </a:t>
            </a:r>
            <a:r>
              <a:rPr lang="en-US" dirty="0"/>
              <a:t>have no </a:t>
            </a:r>
            <a:r>
              <a:rPr lang="en-US" dirty="0" smtClean="0"/>
              <a:t>continuing </a:t>
            </a:r>
            <a:r>
              <a:rPr lang="en-US" dirty="0"/>
              <a:t>involvement, the license transfers a right of use, and all license revenue can be recognized upon transfer of control of the software to the customer</a:t>
            </a:r>
            <a:r>
              <a:rPr lang="en-US" dirty="0" smtClean="0"/>
              <a:t>.</a:t>
            </a:r>
            <a:endParaRPr lang="en-US" b="1" dirty="0">
              <a:solidFill>
                <a:srgbClr val="C00000"/>
              </a:solidFill>
            </a:endParaRPr>
          </a:p>
        </p:txBody>
      </p:sp>
    </p:spTree>
    <p:extLst>
      <p:ext uri="{BB962C8B-B14F-4D97-AF65-F5344CB8AC3E}">
        <p14:creationId xmlns:p14="http://schemas.microsoft.com/office/powerpoint/2010/main" val="163255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761999" y="0"/>
            <a:ext cx="8382000" cy="1623075"/>
          </a:xfrm>
        </p:spPr>
        <p:txBody>
          <a:bodyPr>
            <a:noAutofit/>
          </a:bodyPr>
          <a:lstStyle/>
          <a:p>
            <a:pPr lvl="1">
              <a:spcBef>
                <a:spcPts val="1000"/>
              </a:spcBef>
            </a:pPr>
            <a:r>
              <a:rPr lang="en-IN" sz="3200" b="1" kern="1200" dirty="0">
                <a:solidFill>
                  <a:srgbClr val="0072A2"/>
                </a:solidFill>
                <a:latin typeface="+mn-lt"/>
                <a:ea typeface="Adobe Fan Heiti Std B" pitchFamily="34" charset="-128"/>
                <a:cs typeface="+mj-cs"/>
              </a:rPr>
              <a:t>Special Issues for Step 5: </a:t>
            </a:r>
            <a:r>
              <a:rPr lang="en-IN" sz="3200" b="1" kern="1200" dirty="0" smtClean="0">
                <a:solidFill>
                  <a:srgbClr val="0072A2"/>
                </a:solidFill>
                <a:latin typeface="+mn-lt"/>
                <a:ea typeface="Adobe Fan Heiti Std B" pitchFamily="34" charset="-128"/>
                <a:cs typeface="+mj-cs"/>
              </a:rPr>
              <a:t/>
            </a:r>
            <a:br>
              <a:rPr lang="en-IN" sz="3200" b="1" kern="1200" dirty="0" smtClean="0">
                <a:solidFill>
                  <a:srgbClr val="0072A2"/>
                </a:solidFill>
                <a:latin typeface="+mn-lt"/>
                <a:ea typeface="Adobe Fan Heiti Std B" pitchFamily="34" charset="-128"/>
                <a:cs typeface="+mj-cs"/>
              </a:rPr>
            </a:br>
            <a:r>
              <a:rPr lang="en-IN" sz="3200" b="1" dirty="0" smtClean="0">
                <a:solidFill>
                  <a:srgbClr val="C00000"/>
                </a:solidFill>
                <a:latin typeface="+mn-lt"/>
                <a:cs typeface="Aharoni" panose="02010803020104030203" pitchFamily="2" charset="-79"/>
              </a:rPr>
              <a:t>Franchises</a:t>
            </a:r>
            <a:endParaRPr lang="en-IN" sz="2800" b="1" dirty="0">
              <a:solidFill>
                <a:srgbClr val="C00000"/>
              </a:solidFill>
              <a:latin typeface="+mn-lt"/>
              <a:cs typeface="Aharoni" panose="02010803020104030203" pitchFamily="2" charset="-79"/>
            </a:endParaRPr>
          </a:p>
        </p:txBody>
      </p:sp>
      <p:sp>
        <p:nvSpPr>
          <p:cNvPr id="93186" name="Content Placeholder 2"/>
          <p:cNvSpPr>
            <a:spLocks noGrp="1"/>
          </p:cNvSpPr>
          <p:nvPr>
            <p:ph idx="1"/>
          </p:nvPr>
        </p:nvSpPr>
        <p:spPr>
          <a:xfrm>
            <a:off x="761999" y="1478601"/>
            <a:ext cx="8013600" cy="4662615"/>
          </a:xfrm>
        </p:spPr>
        <p:txBody>
          <a:bodyPr/>
          <a:lstStyle/>
          <a:p>
            <a:pPr marL="171450" indent="-171450">
              <a:spcBef>
                <a:spcPct val="0"/>
              </a:spcBef>
              <a:spcAft>
                <a:spcPts val="1200"/>
              </a:spcAft>
              <a:buFont typeface="Arial" panose="020B0604020202020204" pitchFamily="34" charset="0"/>
              <a:buChar char="•"/>
            </a:pPr>
            <a:r>
              <a:rPr lang="en-IN" dirty="0" smtClean="0"/>
              <a:t>In </a:t>
            </a:r>
            <a:r>
              <a:rPr lang="en-IN" dirty="0"/>
              <a:t>a franchise arrangement, a franchisor grants to the franchisee the right to sell the franchisor’s products and use its name.  </a:t>
            </a:r>
            <a:endParaRPr lang="en-IN" dirty="0" smtClean="0"/>
          </a:p>
          <a:p>
            <a:pPr marL="171450" indent="-171450">
              <a:spcBef>
                <a:spcPct val="0"/>
              </a:spcBef>
              <a:spcAft>
                <a:spcPts val="1200"/>
              </a:spcAft>
              <a:buFont typeface="Arial" panose="020B0604020202020204" pitchFamily="34" charset="0"/>
              <a:buChar char="•"/>
            </a:pPr>
            <a:r>
              <a:rPr lang="en-IN" dirty="0" smtClean="0"/>
              <a:t>Franchises </a:t>
            </a:r>
            <a:r>
              <a:rPr lang="en-IN" dirty="0"/>
              <a:t>often include a </a:t>
            </a:r>
            <a:r>
              <a:rPr lang="en-IN" b="1" dirty="0"/>
              <a:t>license</a:t>
            </a:r>
            <a:r>
              <a:rPr lang="en-IN" dirty="0"/>
              <a:t>, as well as </a:t>
            </a:r>
            <a:r>
              <a:rPr lang="en-IN" b="1" dirty="0"/>
              <a:t>goods and services transferred </a:t>
            </a:r>
            <a:r>
              <a:rPr lang="en-IN" dirty="0"/>
              <a:t>at the start of the franchise as well as over the life of the franchise.  </a:t>
            </a:r>
            <a:endParaRPr lang="en-IN" dirty="0" smtClean="0"/>
          </a:p>
          <a:p>
            <a:pPr marL="171450" indent="-171450">
              <a:spcBef>
                <a:spcPct val="0"/>
              </a:spcBef>
              <a:spcAft>
                <a:spcPts val="1200"/>
              </a:spcAft>
              <a:buFont typeface="Arial" panose="020B0604020202020204" pitchFamily="34" charset="0"/>
              <a:buChar char="•"/>
            </a:pPr>
            <a:r>
              <a:rPr lang="en-IN" dirty="0" smtClean="0"/>
              <a:t>Each </a:t>
            </a:r>
            <a:r>
              <a:rPr lang="en-IN" dirty="0"/>
              <a:t>of these aspects must be evaluated to determine if they qualify as separate performance obligations and accounted for accordingly.</a:t>
            </a:r>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LO5-7</a:t>
            </a:r>
          </a:p>
        </p:txBody>
      </p:sp>
    </p:spTree>
    <p:extLst>
      <p:ext uri="{BB962C8B-B14F-4D97-AF65-F5344CB8AC3E}">
        <p14:creationId xmlns:p14="http://schemas.microsoft.com/office/powerpoint/2010/main" val="2260622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animEffect transition="in" filter="fade">
                                      <p:cBhvr>
                                        <p:cTn id="12" dur="500"/>
                                        <p:tgtEl>
                                          <p:spTgt spid="93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86">
                                            <p:txEl>
                                              <p:pRg st="2" end="2"/>
                                            </p:txEl>
                                          </p:spTgt>
                                        </p:tgtEl>
                                        <p:attrNameLst>
                                          <p:attrName>style.visibility</p:attrName>
                                        </p:attrNameLst>
                                      </p:cBhvr>
                                      <p:to>
                                        <p:strVal val="visible"/>
                                      </p:to>
                                    </p:set>
                                    <p:animEffect transition="in" filter="fade">
                                      <p:cBhvr>
                                        <p:cTn id="17" dur="500"/>
                                        <p:tgtEl>
                                          <p:spTgt spid="93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a:t>Which of the following is </a:t>
            </a:r>
            <a:r>
              <a:rPr lang="en-US" sz="2000" b="1" dirty="0"/>
              <a:t>not</a:t>
            </a:r>
            <a:r>
              <a:rPr lang="en-US" sz="2000" dirty="0"/>
              <a:t> true about accounting for revenue from franchise arrangements?</a:t>
            </a:r>
          </a:p>
          <a:p>
            <a:pPr marL="403225" lvl="0" indent="-403225">
              <a:buNone/>
            </a:pPr>
            <a:r>
              <a:rPr lang="en-US" sz="2000" dirty="0" smtClean="0"/>
              <a:t>a.	Franchise </a:t>
            </a:r>
            <a:r>
              <a:rPr lang="en-US" sz="2000" dirty="0"/>
              <a:t>arrangements often include a performance obligation for a license as well as for delivery of goods and services.</a:t>
            </a:r>
          </a:p>
          <a:p>
            <a:pPr marL="403225" lvl="0" indent="-403225">
              <a:buNone/>
            </a:pPr>
            <a:r>
              <a:rPr lang="en-US" sz="2000" dirty="0" smtClean="0"/>
              <a:t>b.	Franchise </a:t>
            </a:r>
            <a:r>
              <a:rPr lang="en-US" sz="2000" dirty="0"/>
              <a:t>arrangements typically include one or more performance obligations for which revenue is recognized at a point in time.</a:t>
            </a:r>
          </a:p>
          <a:p>
            <a:pPr marL="403225" lvl="0" indent="-403225">
              <a:buNone/>
            </a:pPr>
            <a:r>
              <a:rPr lang="en-US" sz="2000" dirty="0" smtClean="0"/>
              <a:t>c.	Franchise </a:t>
            </a:r>
            <a:r>
              <a:rPr lang="en-US" sz="2000" dirty="0"/>
              <a:t>arrangements typically include one or more performance obligations for which revenue is recognized over a period of time.</a:t>
            </a:r>
          </a:p>
          <a:p>
            <a:pPr marL="403225" lvl="0" indent="-403225">
              <a:buNone/>
            </a:pPr>
            <a:r>
              <a:rPr lang="en-US" sz="2000" dirty="0" smtClean="0"/>
              <a:t>d.	Franchise </a:t>
            </a:r>
            <a:r>
              <a:rPr lang="en-US" sz="2000" dirty="0"/>
              <a:t>arrangements typically include one performance obligation because the goods and services included in the arrangement are not separately identifiable.</a:t>
            </a:r>
          </a:p>
        </p:txBody>
      </p:sp>
      <p:sp>
        <p:nvSpPr>
          <p:cNvPr id="2" name="Oval 1"/>
          <p:cNvSpPr/>
          <p:nvPr/>
        </p:nvSpPr>
        <p:spPr bwMode="auto">
          <a:xfrm>
            <a:off x="795336" y="415039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393572" y="5162688"/>
            <a:ext cx="6501330" cy="1200329"/>
          </a:xfrm>
          <a:prstGeom prst="rect">
            <a:avLst/>
          </a:prstGeom>
          <a:solidFill>
            <a:srgbClr val="FFFFD1"/>
          </a:solidFill>
          <a:ln w="6350">
            <a:solidFill>
              <a:schemeClr val="tx1"/>
            </a:solidFill>
          </a:ln>
        </p:spPr>
        <p:txBody>
          <a:bodyPr wrap="square" rtlCol="0">
            <a:spAutoFit/>
          </a:bodyPr>
          <a:lstStyle/>
          <a:p>
            <a:r>
              <a:rPr lang="en-US" dirty="0" smtClean="0"/>
              <a:t>Franchise </a:t>
            </a:r>
            <a:r>
              <a:rPr lang="en-US" dirty="0"/>
              <a:t>arrangements typically include multiple performance obligations because the goods and services included in the arrangement are both capable of being distinct and are separately identifiable</a:t>
            </a:r>
            <a:r>
              <a:rPr lang="en-US" dirty="0" smtClean="0"/>
              <a:t>.</a:t>
            </a:r>
            <a:endParaRPr lang="en-US" b="1" dirty="0">
              <a:solidFill>
                <a:srgbClr val="C00000"/>
              </a:solidFill>
            </a:endParaRPr>
          </a:p>
        </p:txBody>
      </p:sp>
    </p:spTree>
    <p:extLst>
      <p:ext uri="{BB962C8B-B14F-4D97-AF65-F5344CB8AC3E}">
        <p14:creationId xmlns:p14="http://schemas.microsoft.com/office/powerpoint/2010/main" val="165277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761999" y="0"/>
            <a:ext cx="8382000" cy="1623075"/>
          </a:xfrm>
        </p:spPr>
        <p:txBody>
          <a:bodyPr>
            <a:noAutofit/>
          </a:bodyPr>
          <a:lstStyle/>
          <a:p>
            <a:pPr lvl="1">
              <a:spcBef>
                <a:spcPts val="1000"/>
              </a:spcBef>
            </a:pPr>
            <a:r>
              <a:rPr lang="en-IN" sz="3200" b="1" kern="1200" dirty="0">
                <a:solidFill>
                  <a:srgbClr val="0072A2"/>
                </a:solidFill>
                <a:latin typeface="+mn-lt"/>
                <a:ea typeface="Adobe Fan Heiti Std B" pitchFamily="34" charset="-128"/>
                <a:cs typeface="+mj-cs"/>
              </a:rPr>
              <a:t>Special Issues for Step 5: </a:t>
            </a:r>
            <a:r>
              <a:rPr lang="en-IN" sz="3200" b="1" kern="1200" dirty="0" smtClean="0">
                <a:solidFill>
                  <a:srgbClr val="0072A2"/>
                </a:solidFill>
                <a:latin typeface="+mn-lt"/>
                <a:ea typeface="Adobe Fan Heiti Std B" pitchFamily="34" charset="-128"/>
                <a:cs typeface="+mj-cs"/>
              </a:rPr>
              <a:t/>
            </a:r>
            <a:br>
              <a:rPr lang="en-IN" sz="3200" b="1" kern="1200" dirty="0" smtClean="0">
                <a:solidFill>
                  <a:srgbClr val="0072A2"/>
                </a:solidFill>
                <a:latin typeface="+mn-lt"/>
                <a:ea typeface="Adobe Fan Heiti Std B" pitchFamily="34" charset="-128"/>
                <a:cs typeface="+mj-cs"/>
              </a:rPr>
            </a:br>
            <a:r>
              <a:rPr lang="en-IN" sz="3200" b="1" dirty="0" smtClean="0">
                <a:solidFill>
                  <a:srgbClr val="C00000"/>
                </a:solidFill>
                <a:latin typeface="+mn-lt"/>
                <a:cs typeface="Aharoni" panose="02010803020104030203" pitchFamily="2" charset="-79"/>
              </a:rPr>
              <a:t>Bill-and-Hold Sales</a:t>
            </a:r>
            <a:endParaRPr lang="en-IN" sz="2800" b="1" dirty="0">
              <a:solidFill>
                <a:srgbClr val="C00000"/>
              </a:solidFill>
              <a:latin typeface="+mn-lt"/>
              <a:cs typeface="Aharoni" panose="02010803020104030203" pitchFamily="2" charset="-79"/>
            </a:endParaRPr>
          </a:p>
        </p:txBody>
      </p:sp>
      <p:sp>
        <p:nvSpPr>
          <p:cNvPr id="93186" name="Content Placeholder 2"/>
          <p:cNvSpPr>
            <a:spLocks noGrp="1"/>
          </p:cNvSpPr>
          <p:nvPr>
            <p:ph idx="1"/>
          </p:nvPr>
        </p:nvSpPr>
        <p:spPr>
          <a:xfrm>
            <a:off x="790260" y="1478601"/>
            <a:ext cx="8013600" cy="4662615"/>
          </a:xfrm>
        </p:spPr>
        <p:txBody>
          <a:bodyPr/>
          <a:lstStyle/>
          <a:p>
            <a:pPr marL="171450" indent="-171450">
              <a:spcBef>
                <a:spcPct val="0"/>
              </a:spcBef>
              <a:buFont typeface="Arial" panose="020B0604020202020204" pitchFamily="34" charset="0"/>
              <a:buChar char="•"/>
            </a:pPr>
            <a:r>
              <a:rPr lang="en-IN" dirty="0" smtClean="0"/>
              <a:t>A bill-and-hold sale is an </a:t>
            </a:r>
            <a:r>
              <a:rPr lang="en-IN" dirty="0"/>
              <a:t>arrangement where a </a:t>
            </a:r>
            <a:r>
              <a:rPr lang="en-IN" b="1" dirty="0"/>
              <a:t>customer purchases goods but requests that the seller not ship the product until a later date</a:t>
            </a:r>
            <a:r>
              <a:rPr lang="en-IN" dirty="0"/>
              <a:t>. </a:t>
            </a:r>
            <a:endParaRPr lang="en-IN" dirty="0" smtClean="0"/>
          </a:p>
          <a:p>
            <a:pPr marL="171450" indent="-171450">
              <a:spcBef>
                <a:spcPct val="0"/>
              </a:spcBef>
              <a:buFont typeface="Arial" panose="020B0604020202020204" pitchFamily="34" charset="0"/>
              <a:buChar char="•"/>
            </a:pPr>
            <a:endParaRPr lang="en-IN" dirty="0"/>
          </a:p>
          <a:p>
            <a:pPr marL="171450" indent="-171450">
              <a:spcBef>
                <a:spcPct val="0"/>
              </a:spcBef>
              <a:buFont typeface="Arial" panose="020B0604020202020204" pitchFamily="34" charset="0"/>
              <a:buChar char="•"/>
            </a:pPr>
            <a:r>
              <a:rPr lang="en-IN" dirty="0" smtClean="0"/>
              <a:t>Since </a:t>
            </a:r>
            <a:r>
              <a:rPr lang="en-IN" dirty="0"/>
              <a:t>the customer doesn’t have physical possession of the asset until the seller has delivered it, transfer of </a:t>
            </a:r>
            <a:r>
              <a:rPr lang="en-IN" b="1" dirty="0"/>
              <a:t>control has not occurred</a:t>
            </a:r>
            <a:r>
              <a:rPr lang="en-IN" dirty="0"/>
              <a:t>, so </a:t>
            </a:r>
            <a:r>
              <a:rPr lang="en-IN" b="1" dirty="0">
                <a:solidFill>
                  <a:srgbClr val="C00000"/>
                </a:solidFill>
              </a:rPr>
              <a:t>revenue typically should not be recognized until actual delivery to the customer </a:t>
            </a:r>
            <a:r>
              <a:rPr lang="en-IN" b="1" dirty="0" smtClean="0">
                <a:solidFill>
                  <a:srgbClr val="C00000"/>
                </a:solidFill>
              </a:rPr>
              <a:t>occurs</a:t>
            </a:r>
            <a:r>
              <a:rPr lang="en-IN" dirty="0" smtClean="0"/>
              <a:t>.</a:t>
            </a:r>
            <a:endParaRPr lang="en-IN" dirty="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LO5-7</a:t>
            </a:r>
          </a:p>
        </p:txBody>
      </p:sp>
    </p:spTree>
    <p:extLst>
      <p:ext uri="{BB962C8B-B14F-4D97-AF65-F5344CB8AC3E}">
        <p14:creationId xmlns:p14="http://schemas.microsoft.com/office/powerpoint/2010/main" val="1370663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6">
                                            <p:txEl>
                                              <p:pRg st="2" end="2"/>
                                            </p:txEl>
                                          </p:spTgt>
                                        </p:tgtEl>
                                        <p:attrNameLst>
                                          <p:attrName>style.visibility</p:attrName>
                                        </p:attrNameLst>
                                      </p:cBhvr>
                                      <p:to>
                                        <p:strVal val="visible"/>
                                      </p:to>
                                    </p:set>
                                    <p:animEffect transition="in" filter="fade">
                                      <p:cBhvr>
                                        <p:cTn id="12" dur="500"/>
                                        <p:tgtEl>
                                          <p:spTgt spid="93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a:t>Which of the following is typically true for a bill-and-hold arrangement?</a:t>
            </a:r>
          </a:p>
          <a:p>
            <a:pPr marL="344488" indent="-344488">
              <a:buNone/>
            </a:pPr>
            <a:r>
              <a:rPr lang="en-US" sz="2000" dirty="0"/>
              <a:t>a.	Revenue is recognized </a:t>
            </a:r>
            <a:r>
              <a:rPr lang="en-US" sz="2000" dirty="0" smtClean="0"/>
              <a:t>when </a:t>
            </a:r>
            <a:r>
              <a:rPr lang="en-US" sz="2000" dirty="0"/>
              <a:t>goods are manufactured.</a:t>
            </a:r>
          </a:p>
          <a:p>
            <a:pPr marL="344488" lvl="0" indent="-344488">
              <a:buNone/>
            </a:pPr>
            <a:r>
              <a:rPr lang="en-US" sz="2000" dirty="0" smtClean="0"/>
              <a:t>b.	Revenue </a:t>
            </a:r>
            <a:r>
              <a:rPr lang="en-US" sz="2000" dirty="0"/>
              <a:t>is recognized </a:t>
            </a:r>
            <a:r>
              <a:rPr lang="en-US" sz="2000" dirty="0" smtClean="0"/>
              <a:t>when </a:t>
            </a:r>
            <a:r>
              <a:rPr lang="en-US" sz="2000" dirty="0"/>
              <a:t>the arrangement is made.</a:t>
            </a:r>
          </a:p>
          <a:p>
            <a:pPr marL="344488" lvl="0" indent="-344488">
              <a:buNone/>
            </a:pPr>
            <a:r>
              <a:rPr lang="en-US" sz="2000" dirty="0" smtClean="0"/>
              <a:t>c.	Revenue </a:t>
            </a:r>
            <a:r>
              <a:rPr lang="en-US" sz="2000" dirty="0"/>
              <a:t>is recognized </a:t>
            </a:r>
            <a:r>
              <a:rPr lang="en-US" sz="2000" dirty="0" smtClean="0"/>
              <a:t>when </a:t>
            </a:r>
            <a:r>
              <a:rPr lang="en-US" sz="2000" dirty="0"/>
              <a:t>the delivery of goods is made.</a:t>
            </a:r>
          </a:p>
          <a:p>
            <a:pPr marL="344488" lvl="0" indent="-344488">
              <a:buNone/>
            </a:pPr>
            <a:r>
              <a:rPr lang="en-US" sz="2000" dirty="0" smtClean="0"/>
              <a:t>d.	Revenue </a:t>
            </a:r>
            <a:r>
              <a:rPr lang="en-US" sz="2000" dirty="0"/>
              <a:t>is recognized at the point in time at which payment from the customer is received.</a:t>
            </a:r>
          </a:p>
        </p:txBody>
      </p:sp>
      <p:sp>
        <p:nvSpPr>
          <p:cNvPr id="2" name="Oval 1"/>
          <p:cNvSpPr/>
          <p:nvPr/>
        </p:nvSpPr>
        <p:spPr bwMode="auto">
          <a:xfrm>
            <a:off x="761999" y="2647812"/>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1321335" y="4009783"/>
            <a:ext cx="6501330" cy="1200329"/>
          </a:xfrm>
          <a:prstGeom prst="rect">
            <a:avLst/>
          </a:prstGeom>
          <a:solidFill>
            <a:srgbClr val="FFFFD1"/>
          </a:solidFill>
          <a:ln w="6350">
            <a:solidFill>
              <a:schemeClr val="tx1"/>
            </a:solidFill>
          </a:ln>
        </p:spPr>
        <p:txBody>
          <a:bodyPr wrap="square" rtlCol="0">
            <a:spAutoFit/>
          </a:bodyPr>
          <a:lstStyle/>
          <a:p>
            <a:r>
              <a:rPr lang="en-US" dirty="0" smtClean="0"/>
              <a:t>Bill-and-hold </a:t>
            </a:r>
            <a:r>
              <a:rPr lang="en-US" dirty="0"/>
              <a:t>arrangements normally do not qualify for revenue recognition until </a:t>
            </a:r>
            <a:r>
              <a:rPr lang="en-US" b="1" dirty="0">
                <a:solidFill>
                  <a:srgbClr val="FF0000"/>
                </a:solidFill>
              </a:rPr>
              <a:t>delivery</a:t>
            </a:r>
            <a:r>
              <a:rPr lang="en-US" dirty="0"/>
              <a:t> is made to the customer.  Prior to that point, control of goods </a:t>
            </a:r>
            <a:r>
              <a:rPr lang="en-US" dirty="0" smtClean="0"/>
              <a:t>usually is </a:t>
            </a:r>
            <a:r>
              <a:rPr lang="en-US" dirty="0"/>
              <a:t>not viewed as having passed to the customer</a:t>
            </a:r>
            <a:r>
              <a:rPr lang="en-US" dirty="0" smtClean="0"/>
              <a:t>.</a:t>
            </a:r>
            <a:endParaRPr lang="en-US" b="1" dirty="0">
              <a:solidFill>
                <a:srgbClr val="C00000"/>
              </a:solidFill>
            </a:endParaRPr>
          </a:p>
        </p:txBody>
      </p:sp>
    </p:spTree>
    <p:extLst>
      <p:ext uri="{BB962C8B-B14F-4D97-AF65-F5344CB8AC3E}">
        <p14:creationId xmlns:p14="http://schemas.microsoft.com/office/powerpoint/2010/main" val="199848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fontAlgn="auto">
              <a:spcAft>
                <a:spcPts val="0"/>
              </a:spcAft>
              <a:buNone/>
              <a:defRPr/>
            </a:pPr>
            <a:r>
              <a:rPr lang="en-IN" dirty="0" smtClean="0"/>
              <a:t>TrueTech Industries sells the Tri-Box, a gaming console that allows users to play video games individually or in multiplayer environments over the Internet. A Tri-Box is only a gaming module and includes no other goods or services. When should TrueTech recognize revenue for the following sale of 1,000 Tri-Boxes to CompStores?</a:t>
            </a:r>
          </a:p>
          <a:p>
            <a:pPr fontAlgn="auto">
              <a:spcAft>
                <a:spcPts val="0"/>
              </a:spcAft>
              <a:buFont typeface="Arial" panose="020B0604020202020204" pitchFamily="34" charset="0"/>
              <a:buChar char="•"/>
              <a:defRPr/>
            </a:pPr>
            <a:r>
              <a:rPr lang="en-IN" b="1" dirty="0" smtClean="0"/>
              <a:t>December 20, 2015: </a:t>
            </a:r>
            <a:r>
              <a:rPr lang="en-IN" dirty="0" smtClean="0"/>
              <a:t>CompStores orders 1,000 Tri-Boxes at a price of $240 each, promising payment within 30 days after delivery.</a:t>
            </a:r>
          </a:p>
          <a:p>
            <a:pPr marL="0" indent="0" algn="ctr" fontAlgn="auto">
              <a:spcAft>
                <a:spcPts val="0"/>
              </a:spcAft>
              <a:buNone/>
              <a:defRPr/>
            </a:pPr>
            <a:r>
              <a:rPr lang="en-IN" dirty="0" smtClean="0">
                <a:solidFill>
                  <a:srgbClr val="C00000"/>
                </a:solidFill>
              </a:rPr>
              <a:t>No entry</a:t>
            </a:r>
            <a:endParaRPr lang="en-IN" dirty="0">
              <a:solidFill>
                <a:srgbClr val="C00000"/>
              </a:solidFill>
            </a:endParaRPr>
          </a:p>
        </p:txBody>
      </p:sp>
      <p:sp>
        <p:nvSpPr>
          <p:cNvPr id="4" name="Title 2"/>
          <p:cNvSpPr txBox="1">
            <a:spLocks/>
          </p:cNvSpPr>
          <p:nvPr/>
        </p:nvSpPr>
        <p:spPr bwMode="auto">
          <a:xfrm>
            <a:off x="8389940" y="114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LO5-2</a:t>
            </a:r>
          </a:p>
        </p:txBody>
      </p:sp>
      <p:sp>
        <p:nvSpPr>
          <p:cNvPr id="6" name="Title 1"/>
          <p:cNvSpPr>
            <a:spLocks noGrp="1"/>
          </p:cNvSpPr>
          <p:nvPr>
            <p:ph type="title"/>
          </p:nvPr>
        </p:nvSpPr>
        <p:spPr>
          <a:xfrm>
            <a:off x="761999" y="0"/>
            <a:ext cx="8382000" cy="1444625"/>
          </a:xfrm>
        </p:spPr>
        <p:txBody>
          <a:bodyPr rtlCol="0">
            <a:normAutofit/>
          </a:bodyPr>
          <a:lstStyle/>
          <a:p>
            <a:pPr fontAlgn="auto">
              <a:lnSpc>
                <a:spcPct val="100000"/>
              </a:lnSpc>
              <a:spcAft>
                <a:spcPts val="0"/>
              </a:spcAft>
              <a:defRPr/>
            </a:pPr>
            <a:r>
              <a:rPr lang="en-IN" dirty="0"/>
              <a:t>Illustration:</a:t>
            </a:r>
            <a:r>
              <a:rPr lang="en-IN" dirty="0" smtClean="0"/>
              <a:t/>
            </a:r>
            <a:br>
              <a:rPr lang="en-IN" dirty="0" smtClean="0"/>
            </a:br>
            <a:r>
              <a:rPr lang="en-IN" dirty="0" smtClean="0"/>
              <a:t>Recognizing Revenue at a Single Point in Time</a:t>
            </a:r>
            <a:endParaRPr lang="en-IN"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761999" y="0"/>
            <a:ext cx="8382000" cy="1623075"/>
          </a:xfrm>
        </p:spPr>
        <p:txBody>
          <a:bodyPr>
            <a:noAutofit/>
          </a:bodyPr>
          <a:lstStyle/>
          <a:p>
            <a:pPr lvl="1">
              <a:spcBef>
                <a:spcPts val="1000"/>
              </a:spcBef>
            </a:pPr>
            <a:r>
              <a:rPr lang="en-IN" sz="3200" b="1" kern="1200" dirty="0">
                <a:solidFill>
                  <a:srgbClr val="0072A2"/>
                </a:solidFill>
                <a:latin typeface="+mn-lt"/>
                <a:ea typeface="Adobe Fan Heiti Std B" pitchFamily="34" charset="-128"/>
                <a:cs typeface="+mj-cs"/>
              </a:rPr>
              <a:t>Special Issues for Step 5: </a:t>
            </a:r>
            <a:r>
              <a:rPr lang="en-IN" sz="3200" b="1" kern="1200" dirty="0" smtClean="0">
                <a:solidFill>
                  <a:srgbClr val="0072A2"/>
                </a:solidFill>
                <a:latin typeface="+mn-lt"/>
                <a:ea typeface="Adobe Fan Heiti Std B" pitchFamily="34" charset="-128"/>
                <a:cs typeface="+mj-cs"/>
              </a:rPr>
              <a:t/>
            </a:r>
            <a:br>
              <a:rPr lang="en-IN" sz="3200" b="1" kern="1200" dirty="0" smtClean="0">
                <a:solidFill>
                  <a:srgbClr val="0072A2"/>
                </a:solidFill>
                <a:latin typeface="+mn-lt"/>
                <a:ea typeface="Adobe Fan Heiti Std B" pitchFamily="34" charset="-128"/>
                <a:cs typeface="+mj-cs"/>
              </a:rPr>
            </a:br>
            <a:r>
              <a:rPr lang="en-IN" sz="3200" b="1" dirty="0" smtClean="0">
                <a:solidFill>
                  <a:srgbClr val="C00000"/>
                </a:solidFill>
                <a:latin typeface="+mn-lt"/>
                <a:cs typeface="Aharoni" panose="02010803020104030203" pitchFamily="2" charset="-79"/>
              </a:rPr>
              <a:t>Consignment Arrangements</a:t>
            </a:r>
            <a:endParaRPr lang="en-IN" sz="3200" b="1" dirty="0">
              <a:solidFill>
                <a:srgbClr val="C00000"/>
              </a:solidFill>
              <a:latin typeface="+mn-lt"/>
              <a:cs typeface="Aharoni" panose="02010803020104030203" pitchFamily="2" charset="-79"/>
            </a:endParaRPr>
          </a:p>
        </p:txBody>
      </p:sp>
      <p:sp>
        <p:nvSpPr>
          <p:cNvPr id="93186" name="Content Placeholder 2"/>
          <p:cNvSpPr>
            <a:spLocks noGrp="1"/>
          </p:cNvSpPr>
          <p:nvPr>
            <p:ph idx="1"/>
          </p:nvPr>
        </p:nvSpPr>
        <p:spPr>
          <a:xfrm>
            <a:off x="745432" y="1334127"/>
            <a:ext cx="8013600" cy="4662615"/>
          </a:xfrm>
        </p:spPr>
        <p:txBody>
          <a:bodyPr>
            <a:normAutofit lnSpcReduction="10000"/>
          </a:bodyPr>
          <a:lstStyle/>
          <a:p>
            <a:pPr marL="171450" indent="-171450">
              <a:spcBef>
                <a:spcPts val="0"/>
              </a:spcBef>
              <a:spcAft>
                <a:spcPts val="1200"/>
              </a:spcAft>
              <a:buFont typeface="Arial" panose="020B0604020202020204" pitchFamily="34" charset="0"/>
              <a:buChar char="•"/>
            </a:pPr>
            <a:r>
              <a:rPr lang="en-IN" dirty="0" smtClean="0"/>
              <a:t>The “consignor</a:t>
            </a:r>
            <a:r>
              <a:rPr lang="en-IN" dirty="0"/>
              <a:t>” physically transfers the goods to the other company, the consignee, but the </a:t>
            </a:r>
            <a:r>
              <a:rPr lang="en-IN" b="1" dirty="0"/>
              <a:t>consignor retains legal title.</a:t>
            </a:r>
            <a:r>
              <a:rPr lang="en-IN" dirty="0"/>
              <a:t> </a:t>
            </a:r>
            <a:endParaRPr lang="en-IN" dirty="0" smtClean="0"/>
          </a:p>
          <a:p>
            <a:pPr marL="171450" indent="-171450">
              <a:spcBef>
                <a:spcPts val="0"/>
              </a:spcBef>
              <a:spcAft>
                <a:spcPts val="1200"/>
              </a:spcAft>
              <a:buFont typeface="Arial" panose="020B0604020202020204" pitchFamily="34" charset="0"/>
              <a:buChar char="•"/>
            </a:pPr>
            <a:r>
              <a:rPr lang="en-IN" dirty="0" smtClean="0"/>
              <a:t>If </a:t>
            </a:r>
            <a:r>
              <a:rPr lang="en-IN" dirty="0"/>
              <a:t>a buyer is found, the consignee remits the </a:t>
            </a:r>
            <a:r>
              <a:rPr lang="en-IN" b="1" dirty="0"/>
              <a:t>selling price less commission </a:t>
            </a:r>
            <a:r>
              <a:rPr lang="en-IN" dirty="0"/>
              <a:t>and approved expenses to the consignor. </a:t>
            </a:r>
            <a:endParaRPr lang="en-IN" dirty="0" smtClean="0"/>
          </a:p>
          <a:p>
            <a:pPr marL="171450" indent="-171450">
              <a:spcBef>
                <a:spcPts val="0"/>
              </a:spcBef>
              <a:spcAft>
                <a:spcPts val="1200"/>
              </a:spcAft>
              <a:buFont typeface="Arial" panose="020B0604020202020204" pitchFamily="34" charset="0"/>
              <a:buChar char="•"/>
            </a:pPr>
            <a:r>
              <a:rPr lang="en-IN" dirty="0" smtClean="0"/>
              <a:t>If </a:t>
            </a:r>
            <a:r>
              <a:rPr lang="en-IN" dirty="0"/>
              <a:t>the consignee can’t find a buyer within an agreed-upon time, the consignee </a:t>
            </a:r>
            <a:r>
              <a:rPr lang="en-IN" b="1" dirty="0"/>
              <a:t>returns the goods to the consignor</a:t>
            </a:r>
            <a:r>
              <a:rPr lang="en-IN" dirty="0"/>
              <a:t>. </a:t>
            </a:r>
            <a:endParaRPr lang="en-IN" dirty="0" smtClean="0"/>
          </a:p>
          <a:p>
            <a:pPr marL="171450" indent="-171450">
              <a:spcBef>
                <a:spcPts val="0"/>
              </a:spcBef>
              <a:spcAft>
                <a:spcPts val="1200"/>
              </a:spcAft>
              <a:buFont typeface="Arial" panose="020B0604020202020204" pitchFamily="34" charset="0"/>
              <a:buChar char="•"/>
            </a:pPr>
            <a:r>
              <a:rPr lang="en-IN" dirty="0" smtClean="0"/>
              <a:t>Given </a:t>
            </a:r>
            <a:r>
              <a:rPr lang="en-IN" dirty="0"/>
              <a:t>that the consignor retains the risks of ownership, it </a:t>
            </a:r>
            <a:r>
              <a:rPr lang="en-IN" b="1" dirty="0">
                <a:solidFill>
                  <a:srgbClr val="C00000"/>
                </a:solidFill>
              </a:rPr>
              <a:t>postpones revenue recognition until sale to a third party </a:t>
            </a:r>
            <a:r>
              <a:rPr lang="en-IN" b="1" dirty="0" smtClean="0">
                <a:solidFill>
                  <a:srgbClr val="C00000"/>
                </a:solidFill>
              </a:rPr>
              <a:t>occurs</a:t>
            </a:r>
            <a:r>
              <a:rPr lang="en-IN" dirty="0" smtClean="0"/>
              <a:t>.</a:t>
            </a:r>
            <a:endParaRPr lang="en-IN" dirty="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LO5-7</a:t>
            </a:r>
          </a:p>
        </p:txBody>
      </p:sp>
    </p:spTree>
    <p:extLst>
      <p:ext uri="{BB962C8B-B14F-4D97-AF65-F5344CB8AC3E}">
        <p14:creationId xmlns:p14="http://schemas.microsoft.com/office/powerpoint/2010/main" val="2884107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animEffect transition="in" filter="fade">
                                      <p:cBhvr>
                                        <p:cTn id="12" dur="500"/>
                                        <p:tgtEl>
                                          <p:spTgt spid="93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86">
                                            <p:txEl>
                                              <p:pRg st="2" end="2"/>
                                            </p:txEl>
                                          </p:spTgt>
                                        </p:tgtEl>
                                        <p:attrNameLst>
                                          <p:attrName>style.visibility</p:attrName>
                                        </p:attrNameLst>
                                      </p:cBhvr>
                                      <p:to>
                                        <p:strVal val="visible"/>
                                      </p:to>
                                    </p:set>
                                    <p:animEffect transition="in" filter="fade">
                                      <p:cBhvr>
                                        <p:cTn id="17" dur="500"/>
                                        <p:tgtEl>
                                          <p:spTgt spid="93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186">
                                            <p:txEl>
                                              <p:pRg st="3" end="3"/>
                                            </p:txEl>
                                          </p:spTgt>
                                        </p:tgtEl>
                                        <p:attrNameLst>
                                          <p:attrName>style.visibility</p:attrName>
                                        </p:attrNameLst>
                                      </p:cBhvr>
                                      <p:to>
                                        <p:strVal val="visible"/>
                                      </p:to>
                                    </p:set>
                                    <p:animEffect transition="in" filter="fade">
                                      <p:cBhvr>
                                        <p:cTn id="22" dur="500"/>
                                        <p:tgtEl>
                                          <p:spTgt spid="931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buNone/>
            </a:pPr>
            <a:r>
              <a:rPr lang="en-US" sz="2000" dirty="0"/>
              <a:t> </a:t>
            </a:r>
            <a:r>
              <a:rPr lang="en-US" sz="2000" dirty="0" smtClean="0"/>
              <a:t>Alex Guerin is </a:t>
            </a:r>
            <a:r>
              <a:rPr lang="en-US" sz="2000" dirty="0"/>
              <a:t>an artist who sells his work under consignment (he displays his work in local barbershops, and customers purchase his work there). Guerin </a:t>
            </a:r>
            <a:r>
              <a:rPr lang="en-US" sz="2000" dirty="0" smtClean="0"/>
              <a:t>recently </a:t>
            </a:r>
            <a:r>
              <a:rPr lang="en-US" sz="2000" dirty="0"/>
              <a:t>transferred a painting on consignment to a local </a:t>
            </a:r>
            <a:r>
              <a:rPr lang="en-US" sz="2000" dirty="0" smtClean="0"/>
              <a:t>barbershop. After </a:t>
            </a:r>
            <a:r>
              <a:rPr lang="en-US" sz="2000" dirty="0"/>
              <a:t>Guerin </a:t>
            </a:r>
            <a:r>
              <a:rPr lang="en-US" sz="2000" dirty="0" smtClean="0"/>
              <a:t>has </a:t>
            </a:r>
            <a:r>
              <a:rPr lang="en-US" sz="2000" dirty="0"/>
              <a:t>transferred a painting to a barbershop, the painting: </a:t>
            </a:r>
          </a:p>
          <a:p>
            <a:pPr marL="344488" indent="-344488">
              <a:buNone/>
            </a:pPr>
            <a:r>
              <a:rPr lang="en-US" sz="2000" dirty="0"/>
              <a:t>a.	Should be counted in the barbershop’s inventory, as the barbershop now possesses it.  </a:t>
            </a:r>
          </a:p>
          <a:p>
            <a:pPr marL="344488" lvl="0" indent="-344488">
              <a:buNone/>
            </a:pPr>
            <a:r>
              <a:rPr lang="en-US" sz="2000" dirty="0" smtClean="0"/>
              <a:t>b.	Should </a:t>
            </a:r>
            <a:r>
              <a:rPr lang="en-US" sz="2000" dirty="0"/>
              <a:t>be counted in </a:t>
            </a:r>
            <a:r>
              <a:rPr lang="en-US" sz="2000" dirty="0" smtClean="0"/>
              <a:t>Guerin’s </a:t>
            </a:r>
            <a:r>
              <a:rPr lang="en-US" sz="2000" dirty="0"/>
              <a:t>inventory until the barbershop sells it.  </a:t>
            </a:r>
          </a:p>
          <a:p>
            <a:pPr marL="344488" indent="-344488">
              <a:buNone/>
            </a:pPr>
            <a:r>
              <a:rPr lang="en-US" sz="2000" dirty="0"/>
              <a:t>c.	We lack sufficient information to know who should carry the painting in inventory. </a:t>
            </a:r>
          </a:p>
          <a:p>
            <a:pPr marL="344488" lvl="0" indent="-344488">
              <a:buNone/>
            </a:pPr>
            <a:r>
              <a:rPr lang="en-US" sz="2000" dirty="0" smtClean="0"/>
              <a:t>d.	Should </a:t>
            </a:r>
            <a:r>
              <a:rPr lang="en-US" sz="2000" dirty="0"/>
              <a:t>be counted in either Guerin’s </a:t>
            </a:r>
            <a:r>
              <a:rPr lang="en-US" sz="2000" dirty="0" smtClean="0"/>
              <a:t>or </a:t>
            </a:r>
            <a:r>
              <a:rPr lang="en-US" sz="2000" dirty="0"/>
              <a:t>the barbershop’s inventory, depending on which incurred the cost of preparing the painting for display.</a:t>
            </a:r>
          </a:p>
          <a:p>
            <a:pPr marL="0" indent="0">
              <a:buNone/>
            </a:pPr>
            <a:endParaRPr lang="en-US" sz="2000" dirty="0"/>
          </a:p>
        </p:txBody>
      </p:sp>
      <p:sp>
        <p:nvSpPr>
          <p:cNvPr id="2" name="Oval 1"/>
          <p:cNvSpPr/>
          <p:nvPr/>
        </p:nvSpPr>
        <p:spPr bwMode="auto">
          <a:xfrm>
            <a:off x="761999" y="3611034"/>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770877" y="5647075"/>
            <a:ext cx="8004721" cy="1169551"/>
          </a:xfrm>
          <a:prstGeom prst="rect">
            <a:avLst/>
          </a:prstGeom>
          <a:solidFill>
            <a:srgbClr val="FFFFD1"/>
          </a:solidFill>
          <a:ln w="6350">
            <a:solidFill>
              <a:schemeClr val="tx1"/>
            </a:solidFill>
          </a:ln>
        </p:spPr>
        <p:txBody>
          <a:bodyPr wrap="square" rtlCol="0">
            <a:spAutoFit/>
          </a:bodyPr>
          <a:lstStyle/>
          <a:p>
            <a:r>
              <a:rPr lang="en-US" sz="1400" dirty="0" smtClean="0"/>
              <a:t>Consignment </a:t>
            </a:r>
            <a:r>
              <a:rPr lang="en-US" sz="1400" dirty="0"/>
              <a:t>arrangements normally do not qualify for revenue recognition until delivery is made to the end customer.  Prior to that point, control of goods is viewed as having been retained by the consignor, not by the consignee, so the consignor retains the goods in the </a:t>
            </a:r>
            <a:r>
              <a:rPr lang="en-US" sz="1400" dirty="0" smtClean="0"/>
              <a:t>consignor's </a:t>
            </a:r>
            <a:r>
              <a:rPr lang="en-US" sz="1400" dirty="0"/>
              <a:t>inventory.  In this case, that means that Guerin </a:t>
            </a:r>
            <a:r>
              <a:rPr lang="en-US" sz="1400" dirty="0" smtClean="0"/>
              <a:t>will </a:t>
            </a:r>
            <a:r>
              <a:rPr lang="en-US" sz="1400" dirty="0"/>
              <a:t>retain the painting in its inventory until the painting is sold to an end customer</a:t>
            </a:r>
            <a:r>
              <a:rPr lang="en-US" sz="1400" dirty="0" smtClean="0"/>
              <a:t>.</a:t>
            </a:r>
            <a:endParaRPr lang="en-US" sz="1400" b="1" dirty="0">
              <a:solidFill>
                <a:srgbClr val="C00000"/>
              </a:solidFill>
            </a:endParaRPr>
          </a:p>
        </p:txBody>
      </p:sp>
    </p:spTree>
    <p:extLst>
      <p:ext uri="{BB962C8B-B14F-4D97-AF65-F5344CB8AC3E}">
        <p14:creationId xmlns:p14="http://schemas.microsoft.com/office/powerpoint/2010/main" val="421916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761999" y="0"/>
            <a:ext cx="8382000" cy="1623075"/>
          </a:xfrm>
        </p:spPr>
        <p:txBody>
          <a:bodyPr>
            <a:noAutofit/>
          </a:bodyPr>
          <a:lstStyle/>
          <a:p>
            <a:pPr lvl="1">
              <a:spcBef>
                <a:spcPts val="1000"/>
              </a:spcBef>
            </a:pPr>
            <a:r>
              <a:rPr lang="en-IN" sz="3200" b="1" kern="1200" dirty="0">
                <a:solidFill>
                  <a:srgbClr val="0072A2"/>
                </a:solidFill>
                <a:latin typeface="+mn-lt"/>
                <a:ea typeface="Adobe Fan Heiti Std B" pitchFamily="34" charset="-128"/>
                <a:cs typeface="+mj-cs"/>
              </a:rPr>
              <a:t>Special Issues for Step 5: </a:t>
            </a:r>
            <a:r>
              <a:rPr lang="en-IN" sz="3200" b="1" kern="1200" dirty="0" smtClean="0">
                <a:solidFill>
                  <a:srgbClr val="0072A2"/>
                </a:solidFill>
                <a:latin typeface="+mn-lt"/>
                <a:ea typeface="Adobe Fan Heiti Std B" pitchFamily="34" charset="-128"/>
                <a:cs typeface="+mj-cs"/>
              </a:rPr>
              <a:t/>
            </a:r>
            <a:br>
              <a:rPr lang="en-IN" sz="3200" b="1" kern="1200" dirty="0" smtClean="0">
                <a:solidFill>
                  <a:srgbClr val="0072A2"/>
                </a:solidFill>
                <a:latin typeface="+mn-lt"/>
                <a:ea typeface="Adobe Fan Heiti Std B" pitchFamily="34" charset="-128"/>
                <a:cs typeface="+mj-cs"/>
              </a:rPr>
            </a:br>
            <a:r>
              <a:rPr lang="en-IN" sz="3200" b="1" dirty="0" smtClean="0">
                <a:solidFill>
                  <a:srgbClr val="C00000"/>
                </a:solidFill>
                <a:latin typeface="+mn-lt"/>
                <a:cs typeface="Aharoni" panose="02010803020104030203" pitchFamily="2" charset="-79"/>
              </a:rPr>
              <a:t>Gift Cards</a:t>
            </a:r>
            <a:endParaRPr lang="en-IN" sz="3200" b="1" dirty="0">
              <a:solidFill>
                <a:srgbClr val="C00000"/>
              </a:solidFill>
              <a:latin typeface="+mn-lt"/>
              <a:cs typeface="Aharoni" panose="02010803020104030203" pitchFamily="2" charset="-79"/>
            </a:endParaRPr>
          </a:p>
        </p:txBody>
      </p:sp>
      <p:sp>
        <p:nvSpPr>
          <p:cNvPr id="93186" name="Content Placeholder 2"/>
          <p:cNvSpPr>
            <a:spLocks noGrp="1"/>
          </p:cNvSpPr>
          <p:nvPr>
            <p:ph idx="1"/>
          </p:nvPr>
        </p:nvSpPr>
        <p:spPr>
          <a:xfrm>
            <a:off x="761999" y="1839786"/>
            <a:ext cx="8013600" cy="4662615"/>
          </a:xfrm>
        </p:spPr>
        <p:txBody>
          <a:bodyPr>
            <a:normAutofit/>
          </a:bodyPr>
          <a:lstStyle/>
          <a:p>
            <a:pPr marL="171450" indent="-171450">
              <a:spcBef>
                <a:spcPct val="0"/>
              </a:spcBef>
              <a:buFont typeface="Arial" panose="020B0604020202020204" pitchFamily="34" charset="0"/>
              <a:buChar char="•"/>
            </a:pPr>
            <a:r>
              <a:rPr lang="en-IN" dirty="0" smtClean="0"/>
              <a:t>Sales </a:t>
            </a:r>
            <a:r>
              <a:rPr lang="en-IN" dirty="0"/>
              <a:t>of gift cards are recognized as </a:t>
            </a:r>
            <a:r>
              <a:rPr lang="en-IN" b="1" dirty="0"/>
              <a:t>deferred revenue,</a:t>
            </a:r>
            <a:r>
              <a:rPr lang="en-IN" dirty="0"/>
              <a:t> and then revenue is recognized </a:t>
            </a:r>
            <a:r>
              <a:rPr lang="en-IN" i="1" dirty="0"/>
              <a:t>when a gift card is redeemed </a:t>
            </a:r>
            <a:r>
              <a:rPr lang="en-IN" b="1" i="1" dirty="0"/>
              <a:t>or</a:t>
            </a:r>
            <a:r>
              <a:rPr lang="en-IN" i="1" dirty="0"/>
              <a:t> the likelihood of redemption is viewed as </a:t>
            </a:r>
            <a:r>
              <a:rPr lang="en-IN" i="1" dirty="0" smtClean="0"/>
              <a:t>remote.</a:t>
            </a:r>
            <a:endParaRPr lang="en-IN" i="1" dirty="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LO5-7</a:t>
            </a:r>
          </a:p>
        </p:txBody>
      </p:sp>
    </p:spTree>
    <p:extLst>
      <p:ext uri="{BB962C8B-B14F-4D97-AF65-F5344CB8AC3E}">
        <p14:creationId xmlns:p14="http://schemas.microsoft.com/office/powerpoint/2010/main" val="1155157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fade">
                                      <p:cBhvr>
                                        <p:cTn id="7" dur="500"/>
                                        <p:tgtEl>
                                          <p:spTgt spid="93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Noah sells </a:t>
            </a:r>
            <a:r>
              <a:rPr lang="en-US" sz="2000" dirty="0"/>
              <a:t>gift cards redeemable for Noah </a:t>
            </a:r>
            <a:r>
              <a:rPr lang="en-US" sz="2000" dirty="0" smtClean="0"/>
              <a:t>products </a:t>
            </a:r>
            <a:r>
              <a:rPr lang="en-US" sz="2000" dirty="0"/>
              <a:t>either in-store or online.  During 2016, Noah </a:t>
            </a:r>
            <a:r>
              <a:rPr lang="en-US" sz="2000" dirty="0" smtClean="0"/>
              <a:t>sold $6,000,000 </a:t>
            </a:r>
            <a:r>
              <a:rPr lang="en-US" sz="2000" dirty="0"/>
              <a:t>of gift cards, and </a:t>
            </a:r>
            <a:r>
              <a:rPr lang="en-US" sz="2000" dirty="0" smtClean="0"/>
              <a:t>$5,400,000 </a:t>
            </a:r>
            <a:r>
              <a:rPr lang="en-US" sz="2000" dirty="0"/>
              <a:t>of the gift cards were redeemed for products.  As of December 31, 2016, </a:t>
            </a:r>
            <a:r>
              <a:rPr lang="en-US" sz="2000" dirty="0" smtClean="0"/>
              <a:t>$450,000 </a:t>
            </a:r>
            <a:r>
              <a:rPr lang="en-US" sz="2000" dirty="0"/>
              <a:t>of the remaining gift cards had passed the date at which Noah </a:t>
            </a:r>
            <a:r>
              <a:rPr lang="en-US" sz="2000" dirty="0" smtClean="0"/>
              <a:t>concludes </a:t>
            </a:r>
            <a:r>
              <a:rPr lang="en-US" sz="2000" dirty="0"/>
              <a:t>that the cards will never be redeemed.  How much gift card revenue should Noah </a:t>
            </a:r>
            <a:r>
              <a:rPr lang="en-US" sz="2000" dirty="0" smtClean="0"/>
              <a:t>recognize </a:t>
            </a:r>
            <a:r>
              <a:rPr lang="en-US" sz="2000" dirty="0"/>
              <a:t>in 2016? </a:t>
            </a:r>
          </a:p>
          <a:p>
            <a:pPr marL="0" indent="0">
              <a:buNone/>
            </a:pPr>
            <a:r>
              <a:rPr lang="en-US" sz="2000" dirty="0"/>
              <a:t>a.	$5,400,000</a:t>
            </a:r>
          </a:p>
          <a:p>
            <a:pPr marL="0" indent="0">
              <a:buNone/>
            </a:pPr>
            <a:r>
              <a:rPr lang="en-US" sz="2000" dirty="0"/>
              <a:t>b.	$5,550,000</a:t>
            </a:r>
          </a:p>
          <a:p>
            <a:pPr marL="0" indent="0">
              <a:buNone/>
            </a:pPr>
            <a:r>
              <a:rPr lang="en-US" sz="2000" dirty="0"/>
              <a:t>c.	$5,850,000</a:t>
            </a:r>
          </a:p>
          <a:p>
            <a:pPr marL="0" lvl="0" indent="0">
              <a:buNone/>
            </a:pPr>
            <a:r>
              <a:rPr lang="en-US" sz="2000" dirty="0" smtClean="0"/>
              <a:t>d.	$6,000,000</a:t>
            </a:r>
            <a:endParaRPr lang="en-US" sz="2000" dirty="0"/>
          </a:p>
          <a:p>
            <a:pPr marL="0" indent="0">
              <a:buNone/>
            </a:pPr>
            <a:endParaRPr lang="en-US" sz="2000" dirty="0"/>
          </a:p>
        </p:txBody>
      </p:sp>
      <p:sp>
        <p:nvSpPr>
          <p:cNvPr id="2" name="Oval 1"/>
          <p:cNvSpPr/>
          <p:nvPr/>
        </p:nvSpPr>
        <p:spPr bwMode="auto">
          <a:xfrm>
            <a:off x="761999" y="3983074"/>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730296" y="4873740"/>
            <a:ext cx="7814740" cy="1754326"/>
          </a:xfrm>
          <a:prstGeom prst="rect">
            <a:avLst/>
          </a:prstGeom>
          <a:solidFill>
            <a:srgbClr val="FFFFD1"/>
          </a:solidFill>
          <a:ln w="6350">
            <a:solidFill>
              <a:schemeClr val="tx1"/>
            </a:solidFill>
          </a:ln>
        </p:spPr>
        <p:txBody>
          <a:bodyPr wrap="square" rtlCol="0">
            <a:spAutoFit/>
          </a:bodyPr>
          <a:lstStyle/>
          <a:p>
            <a:r>
              <a:rPr lang="en-US" dirty="0" smtClean="0"/>
              <a:t>The sale </a:t>
            </a:r>
            <a:r>
              <a:rPr lang="en-US" dirty="0"/>
              <a:t>of a gift card </a:t>
            </a:r>
            <a:r>
              <a:rPr lang="en-US" dirty="0" smtClean="0"/>
              <a:t>creates </a:t>
            </a:r>
            <a:r>
              <a:rPr lang="en-US" dirty="0"/>
              <a:t>deferred revenue, as it is a prepayment by a customer for goods or services to be delivered at a future date.  Revenue is recognized when goods or services are delivered or when the likelihood of redemption is remote.  In this case, </a:t>
            </a:r>
            <a:r>
              <a:rPr lang="en-US" dirty="0" smtClean="0"/>
              <a:t>$5,400,000 </a:t>
            </a:r>
            <a:r>
              <a:rPr lang="en-US" dirty="0"/>
              <a:t>were redeemed and another </a:t>
            </a:r>
            <a:r>
              <a:rPr lang="en-US" dirty="0" smtClean="0"/>
              <a:t>$450,000 </a:t>
            </a:r>
            <a:r>
              <a:rPr lang="en-US" dirty="0"/>
              <a:t>were viewed as broken, yielding total revenue of </a:t>
            </a:r>
            <a:r>
              <a:rPr lang="en-US" dirty="0" smtClean="0"/>
              <a:t>$5,850,000.</a:t>
            </a:r>
            <a:endParaRPr lang="en-US" b="1" dirty="0">
              <a:solidFill>
                <a:srgbClr val="C00000"/>
              </a:solidFill>
            </a:endParaRPr>
          </a:p>
        </p:txBody>
      </p:sp>
    </p:spTree>
    <p:extLst>
      <p:ext uri="{BB962C8B-B14F-4D97-AF65-F5344CB8AC3E}">
        <p14:creationId xmlns:p14="http://schemas.microsoft.com/office/powerpoint/2010/main" val="190744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normAutofit/>
          </a:bodyPr>
          <a:lstStyle/>
          <a:p>
            <a:r>
              <a:rPr lang="en-IN" sz="3200" dirty="0" smtClean="0">
                <a:ea typeface="Adobe Fan Heiti Std B"/>
                <a:cs typeface="Adobe Fan Heiti Std B"/>
              </a:rPr>
              <a:t>Presentation and Disclosure</a:t>
            </a:r>
          </a:p>
        </p:txBody>
      </p:sp>
      <p:sp>
        <p:nvSpPr>
          <p:cNvPr id="3" name="Content Placeholder 2"/>
          <p:cNvSpPr>
            <a:spLocks noGrp="1"/>
          </p:cNvSpPr>
          <p:nvPr>
            <p:ph idx="1"/>
          </p:nvPr>
        </p:nvSpPr>
        <p:spPr>
          <a:xfrm>
            <a:off x="785566" y="1117416"/>
            <a:ext cx="8013600" cy="5057775"/>
          </a:xfrm>
        </p:spPr>
        <p:txBody>
          <a:bodyPr>
            <a:normAutofit fontScale="92500" lnSpcReduction="10000"/>
          </a:bodyPr>
          <a:lstStyle/>
          <a:p>
            <a:pPr fontAlgn="auto">
              <a:spcAft>
                <a:spcPts val="0"/>
              </a:spcAft>
              <a:buFont typeface="Arial" panose="020B0604020202020204" pitchFamily="34" charset="0"/>
              <a:buChar char="•"/>
              <a:defRPr/>
            </a:pPr>
            <a:r>
              <a:rPr lang="en-IN" b="1" dirty="0" smtClean="0">
                <a:solidFill>
                  <a:srgbClr val="C00000"/>
                </a:solidFill>
              </a:rPr>
              <a:t>Income statement </a:t>
            </a:r>
          </a:p>
          <a:p>
            <a:pPr lvl="1" fontAlgn="auto">
              <a:spcAft>
                <a:spcPts val="0"/>
              </a:spcAft>
              <a:buFont typeface="Arial" panose="020B0604020202020204" pitchFamily="34" charset="0"/>
              <a:buChar char="•"/>
              <a:defRPr/>
            </a:pPr>
            <a:r>
              <a:rPr lang="en-US" dirty="0" smtClean="0"/>
              <a:t>Bad debt expense</a:t>
            </a:r>
          </a:p>
          <a:p>
            <a:pPr lvl="1" fontAlgn="auto">
              <a:spcAft>
                <a:spcPts val="0"/>
              </a:spcAft>
              <a:buFont typeface="Arial" panose="020B0604020202020204" pitchFamily="34" charset="0"/>
              <a:buChar char="•"/>
              <a:defRPr/>
            </a:pPr>
            <a:r>
              <a:rPr lang="en-US" dirty="0" smtClean="0"/>
              <a:t>Interest revenue/expense</a:t>
            </a:r>
          </a:p>
          <a:p>
            <a:pPr marL="228600" lvl="1" fontAlgn="auto">
              <a:spcBef>
                <a:spcPts val="1000"/>
              </a:spcBef>
              <a:spcAft>
                <a:spcPts val="0"/>
              </a:spcAft>
              <a:buFont typeface="Arial" panose="020B0604020202020204" pitchFamily="34" charset="0"/>
              <a:buChar char="•"/>
              <a:defRPr/>
            </a:pPr>
            <a:r>
              <a:rPr lang="en-IN" sz="2800" b="1" dirty="0">
                <a:solidFill>
                  <a:srgbClr val="C00000"/>
                </a:solidFill>
              </a:rPr>
              <a:t>Balance sheet </a:t>
            </a:r>
            <a:endParaRPr lang="en-IN" sz="2800" b="1" dirty="0" smtClean="0">
              <a:solidFill>
                <a:srgbClr val="C00000"/>
              </a:solidFill>
            </a:endParaRPr>
          </a:p>
          <a:p>
            <a:pPr lvl="1" fontAlgn="auto">
              <a:spcAft>
                <a:spcPts val="0"/>
              </a:spcAft>
              <a:buFont typeface="Arial" panose="020B0604020202020204" pitchFamily="34" charset="0"/>
              <a:buChar char="•"/>
              <a:defRPr/>
            </a:pPr>
            <a:r>
              <a:rPr lang="en-IN" dirty="0" smtClean="0"/>
              <a:t>Contract liabilities</a:t>
            </a:r>
          </a:p>
          <a:p>
            <a:pPr lvl="1" fontAlgn="auto">
              <a:spcAft>
                <a:spcPts val="0"/>
              </a:spcAft>
              <a:buFont typeface="Arial" panose="020B0604020202020204" pitchFamily="34" charset="0"/>
              <a:buChar char="•"/>
              <a:defRPr/>
            </a:pPr>
            <a:r>
              <a:rPr lang="en-US" dirty="0" smtClean="0"/>
              <a:t>Contract assets</a:t>
            </a:r>
          </a:p>
          <a:p>
            <a:pPr lvl="1" fontAlgn="auto">
              <a:spcAft>
                <a:spcPts val="0"/>
              </a:spcAft>
              <a:buFont typeface="Arial" panose="020B0604020202020204" pitchFamily="34" charset="0"/>
              <a:buChar char="•"/>
              <a:defRPr/>
            </a:pPr>
            <a:r>
              <a:rPr lang="en-US" dirty="0" smtClean="0"/>
              <a:t>Accounts receivable</a:t>
            </a:r>
          </a:p>
          <a:p>
            <a:pPr marL="228600" lvl="1" fontAlgn="auto">
              <a:spcBef>
                <a:spcPts val="1000"/>
              </a:spcBef>
              <a:spcAft>
                <a:spcPts val="0"/>
              </a:spcAft>
              <a:buFont typeface="Arial" panose="020B0604020202020204" pitchFamily="34" charset="0"/>
              <a:buChar char="•"/>
              <a:defRPr/>
            </a:pPr>
            <a:r>
              <a:rPr lang="en-US" sz="2800" b="1" dirty="0">
                <a:solidFill>
                  <a:srgbClr val="C00000"/>
                </a:solidFill>
              </a:rPr>
              <a:t>Disclosure notes</a:t>
            </a:r>
          </a:p>
          <a:p>
            <a:pPr lvl="1" fontAlgn="auto">
              <a:spcAft>
                <a:spcPts val="0"/>
              </a:spcAft>
              <a:buFont typeface="Arial" panose="020B0604020202020204" pitchFamily="34" charset="0"/>
              <a:buChar char="•"/>
              <a:defRPr/>
            </a:pPr>
            <a:r>
              <a:rPr lang="en-IN" dirty="0" smtClean="0"/>
              <a:t>Nature, </a:t>
            </a:r>
            <a:r>
              <a:rPr lang="en-IN" dirty="0"/>
              <a:t>amount, timing, </a:t>
            </a:r>
            <a:r>
              <a:rPr lang="en-IN" dirty="0" smtClean="0"/>
              <a:t>and uncertainty </a:t>
            </a:r>
            <a:r>
              <a:rPr lang="en-IN" dirty="0"/>
              <a:t>of revenue and cash </a:t>
            </a:r>
            <a:r>
              <a:rPr lang="en-IN" dirty="0" smtClean="0"/>
              <a:t>flows</a:t>
            </a:r>
          </a:p>
          <a:p>
            <a:pPr lvl="1" fontAlgn="auto">
              <a:spcAft>
                <a:spcPts val="0"/>
              </a:spcAft>
              <a:buFont typeface="Arial" panose="020B0604020202020204" pitchFamily="34" charset="0"/>
              <a:buChar char="•"/>
              <a:defRPr/>
            </a:pPr>
            <a:r>
              <a:rPr lang="en-IN" dirty="0" smtClean="0"/>
              <a:t>Outstanding performance </a:t>
            </a:r>
            <a:r>
              <a:rPr lang="en-IN" dirty="0"/>
              <a:t>obligations, discuss how </a:t>
            </a:r>
            <a:r>
              <a:rPr lang="en-IN" dirty="0" smtClean="0"/>
              <a:t>performance obligations </a:t>
            </a:r>
            <a:r>
              <a:rPr lang="en-IN" dirty="0"/>
              <a:t>typically are satisfied, and describe important contractual provisions </a:t>
            </a:r>
            <a:r>
              <a:rPr lang="en-IN" dirty="0" smtClean="0"/>
              <a:t>like payment </a:t>
            </a:r>
            <a:r>
              <a:rPr lang="en-IN" dirty="0"/>
              <a:t>terms and policies for refunds, returns, and </a:t>
            </a:r>
            <a:r>
              <a:rPr lang="en-IN" dirty="0" smtClean="0"/>
              <a:t>warranties</a:t>
            </a:r>
          </a:p>
        </p:txBody>
      </p:sp>
      <p:sp>
        <p:nvSpPr>
          <p:cNvPr id="4" name="Title 2"/>
          <p:cNvSpPr txBox="1">
            <a:spLocks/>
          </p:cNvSpPr>
          <p:nvPr/>
        </p:nvSpPr>
        <p:spPr bwMode="auto">
          <a:xfrm>
            <a:off x="8388170" y="2511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5" y="11004"/>
            <a:ext cx="8382000" cy="857279"/>
          </a:xfrm>
        </p:spPr>
        <p:txBody>
          <a:bodyPr>
            <a:noAutofit/>
          </a:bodyPr>
          <a:lstStyle/>
          <a:p>
            <a:r>
              <a:rPr lang="en-US" sz="2400" dirty="0" smtClean="0"/>
              <a:t>Summary of Fundamental and Special Issues Related to Recognizing Revenue</a:t>
            </a:r>
            <a:endParaRPr lang="en-US" sz="2400" dirty="0"/>
          </a:p>
        </p:txBody>
      </p:sp>
      <p:sp>
        <p:nvSpPr>
          <p:cNvPr id="3" name="Notched Right Arrow 2"/>
          <p:cNvSpPr/>
          <p:nvPr/>
        </p:nvSpPr>
        <p:spPr>
          <a:xfrm>
            <a:off x="570121" y="2110376"/>
            <a:ext cx="1819656" cy="1339829"/>
          </a:xfrm>
          <a:prstGeom prst="notchedRightArrow">
            <a:avLst>
              <a:gd name="adj1" fmla="val 100000"/>
              <a:gd name="adj2" fmla="val 18249"/>
            </a:avLst>
          </a:prstGeom>
          <a:solidFill>
            <a:srgbClr val="CDE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Aft>
                <a:spcPct val="35000"/>
              </a:spcAft>
            </a:pPr>
            <a:r>
              <a:rPr lang="en-US" sz="1700" b="1" u="sng" dirty="0">
                <a:solidFill>
                  <a:schemeClr val="tx1"/>
                </a:solidFill>
              </a:rPr>
              <a:t>Step 1</a:t>
            </a:r>
          </a:p>
          <a:p>
            <a:pPr lvl="0" algn="ctr" defTabSz="400050">
              <a:lnSpc>
                <a:spcPct val="90000"/>
              </a:lnSpc>
              <a:spcAft>
                <a:spcPct val="35000"/>
              </a:spcAft>
            </a:pPr>
            <a:r>
              <a:rPr lang="en-US" sz="1700" dirty="0">
                <a:solidFill>
                  <a:schemeClr val="tx1"/>
                </a:solidFill>
              </a:rPr>
              <a:t>Identify the contract</a:t>
            </a:r>
          </a:p>
        </p:txBody>
      </p:sp>
      <p:sp>
        <p:nvSpPr>
          <p:cNvPr id="12" name="Rectangle 11"/>
          <p:cNvSpPr/>
          <p:nvPr/>
        </p:nvSpPr>
        <p:spPr>
          <a:xfrm>
            <a:off x="2419715" y="1222217"/>
            <a:ext cx="2354124" cy="3116147"/>
          </a:xfrm>
          <a:prstGeom prst="rect">
            <a:avLst/>
          </a:prstGeom>
          <a:solidFill>
            <a:srgbClr val="CDE1F5"/>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pPr marL="0" lvl="1" algn="ctr" defTabSz="844550">
              <a:lnSpc>
                <a:spcPct val="90000"/>
              </a:lnSpc>
              <a:spcBef>
                <a:spcPct val="0"/>
              </a:spcBef>
              <a:spcAft>
                <a:spcPct val="15000"/>
              </a:spcAft>
            </a:pPr>
            <a:r>
              <a:rPr lang="en-IN" sz="1700" kern="1200" dirty="0" smtClean="0"/>
              <a:t>A contract establishes the legal rights and obligations of the seller and customer with respect to one or more performance obligations.</a:t>
            </a:r>
            <a:endParaRPr lang="en-US" sz="1700" kern="1200" dirty="0"/>
          </a:p>
        </p:txBody>
      </p:sp>
      <p:sp>
        <p:nvSpPr>
          <p:cNvPr id="13" name="Rectangle 12"/>
          <p:cNvSpPr/>
          <p:nvPr/>
        </p:nvSpPr>
        <p:spPr>
          <a:xfrm>
            <a:off x="2417201" y="4394967"/>
            <a:ext cx="2359152" cy="2417816"/>
          </a:xfrm>
          <a:prstGeom prst="rect">
            <a:avLst/>
          </a:prstGeom>
          <a:solidFill>
            <a:srgbClr val="A4D7E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pPr marL="0" lvl="1" algn="ctr" defTabSz="844550">
              <a:lnSpc>
                <a:spcPct val="90000"/>
              </a:lnSpc>
              <a:spcBef>
                <a:spcPct val="0"/>
              </a:spcBef>
              <a:spcAft>
                <a:spcPct val="15000"/>
              </a:spcAft>
            </a:pPr>
            <a:r>
              <a:rPr lang="en-IN" sz="1700" kern="1200" dirty="0" smtClean="0"/>
              <a:t>A performance obligation is a promise to transfer a good or service that is distinct, which is the case if the good or service is both (a) capable of being distinct and (b) separately identifiable.</a:t>
            </a:r>
            <a:endParaRPr lang="en-US" sz="1700" kern="1200" dirty="0"/>
          </a:p>
        </p:txBody>
      </p:sp>
      <p:sp>
        <p:nvSpPr>
          <p:cNvPr id="15" name="Rectangle 14"/>
          <p:cNvSpPr/>
          <p:nvPr/>
        </p:nvSpPr>
        <p:spPr>
          <a:xfrm>
            <a:off x="4813501" y="1222217"/>
            <a:ext cx="4247128" cy="3116147"/>
          </a:xfrm>
          <a:prstGeom prst="rect">
            <a:avLst/>
          </a:prstGeom>
          <a:solidFill>
            <a:srgbClr val="CDE1F5"/>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r>
              <a:rPr lang="en-IN" sz="1700" dirty="0" smtClean="0"/>
              <a:t>A </a:t>
            </a:r>
            <a:r>
              <a:rPr lang="en-IN" sz="1700" dirty="0"/>
              <a:t>contract exists if it (a) has commercial substance, (b) has </a:t>
            </a:r>
            <a:r>
              <a:rPr lang="en-IN" sz="1700" dirty="0" smtClean="0"/>
              <a:t>been approved </a:t>
            </a:r>
            <a:r>
              <a:rPr lang="en-IN" sz="1700" dirty="0"/>
              <a:t>by both the seller and the customer, (c) specifies the </a:t>
            </a:r>
            <a:r>
              <a:rPr lang="en-IN" sz="1700" dirty="0" smtClean="0"/>
              <a:t>seller’s and </a:t>
            </a:r>
            <a:r>
              <a:rPr lang="en-IN" sz="1700" dirty="0"/>
              <a:t>customer’s rights and obligations, (d) specifies payment terms, </a:t>
            </a:r>
            <a:r>
              <a:rPr lang="en-IN" sz="1700" dirty="0" smtClean="0"/>
              <a:t>and (e</a:t>
            </a:r>
            <a:r>
              <a:rPr lang="en-IN" sz="1700" dirty="0"/>
              <a:t>) is probable that the seller will collect the amounts it is entitled </a:t>
            </a:r>
            <a:r>
              <a:rPr lang="en-IN" sz="1700" dirty="0" smtClean="0"/>
              <a:t>to </a:t>
            </a:r>
            <a:r>
              <a:rPr lang="en-US" sz="1700" dirty="0" smtClean="0"/>
              <a:t>receive</a:t>
            </a:r>
            <a:r>
              <a:rPr lang="en-US" sz="1700" dirty="0"/>
              <a:t>.</a:t>
            </a:r>
          </a:p>
          <a:p>
            <a:r>
              <a:rPr lang="en-IN" sz="1700" dirty="0"/>
              <a:t>A contract does </a:t>
            </a:r>
            <a:r>
              <a:rPr lang="en-IN" sz="1700" b="1" i="1" dirty="0"/>
              <a:t>not </a:t>
            </a:r>
            <a:r>
              <a:rPr lang="en-IN" sz="1700" dirty="0"/>
              <a:t>exist if (a) neither the seller nor the customer </a:t>
            </a:r>
            <a:r>
              <a:rPr lang="en-IN" sz="1700" dirty="0" smtClean="0"/>
              <a:t>has performed </a:t>
            </a:r>
            <a:r>
              <a:rPr lang="en-IN" sz="1700" dirty="0"/>
              <a:t>any obligations under </a:t>
            </a:r>
            <a:r>
              <a:rPr lang="en-IN" sz="1700" dirty="0" smtClean="0"/>
              <a:t>the contract</a:t>
            </a:r>
            <a:r>
              <a:rPr lang="en-IN" sz="1700" dirty="0"/>
              <a:t>, and (b) both the seller </a:t>
            </a:r>
            <a:r>
              <a:rPr lang="en-IN" sz="1700" dirty="0" smtClean="0"/>
              <a:t>and the </a:t>
            </a:r>
            <a:r>
              <a:rPr lang="en-IN" sz="1700" dirty="0"/>
              <a:t>customer can terminate the contract without penalty.</a:t>
            </a:r>
            <a:endParaRPr lang="en-US" sz="1700" kern="1200" dirty="0"/>
          </a:p>
        </p:txBody>
      </p:sp>
      <p:sp>
        <p:nvSpPr>
          <p:cNvPr id="16" name="Notched Right Arrow 15"/>
          <p:cNvSpPr/>
          <p:nvPr/>
        </p:nvSpPr>
        <p:spPr>
          <a:xfrm>
            <a:off x="571860" y="4933961"/>
            <a:ext cx="1817917" cy="1339829"/>
          </a:xfrm>
          <a:prstGeom prst="notchedRightArrow">
            <a:avLst>
              <a:gd name="adj1" fmla="val 100000"/>
              <a:gd name="adj2" fmla="val 15721"/>
            </a:avLst>
          </a:prstGeom>
          <a:solidFill>
            <a:srgbClr val="A4D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Aft>
                <a:spcPct val="35000"/>
              </a:spcAft>
            </a:pPr>
            <a:r>
              <a:rPr lang="en-US" sz="1700" b="1" u="sng" dirty="0">
                <a:solidFill>
                  <a:schemeClr val="tx1"/>
                </a:solidFill>
              </a:rPr>
              <a:t>Step </a:t>
            </a:r>
            <a:r>
              <a:rPr lang="en-US" sz="1700" b="1" u="sng" dirty="0" smtClean="0">
                <a:solidFill>
                  <a:schemeClr val="tx1"/>
                </a:solidFill>
              </a:rPr>
              <a:t>2</a:t>
            </a:r>
            <a:endParaRPr lang="en-US" sz="1700" b="1" u="sng" dirty="0">
              <a:solidFill>
                <a:schemeClr val="tx1"/>
              </a:solidFill>
            </a:endParaRPr>
          </a:p>
          <a:p>
            <a:pPr lvl="0" algn="ctr" defTabSz="400050">
              <a:lnSpc>
                <a:spcPct val="90000"/>
              </a:lnSpc>
              <a:spcAft>
                <a:spcPct val="35000"/>
              </a:spcAft>
            </a:pPr>
            <a:r>
              <a:rPr lang="en-US" sz="1700" dirty="0">
                <a:solidFill>
                  <a:schemeClr val="tx1"/>
                </a:solidFill>
              </a:rPr>
              <a:t>Identify the performance </a:t>
            </a:r>
            <a:r>
              <a:rPr lang="en-US" sz="1700" dirty="0" smtClean="0">
                <a:solidFill>
                  <a:schemeClr val="tx1"/>
                </a:solidFill>
              </a:rPr>
              <a:t>obligation(s)</a:t>
            </a:r>
            <a:endParaRPr lang="en-US" sz="1700" dirty="0">
              <a:solidFill>
                <a:schemeClr val="tx1"/>
              </a:solidFill>
            </a:endParaRPr>
          </a:p>
        </p:txBody>
      </p:sp>
      <p:sp>
        <p:nvSpPr>
          <p:cNvPr id="17" name="Rectangle 16"/>
          <p:cNvSpPr/>
          <p:nvPr/>
        </p:nvSpPr>
        <p:spPr>
          <a:xfrm>
            <a:off x="4826264" y="4394021"/>
            <a:ext cx="1820340" cy="2419708"/>
          </a:xfrm>
          <a:prstGeom prst="rect">
            <a:avLst/>
          </a:prstGeom>
          <a:solidFill>
            <a:srgbClr val="A4D7E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t" anchorCtr="0">
            <a:noAutofit/>
          </a:bodyPr>
          <a:lstStyle/>
          <a:p>
            <a:r>
              <a:rPr lang="en-IN" sz="1700" dirty="0"/>
              <a:t>The following </a:t>
            </a:r>
            <a:r>
              <a:rPr lang="en-IN" sz="1700" b="1" i="1" dirty="0"/>
              <a:t>do not </a:t>
            </a:r>
            <a:r>
              <a:rPr lang="en-IN" sz="1700" dirty="0"/>
              <a:t>qualify as</a:t>
            </a:r>
          </a:p>
          <a:p>
            <a:r>
              <a:rPr lang="en-US" sz="1700" dirty="0"/>
              <a:t>performance obligations</a:t>
            </a:r>
            <a:r>
              <a:rPr lang="en-US" sz="1700" dirty="0" smtClean="0"/>
              <a:t>:</a:t>
            </a:r>
          </a:p>
          <a:p>
            <a:pPr marL="285750" indent="-285750">
              <a:buFont typeface="Arial" panose="020B0604020202020204" pitchFamily="34" charset="0"/>
              <a:buChar char="•"/>
            </a:pPr>
            <a:r>
              <a:rPr lang="en-IN" sz="1700" dirty="0" smtClean="0"/>
              <a:t>Quality assurance warranties</a:t>
            </a:r>
          </a:p>
          <a:p>
            <a:pPr marL="285750" indent="-285750">
              <a:buFont typeface="Arial" panose="020B0604020202020204" pitchFamily="34" charset="0"/>
              <a:buChar char="•"/>
            </a:pPr>
            <a:r>
              <a:rPr lang="en-IN" sz="1700" dirty="0" smtClean="0"/>
              <a:t>Customer prepayments</a:t>
            </a:r>
            <a:endParaRPr lang="en-US" sz="1700" dirty="0"/>
          </a:p>
        </p:txBody>
      </p:sp>
      <p:sp>
        <p:nvSpPr>
          <p:cNvPr id="18" name="Rectangle 17"/>
          <p:cNvSpPr/>
          <p:nvPr/>
        </p:nvSpPr>
        <p:spPr>
          <a:xfrm>
            <a:off x="6712100" y="4394967"/>
            <a:ext cx="2367716" cy="2417816"/>
          </a:xfrm>
          <a:prstGeom prst="rect">
            <a:avLst/>
          </a:prstGeom>
          <a:solidFill>
            <a:srgbClr val="A4D7E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r>
              <a:rPr lang="en-IN" sz="1700" dirty="0"/>
              <a:t>The following </a:t>
            </a:r>
            <a:r>
              <a:rPr lang="en-IN" sz="1700" b="1" i="1" dirty="0"/>
              <a:t>do </a:t>
            </a:r>
            <a:r>
              <a:rPr lang="en-IN" sz="1700" dirty="0"/>
              <a:t>qualify </a:t>
            </a:r>
            <a:r>
              <a:rPr lang="en-IN" sz="1700" dirty="0" smtClean="0"/>
              <a:t>as </a:t>
            </a:r>
            <a:r>
              <a:rPr lang="en-US" sz="1700" dirty="0" smtClean="0"/>
              <a:t>performance </a:t>
            </a:r>
            <a:r>
              <a:rPr lang="en-US" sz="1700" dirty="0"/>
              <a:t>obligations:</a:t>
            </a:r>
          </a:p>
          <a:p>
            <a:pPr marL="285750" indent="-285750">
              <a:buFont typeface="Arial" panose="020B0604020202020204" pitchFamily="34" charset="0"/>
              <a:buChar char="•"/>
            </a:pPr>
            <a:r>
              <a:rPr lang="en-IN" sz="1700" dirty="0" smtClean="0"/>
              <a:t>Extended warranties</a:t>
            </a:r>
          </a:p>
          <a:p>
            <a:pPr marL="285750" indent="-285750">
              <a:buFont typeface="Arial" panose="020B0604020202020204" pitchFamily="34" charset="0"/>
              <a:buChar char="•"/>
            </a:pPr>
            <a:r>
              <a:rPr lang="en-IN" sz="1700" dirty="0" smtClean="0"/>
              <a:t>Customer options for additional goods </a:t>
            </a:r>
            <a:r>
              <a:rPr lang="en-IN" sz="1700" dirty="0"/>
              <a:t>and services that </a:t>
            </a:r>
            <a:r>
              <a:rPr lang="en-IN" sz="1700" dirty="0" smtClean="0"/>
              <a:t>provide </a:t>
            </a:r>
            <a:r>
              <a:rPr lang="en-US" sz="1700" dirty="0" smtClean="0"/>
              <a:t>a </a:t>
            </a:r>
            <a:r>
              <a:rPr lang="en-US" sz="1700" dirty="0"/>
              <a:t>material </a:t>
            </a:r>
            <a:r>
              <a:rPr lang="en-US" sz="1700" dirty="0" smtClean="0"/>
              <a:t>right</a:t>
            </a:r>
            <a:endParaRPr lang="en-US" sz="1700" dirty="0"/>
          </a:p>
        </p:txBody>
      </p:sp>
      <p:sp>
        <p:nvSpPr>
          <p:cNvPr id="19" name="TextBox 18"/>
          <p:cNvSpPr txBox="1"/>
          <p:nvPr/>
        </p:nvSpPr>
        <p:spPr>
          <a:xfrm>
            <a:off x="5474753" y="888162"/>
            <a:ext cx="2687409" cy="353943"/>
          </a:xfrm>
          <a:prstGeom prst="rect">
            <a:avLst/>
          </a:prstGeom>
          <a:noFill/>
        </p:spPr>
        <p:txBody>
          <a:bodyPr wrap="square" rtlCol="0">
            <a:spAutoFit/>
          </a:bodyPr>
          <a:lstStyle/>
          <a:p>
            <a:pPr algn="ctr"/>
            <a:r>
              <a:rPr lang="en-IN" sz="1700" b="1" dirty="0" smtClean="0">
                <a:latin typeface="+mn-lt"/>
              </a:rPr>
              <a:t>Special Issues (Part B)</a:t>
            </a:r>
            <a:endParaRPr lang="en-US" sz="1700" b="1" dirty="0">
              <a:latin typeface="+mn-lt"/>
            </a:endParaRPr>
          </a:p>
        </p:txBody>
      </p:sp>
      <p:sp>
        <p:nvSpPr>
          <p:cNvPr id="14" name="TextBox 13"/>
          <p:cNvSpPr txBox="1"/>
          <p:nvPr/>
        </p:nvSpPr>
        <p:spPr>
          <a:xfrm>
            <a:off x="2235626" y="887165"/>
            <a:ext cx="2697559" cy="353943"/>
          </a:xfrm>
          <a:prstGeom prst="rect">
            <a:avLst/>
          </a:prstGeom>
          <a:noFill/>
        </p:spPr>
        <p:txBody>
          <a:bodyPr wrap="square" rtlCol="0">
            <a:spAutoFit/>
          </a:bodyPr>
          <a:lstStyle/>
          <a:p>
            <a:pPr algn="ctr"/>
            <a:r>
              <a:rPr lang="en-IN" sz="1700" b="1" dirty="0" smtClean="0">
                <a:latin typeface="+mn-lt"/>
              </a:rPr>
              <a:t>Fundamental Issues (Part A)</a:t>
            </a:r>
            <a:endParaRPr lang="en-US" sz="1700" b="1" dirty="0">
              <a:latin typeface="+mn-lt"/>
            </a:endParaRPr>
          </a:p>
        </p:txBody>
      </p:sp>
    </p:spTree>
    <p:extLst>
      <p:ext uri="{BB962C8B-B14F-4D97-AF65-F5344CB8AC3E}">
        <p14:creationId xmlns:p14="http://schemas.microsoft.com/office/powerpoint/2010/main" val="2244769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5" grpId="0" animBg="1"/>
      <p:bldP spid="16" grpId="0" animBg="1"/>
      <p:bldP spid="17" grpId="0" animBg="1"/>
      <p:bldP spid="18" grpId="0" animBg="1"/>
      <p:bldP spid="19"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otched Right Arrow 14"/>
          <p:cNvSpPr/>
          <p:nvPr/>
        </p:nvSpPr>
        <p:spPr>
          <a:xfrm>
            <a:off x="551833" y="2187744"/>
            <a:ext cx="1856232" cy="1175417"/>
          </a:xfrm>
          <a:prstGeom prst="notchedRightArrow">
            <a:avLst>
              <a:gd name="adj1" fmla="val 100000"/>
              <a:gd name="adj2" fmla="val 18249"/>
            </a:avLst>
          </a:prstGeom>
          <a:solidFill>
            <a:srgbClr val="D3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Aft>
                <a:spcPct val="35000"/>
              </a:spcAft>
            </a:pPr>
            <a:r>
              <a:rPr lang="en-US" sz="1700" b="1" u="sng" dirty="0">
                <a:solidFill>
                  <a:schemeClr val="tx1"/>
                </a:solidFill>
              </a:rPr>
              <a:t>Step </a:t>
            </a:r>
            <a:r>
              <a:rPr lang="en-US" sz="1700" b="1" u="sng" dirty="0" smtClean="0">
                <a:solidFill>
                  <a:schemeClr val="tx1"/>
                </a:solidFill>
              </a:rPr>
              <a:t>3</a:t>
            </a:r>
            <a:endParaRPr lang="en-US" sz="1700" b="1" u="sng" dirty="0">
              <a:solidFill>
                <a:schemeClr val="tx1"/>
              </a:solidFill>
            </a:endParaRPr>
          </a:p>
          <a:p>
            <a:pPr lvl="0" algn="ctr" defTabSz="400050">
              <a:lnSpc>
                <a:spcPct val="90000"/>
              </a:lnSpc>
              <a:spcAft>
                <a:spcPct val="35000"/>
              </a:spcAft>
            </a:pPr>
            <a:r>
              <a:rPr lang="en-US" sz="1700" dirty="0">
                <a:solidFill>
                  <a:schemeClr val="tx1"/>
                </a:solidFill>
              </a:rPr>
              <a:t>Estimate the transaction price</a:t>
            </a:r>
          </a:p>
        </p:txBody>
      </p:sp>
      <p:sp>
        <p:nvSpPr>
          <p:cNvPr id="16" name="Rectangle 15"/>
          <p:cNvSpPr/>
          <p:nvPr/>
        </p:nvSpPr>
        <p:spPr>
          <a:xfrm>
            <a:off x="2419715" y="1239260"/>
            <a:ext cx="2354124" cy="3072385"/>
          </a:xfrm>
          <a:prstGeom prst="rect">
            <a:avLst/>
          </a:prstGeom>
          <a:solidFill>
            <a:srgbClr val="D3B6D7"/>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pPr marL="0" lvl="1" algn="ctr" defTabSz="844550">
              <a:lnSpc>
                <a:spcPct val="90000"/>
              </a:lnSpc>
              <a:spcAft>
                <a:spcPct val="15000"/>
              </a:spcAft>
            </a:pPr>
            <a:r>
              <a:rPr lang="en-IN" sz="1700" dirty="0">
                <a:solidFill>
                  <a:schemeClr val="tx1"/>
                </a:solidFill>
              </a:rPr>
              <a:t>The transaction price is the amount the seller is entitled to receive from </a:t>
            </a:r>
            <a:r>
              <a:rPr lang="en-US" sz="1700" dirty="0">
                <a:solidFill>
                  <a:schemeClr val="tx1"/>
                </a:solidFill>
              </a:rPr>
              <a:t>the customer.</a:t>
            </a:r>
          </a:p>
        </p:txBody>
      </p:sp>
      <p:sp>
        <p:nvSpPr>
          <p:cNvPr id="17" name="Rectangle 16"/>
          <p:cNvSpPr/>
          <p:nvPr/>
        </p:nvSpPr>
        <p:spPr>
          <a:xfrm>
            <a:off x="4813501" y="1239260"/>
            <a:ext cx="4247128" cy="3072385"/>
          </a:xfrm>
          <a:prstGeom prst="rect">
            <a:avLst/>
          </a:prstGeom>
          <a:solidFill>
            <a:srgbClr val="D3B6D7"/>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r>
              <a:rPr lang="en-US" sz="1700" dirty="0"/>
              <a:t>Adjust transaction price for</a:t>
            </a:r>
            <a:r>
              <a:rPr lang="en-US" sz="1700" dirty="0" smtClean="0"/>
              <a:t>:</a:t>
            </a:r>
          </a:p>
          <a:p>
            <a:pPr marL="285750" indent="-285750">
              <a:buFont typeface="Arial" panose="020B0604020202020204" pitchFamily="34" charset="0"/>
              <a:buChar char="•"/>
            </a:pPr>
            <a:r>
              <a:rPr lang="en-IN" sz="1700" dirty="0" smtClean="0"/>
              <a:t>Variable consideration (estimated as either the expected value or the most likely amount). Constraint: Variable consideration is recognized only </a:t>
            </a:r>
            <a:r>
              <a:rPr lang="en-IN" sz="1700" dirty="0"/>
              <a:t>to the extent it is probable that a significant </a:t>
            </a:r>
            <a:r>
              <a:rPr lang="en-IN" sz="1700" dirty="0" smtClean="0"/>
              <a:t>reversal will </a:t>
            </a:r>
            <a:r>
              <a:rPr lang="en-IN" sz="1700" dirty="0"/>
              <a:t>not occur in the future</a:t>
            </a:r>
            <a:r>
              <a:rPr lang="en-IN" sz="1700" dirty="0" smtClean="0"/>
              <a:t>.</a:t>
            </a:r>
          </a:p>
          <a:p>
            <a:pPr marL="285750" indent="-285750">
              <a:buFont typeface="Arial" panose="020B0604020202020204" pitchFamily="34" charset="0"/>
              <a:buChar char="•"/>
            </a:pPr>
            <a:r>
              <a:rPr lang="en-IN" sz="1700" kern="1200" dirty="0" smtClean="0"/>
              <a:t>Whether the seller is acting as a principal or agent</a:t>
            </a:r>
          </a:p>
          <a:p>
            <a:pPr marL="285750" indent="-285750">
              <a:buFont typeface="Arial" panose="020B0604020202020204" pitchFamily="34" charset="0"/>
              <a:buChar char="•"/>
            </a:pPr>
            <a:r>
              <a:rPr lang="en-IN" sz="1700" dirty="0" smtClean="0"/>
              <a:t>A significant financing component</a:t>
            </a:r>
          </a:p>
          <a:p>
            <a:pPr marL="285750" indent="-285750">
              <a:buFont typeface="Arial" panose="020B0604020202020204" pitchFamily="34" charset="0"/>
              <a:buChar char="•"/>
            </a:pPr>
            <a:r>
              <a:rPr lang="en-IN" sz="1700" kern="1200" dirty="0" smtClean="0"/>
              <a:t>Any payments by the seller to the customer</a:t>
            </a:r>
            <a:endParaRPr lang="en-US" sz="1700" kern="1200" dirty="0"/>
          </a:p>
        </p:txBody>
      </p:sp>
      <p:sp>
        <p:nvSpPr>
          <p:cNvPr id="23" name="Notched Right Arrow 22"/>
          <p:cNvSpPr/>
          <p:nvPr/>
        </p:nvSpPr>
        <p:spPr>
          <a:xfrm>
            <a:off x="570121" y="4778655"/>
            <a:ext cx="1819656" cy="1339829"/>
          </a:xfrm>
          <a:prstGeom prst="notchedRightArrow">
            <a:avLst>
              <a:gd name="adj1" fmla="val 100000"/>
              <a:gd name="adj2" fmla="val 18249"/>
            </a:avLst>
          </a:prstGeom>
          <a:solidFill>
            <a:srgbClr val="C6E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Aft>
                <a:spcPct val="35000"/>
              </a:spcAft>
            </a:pPr>
            <a:r>
              <a:rPr lang="en-US" sz="1700" b="1" u="sng" dirty="0">
                <a:solidFill>
                  <a:schemeClr val="tx1"/>
                </a:solidFill>
              </a:rPr>
              <a:t>Step </a:t>
            </a:r>
            <a:r>
              <a:rPr lang="en-US" sz="1700" b="1" u="sng" dirty="0" smtClean="0">
                <a:solidFill>
                  <a:schemeClr val="tx1"/>
                </a:solidFill>
              </a:rPr>
              <a:t>4</a:t>
            </a:r>
            <a:endParaRPr lang="en-US" sz="1700" b="1" u="sng" dirty="0">
              <a:solidFill>
                <a:schemeClr val="tx1"/>
              </a:solidFill>
            </a:endParaRPr>
          </a:p>
          <a:p>
            <a:pPr lvl="0" algn="ctr" defTabSz="400050">
              <a:lnSpc>
                <a:spcPct val="90000"/>
              </a:lnSpc>
              <a:spcAft>
                <a:spcPct val="35000"/>
              </a:spcAft>
            </a:pPr>
            <a:r>
              <a:rPr lang="en-US" sz="1700" dirty="0">
                <a:solidFill>
                  <a:schemeClr val="tx1"/>
                </a:solidFill>
              </a:rPr>
              <a:t>Allocate the transaction price</a:t>
            </a:r>
          </a:p>
        </p:txBody>
      </p:sp>
      <p:sp>
        <p:nvSpPr>
          <p:cNvPr id="24" name="Rectangle 23"/>
          <p:cNvSpPr/>
          <p:nvPr/>
        </p:nvSpPr>
        <p:spPr>
          <a:xfrm>
            <a:off x="2419715" y="4402084"/>
            <a:ext cx="2354124" cy="2092971"/>
          </a:xfrm>
          <a:prstGeom prst="rect">
            <a:avLst/>
          </a:prstGeom>
          <a:solidFill>
            <a:srgbClr val="C6E3BB"/>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pPr algn="ctr"/>
            <a:r>
              <a:rPr lang="en-IN" sz="1700" dirty="0"/>
              <a:t>Allocate the transaction price to performance obligations based on relative stand alone selling prices of the goods or services in each performance </a:t>
            </a:r>
            <a:r>
              <a:rPr lang="en-US" sz="1700" dirty="0"/>
              <a:t>obligation.</a:t>
            </a:r>
          </a:p>
        </p:txBody>
      </p:sp>
      <p:sp>
        <p:nvSpPr>
          <p:cNvPr id="25" name="Rectangle 24"/>
          <p:cNvSpPr/>
          <p:nvPr/>
        </p:nvSpPr>
        <p:spPr>
          <a:xfrm>
            <a:off x="4813501" y="4402084"/>
            <a:ext cx="4247128" cy="2092971"/>
          </a:xfrm>
          <a:prstGeom prst="rect">
            <a:avLst/>
          </a:prstGeom>
          <a:solidFill>
            <a:srgbClr val="C6E3BB"/>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ctr" anchorCtr="0">
            <a:noAutofit/>
          </a:bodyPr>
          <a:lstStyle/>
          <a:p>
            <a:r>
              <a:rPr lang="en-IN" sz="1700" kern="1200" dirty="0" smtClean="0"/>
              <a:t>Various approaches are available to estimate stand-alone selling prices:</a:t>
            </a:r>
          </a:p>
          <a:p>
            <a:pPr marL="285750" indent="-285750">
              <a:buFont typeface="Arial" panose="020B0604020202020204" pitchFamily="34" charset="0"/>
              <a:buChar char="•"/>
            </a:pPr>
            <a:r>
              <a:rPr lang="en-IN" sz="1700" dirty="0" smtClean="0"/>
              <a:t>Adjusted market assessment approach</a:t>
            </a:r>
          </a:p>
          <a:p>
            <a:pPr marL="285750" indent="-285750">
              <a:buFont typeface="Arial" panose="020B0604020202020204" pitchFamily="34" charset="0"/>
              <a:buChar char="•"/>
            </a:pPr>
            <a:r>
              <a:rPr lang="en-IN" sz="1700" kern="1200" dirty="0" smtClean="0"/>
              <a:t>Expected cost plus margin approach</a:t>
            </a:r>
          </a:p>
          <a:p>
            <a:pPr marL="285750" indent="-285750">
              <a:buFont typeface="Arial" panose="020B0604020202020204" pitchFamily="34" charset="0"/>
              <a:buChar char="•"/>
            </a:pPr>
            <a:r>
              <a:rPr lang="en-IN" sz="1700" dirty="0" smtClean="0"/>
              <a:t>Residual approach</a:t>
            </a:r>
            <a:endParaRPr lang="en-US" sz="1700" kern="1200" dirty="0"/>
          </a:p>
        </p:txBody>
      </p:sp>
      <p:sp>
        <p:nvSpPr>
          <p:cNvPr id="13" name="TextBox 12"/>
          <p:cNvSpPr txBox="1"/>
          <p:nvPr/>
        </p:nvSpPr>
        <p:spPr>
          <a:xfrm>
            <a:off x="2235626" y="887165"/>
            <a:ext cx="2697559" cy="353943"/>
          </a:xfrm>
          <a:prstGeom prst="rect">
            <a:avLst/>
          </a:prstGeom>
          <a:noFill/>
        </p:spPr>
        <p:txBody>
          <a:bodyPr wrap="square" rtlCol="0">
            <a:spAutoFit/>
          </a:bodyPr>
          <a:lstStyle/>
          <a:p>
            <a:pPr algn="ctr"/>
            <a:r>
              <a:rPr lang="en-IN" sz="1700" b="1" dirty="0" smtClean="0">
                <a:latin typeface="+mn-lt"/>
              </a:rPr>
              <a:t>Fundamental Issues (Part A)</a:t>
            </a:r>
            <a:endParaRPr lang="en-US" sz="1700" b="1" dirty="0">
              <a:latin typeface="+mn-lt"/>
            </a:endParaRPr>
          </a:p>
        </p:txBody>
      </p:sp>
      <p:sp>
        <p:nvSpPr>
          <p:cNvPr id="14" name="TextBox 13"/>
          <p:cNvSpPr txBox="1"/>
          <p:nvPr/>
        </p:nvSpPr>
        <p:spPr>
          <a:xfrm>
            <a:off x="5474753" y="889066"/>
            <a:ext cx="2687409" cy="353943"/>
          </a:xfrm>
          <a:prstGeom prst="rect">
            <a:avLst/>
          </a:prstGeom>
          <a:noFill/>
        </p:spPr>
        <p:txBody>
          <a:bodyPr wrap="square" rtlCol="0">
            <a:spAutoFit/>
          </a:bodyPr>
          <a:lstStyle/>
          <a:p>
            <a:pPr algn="ctr"/>
            <a:r>
              <a:rPr lang="en-IN" sz="1700" b="1" dirty="0" smtClean="0">
                <a:latin typeface="+mn-lt"/>
              </a:rPr>
              <a:t>Special Issues (Part B)</a:t>
            </a:r>
            <a:endParaRPr lang="en-US" sz="1700" b="1" dirty="0">
              <a:latin typeface="+mn-lt"/>
            </a:endParaRPr>
          </a:p>
        </p:txBody>
      </p:sp>
      <p:sp>
        <p:nvSpPr>
          <p:cNvPr id="18" name="Title 1"/>
          <p:cNvSpPr>
            <a:spLocks noGrp="1"/>
          </p:cNvSpPr>
          <p:nvPr>
            <p:ph type="title"/>
          </p:nvPr>
        </p:nvSpPr>
        <p:spPr>
          <a:xfrm>
            <a:off x="626535" y="11004"/>
            <a:ext cx="8382000" cy="857279"/>
          </a:xfrm>
        </p:spPr>
        <p:txBody>
          <a:bodyPr>
            <a:noAutofit/>
          </a:bodyPr>
          <a:lstStyle/>
          <a:p>
            <a:r>
              <a:rPr lang="en-US" sz="2400" dirty="0" smtClean="0"/>
              <a:t>Summary of Fundamental and Special Issues Related to Recognizing Revenue</a:t>
            </a:r>
            <a:endParaRPr lang="en-US" sz="2400" dirty="0"/>
          </a:p>
        </p:txBody>
      </p:sp>
    </p:spTree>
    <p:extLst>
      <p:ext uri="{BB962C8B-B14F-4D97-AF65-F5344CB8AC3E}">
        <p14:creationId xmlns:p14="http://schemas.microsoft.com/office/powerpoint/2010/main" val="6467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animBg="1"/>
      <p:bldP spid="24" grpId="0" animBg="1"/>
      <p:bldP spid="2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43439" y="1252737"/>
            <a:ext cx="2239347" cy="5443934"/>
          </a:xfrm>
          <a:prstGeom prst="rect">
            <a:avLst/>
          </a:prstGeom>
          <a:solidFill>
            <a:srgbClr val="FABEA7"/>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t" anchorCtr="0">
            <a:noAutofit/>
          </a:bodyPr>
          <a:lstStyle/>
          <a:p>
            <a:r>
              <a:rPr lang="en-IN" sz="1700" dirty="0"/>
              <a:t>Recognize revenue </a:t>
            </a:r>
            <a:r>
              <a:rPr lang="en-IN" sz="1700" b="1" dirty="0"/>
              <a:t>at a single point</a:t>
            </a:r>
          </a:p>
          <a:p>
            <a:r>
              <a:rPr lang="en-IN" sz="1700" b="1" dirty="0"/>
              <a:t>in time </a:t>
            </a:r>
            <a:r>
              <a:rPr lang="en-IN" sz="1700" dirty="0"/>
              <a:t>when control passes to </a:t>
            </a:r>
            <a:r>
              <a:rPr lang="en-IN" sz="1700" dirty="0" smtClean="0"/>
              <a:t>the customer, which </a:t>
            </a:r>
            <a:r>
              <a:rPr lang="en-IN" sz="1700" dirty="0"/>
              <a:t>is more likely if </a:t>
            </a:r>
            <a:r>
              <a:rPr lang="en-IN" sz="1700" dirty="0" smtClean="0"/>
              <a:t>the </a:t>
            </a:r>
            <a:r>
              <a:rPr lang="en-US" sz="1700" dirty="0" smtClean="0"/>
              <a:t>customer </a:t>
            </a:r>
            <a:r>
              <a:rPr lang="en-US" sz="1700" dirty="0"/>
              <a:t>has</a:t>
            </a:r>
            <a:r>
              <a:rPr lang="en-US" sz="1700" dirty="0" smtClean="0"/>
              <a:t>:</a:t>
            </a:r>
          </a:p>
          <a:p>
            <a:pPr marL="342900" indent="-342900">
              <a:buFont typeface="Arial" panose="020B0604020202020204" pitchFamily="34" charset="0"/>
              <a:buChar char="•"/>
            </a:pPr>
            <a:r>
              <a:rPr lang="en-IN" sz="1700" dirty="0" smtClean="0"/>
              <a:t>Obligation to pay the seller.</a:t>
            </a:r>
          </a:p>
          <a:p>
            <a:pPr marL="342900" indent="-342900">
              <a:buFont typeface="Arial" panose="020B0604020202020204" pitchFamily="34" charset="0"/>
              <a:buChar char="•"/>
            </a:pPr>
            <a:r>
              <a:rPr lang="en-IN" sz="1700" dirty="0" smtClean="0"/>
              <a:t>Legal title to the asset.</a:t>
            </a:r>
          </a:p>
          <a:p>
            <a:pPr marL="342900" indent="-342900">
              <a:buFont typeface="Arial" panose="020B0604020202020204" pitchFamily="34" charset="0"/>
              <a:buChar char="•"/>
            </a:pPr>
            <a:r>
              <a:rPr lang="en-IN" sz="1700" kern="1200" dirty="0" smtClean="0"/>
              <a:t>Possession of the asset</a:t>
            </a:r>
            <a:r>
              <a:rPr lang="en-US" sz="1700" dirty="0" smtClean="0"/>
              <a:t>.</a:t>
            </a:r>
          </a:p>
          <a:p>
            <a:pPr marL="342900" indent="-342900">
              <a:buFont typeface="Arial" panose="020B0604020202020204" pitchFamily="34" charset="0"/>
              <a:buChar char="•"/>
            </a:pPr>
            <a:r>
              <a:rPr lang="en-IN" sz="1700" kern="1200" dirty="0" smtClean="0"/>
              <a:t>Assumed the risk and rewards of ownership.</a:t>
            </a:r>
          </a:p>
          <a:p>
            <a:pPr marL="342900" indent="-342900">
              <a:buFont typeface="Arial" panose="020B0604020202020204" pitchFamily="34" charset="0"/>
              <a:buChar char="•"/>
            </a:pPr>
            <a:r>
              <a:rPr lang="en-IN" sz="1700" dirty="0" smtClean="0"/>
              <a:t>Accepted the asset.</a:t>
            </a:r>
            <a:endParaRPr lang="en-IN" sz="1700" kern="1200" dirty="0" smtClean="0"/>
          </a:p>
        </p:txBody>
      </p:sp>
      <p:sp>
        <p:nvSpPr>
          <p:cNvPr id="9" name="Rectangle 8"/>
          <p:cNvSpPr/>
          <p:nvPr/>
        </p:nvSpPr>
        <p:spPr>
          <a:xfrm>
            <a:off x="3067626" y="1252737"/>
            <a:ext cx="2241460" cy="5443934"/>
          </a:xfrm>
          <a:prstGeom prst="rect">
            <a:avLst/>
          </a:prstGeom>
          <a:solidFill>
            <a:srgbClr val="FABEA7"/>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t" anchorCtr="0">
            <a:noAutofit/>
          </a:bodyPr>
          <a:lstStyle/>
          <a:p>
            <a:r>
              <a:rPr lang="en-IN" sz="1700" dirty="0"/>
              <a:t>Recognize revenue </a:t>
            </a:r>
            <a:r>
              <a:rPr lang="en-IN" sz="1700" b="1" dirty="0"/>
              <a:t>over a period of</a:t>
            </a:r>
          </a:p>
          <a:p>
            <a:r>
              <a:rPr lang="en-US" sz="1700" b="1" dirty="0"/>
              <a:t>time </a:t>
            </a:r>
            <a:r>
              <a:rPr lang="en-US" sz="1700" dirty="0"/>
              <a:t>if</a:t>
            </a:r>
            <a:r>
              <a:rPr lang="en-US" sz="1700" dirty="0" smtClean="0"/>
              <a:t>:</a:t>
            </a:r>
          </a:p>
          <a:p>
            <a:pPr marL="342900" indent="-342900">
              <a:buFont typeface="Arial" panose="020B0604020202020204" pitchFamily="34" charset="0"/>
              <a:buChar char="•"/>
            </a:pPr>
            <a:r>
              <a:rPr lang="en-US" sz="1700" dirty="0" smtClean="0"/>
              <a:t>Customer consumes benefit as work </a:t>
            </a:r>
            <a:r>
              <a:rPr lang="en-US" sz="1700" dirty="0"/>
              <a:t>performed</a:t>
            </a:r>
            <a:r>
              <a:rPr lang="en-US" sz="1700" dirty="0" smtClean="0"/>
              <a:t>,</a:t>
            </a:r>
          </a:p>
          <a:p>
            <a:pPr marL="342900" indent="-342900">
              <a:buFont typeface="Arial" panose="020B0604020202020204" pitchFamily="34" charset="0"/>
              <a:buChar char="•"/>
            </a:pPr>
            <a:r>
              <a:rPr lang="en-IN" sz="1700" dirty="0" smtClean="0"/>
              <a:t>Customer controls asset as it is created, or</a:t>
            </a:r>
          </a:p>
          <a:p>
            <a:pPr marL="342900" indent="-342900">
              <a:buFont typeface="Arial" panose="020B0604020202020204" pitchFamily="34" charset="0"/>
              <a:buChar char="•"/>
            </a:pPr>
            <a:r>
              <a:rPr lang="en-IN" sz="1700" dirty="0" smtClean="0"/>
              <a:t>Seller is creating an asset that has no alternative use and the seller has right to receive payment for work completed. </a:t>
            </a:r>
            <a:endParaRPr lang="en-US" sz="1700" dirty="0" smtClean="0"/>
          </a:p>
          <a:p>
            <a:pPr marL="342900" indent="-342900">
              <a:buFont typeface="Arial" panose="020B0604020202020204" pitchFamily="34" charset="0"/>
              <a:buChar char="•"/>
            </a:pPr>
            <a:endParaRPr lang="en-US" sz="1700" kern="1200" dirty="0"/>
          </a:p>
        </p:txBody>
      </p:sp>
      <p:sp>
        <p:nvSpPr>
          <p:cNvPr id="16" name="Notched Right Arrow 15"/>
          <p:cNvSpPr/>
          <p:nvPr/>
        </p:nvSpPr>
        <p:spPr>
          <a:xfrm>
            <a:off x="893330" y="113806"/>
            <a:ext cx="7796179" cy="803780"/>
          </a:xfrm>
          <a:prstGeom prst="notchedRightArrow">
            <a:avLst>
              <a:gd name="adj1" fmla="val 100000"/>
              <a:gd name="adj2" fmla="val 54564"/>
            </a:avLst>
          </a:prstGeom>
          <a:solidFill>
            <a:srgbClr val="FA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u="sng" dirty="0" smtClean="0">
                <a:solidFill>
                  <a:schemeClr val="tx1"/>
                </a:solidFill>
              </a:rPr>
              <a:t>Step 5:</a:t>
            </a:r>
          </a:p>
          <a:p>
            <a:pPr algn="ctr"/>
            <a:r>
              <a:rPr lang="en-IN" sz="1700" dirty="0" smtClean="0">
                <a:solidFill>
                  <a:schemeClr val="tx1"/>
                </a:solidFill>
              </a:rPr>
              <a:t>Recognize revenue </a:t>
            </a:r>
            <a:r>
              <a:rPr lang="en-IN" sz="1700" dirty="0">
                <a:solidFill>
                  <a:schemeClr val="tx1"/>
                </a:solidFill>
              </a:rPr>
              <a:t>when each </a:t>
            </a:r>
            <a:r>
              <a:rPr lang="en-IN" sz="1700" dirty="0" smtClean="0">
                <a:solidFill>
                  <a:schemeClr val="tx1"/>
                </a:solidFill>
              </a:rPr>
              <a:t>performance </a:t>
            </a:r>
            <a:r>
              <a:rPr lang="en-US" sz="1700" dirty="0" smtClean="0">
                <a:solidFill>
                  <a:schemeClr val="tx1"/>
                </a:solidFill>
              </a:rPr>
              <a:t>obligation </a:t>
            </a:r>
            <a:r>
              <a:rPr lang="en-US" sz="1700" dirty="0">
                <a:solidFill>
                  <a:schemeClr val="tx1"/>
                </a:solidFill>
              </a:rPr>
              <a:t>is </a:t>
            </a:r>
            <a:r>
              <a:rPr lang="en-US" sz="1700" dirty="0" smtClean="0">
                <a:solidFill>
                  <a:schemeClr val="tx1"/>
                </a:solidFill>
              </a:rPr>
              <a:t>satisfied</a:t>
            </a:r>
            <a:endParaRPr lang="en-US" sz="1700" dirty="0">
              <a:solidFill>
                <a:schemeClr val="tx1"/>
              </a:solidFill>
            </a:endParaRPr>
          </a:p>
        </p:txBody>
      </p:sp>
      <p:sp>
        <p:nvSpPr>
          <p:cNvPr id="6" name="Rectangle 5"/>
          <p:cNvSpPr/>
          <p:nvPr/>
        </p:nvSpPr>
        <p:spPr>
          <a:xfrm>
            <a:off x="5368720" y="1252736"/>
            <a:ext cx="3721511" cy="5443891"/>
          </a:xfrm>
          <a:prstGeom prst="rect">
            <a:avLst/>
          </a:prstGeom>
          <a:solidFill>
            <a:srgbClr val="FABEA7"/>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69583" rIns="69583" bIns="69583" numCol="1" spcCol="1270" anchor="t" anchorCtr="0">
            <a:noAutofit/>
          </a:bodyPr>
          <a:lstStyle/>
          <a:p>
            <a:r>
              <a:rPr lang="en-IN" sz="1700" dirty="0"/>
              <a:t>Must determine the timing of revenue recognition for:</a:t>
            </a:r>
          </a:p>
          <a:p>
            <a:pPr marL="285750" indent="-285750">
              <a:buFont typeface="Arial" panose="020B0604020202020204" pitchFamily="34" charset="0"/>
              <a:buChar char="•"/>
            </a:pPr>
            <a:r>
              <a:rPr lang="en-IN" sz="1700" dirty="0" smtClean="0"/>
              <a:t>Licenses (if the seller’s activity over the license period is expected to affect the benefits </a:t>
            </a:r>
            <a:r>
              <a:rPr lang="en-IN" sz="1700" dirty="0"/>
              <a:t>the customer receives, recognize revenue </a:t>
            </a:r>
            <a:r>
              <a:rPr lang="en-IN" sz="1700" dirty="0" smtClean="0"/>
              <a:t>over </a:t>
            </a:r>
            <a:r>
              <a:rPr lang="en-US" sz="1700" dirty="0" smtClean="0"/>
              <a:t>time; otherwise, recognize revenue at the time license is transferred</a:t>
            </a:r>
            <a:r>
              <a:rPr lang="en-US" sz="1700" dirty="0"/>
              <a:t>).</a:t>
            </a:r>
          </a:p>
          <a:p>
            <a:pPr marL="285750" indent="-285750">
              <a:buFont typeface="Arial" panose="020B0604020202020204" pitchFamily="34" charset="0"/>
              <a:buChar char="•"/>
            </a:pPr>
            <a:r>
              <a:rPr lang="en-IN" sz="1700" dirty="0" smtClean="0"/>
              <a:t>Franchises (initial fees recognized when goods and services are transferred</a:t>
            </a:r>
            <a:r>
              <a:rPr lang="en-IN" sz="1700" dirty="0"/>
              <a:t>; continuing fees recognized over time).</a:t>
            </a:r>
          </a:p>
          <a:p>
            <a:pPr marL="285750" indent="-285750">
              <a:buFont typeface="Arial" panose="020B0604020202020204" pitchFamily="34" charset="0"/>
              <a:buChar char="•"/>
            </a:pPr>
            <a:r>
              <a:rPr lang="en-IN" sz="1700" dirty="0" smtClean="0"/>
              <a:t>Bill-and-hold arrangements (typically do not transfer control, so recognize </a:t>
            </a:r>
            <a:r>
              <a:rPr lang="en-IN" sz="1700" dirty="0"/>
              <a:t>upon delivery of goods to customer).</a:t>
            </a:r>
          </a:p>
          <a:p>
            <a:pPr marL="285750" indent="-285750">
              <a:buFont typeface="Arial" panose="020B0604020202020204" pitchFamily="34" charset="0"/>
              <a:buChar char="•"/>
            </a:pPr>
            <a:r>
              <a:rPr lang="en-US" sz="1700" dirty="0" smtClean="0"/>
              <a:t>Consignment arrangements (do not transfer control, so recognize</a:t>
            </a:r>
            <a:r>
              <a:rPr lang="en-US" sz="1700" dirty="0"/>
              <a:t> </a:t>
            </a:r>
            <a:r>
              <a:rPr lang="en-IN" sz="1700" dirty="0" smtClean="0"/>
              <a:t>after </a:t>
            </a:r>
            <a:r>
              <a:rPr lang="en-IN" sz="1700" dirty="0"/>
              <a:t>sale to end customer occurs).</a:t>
            </a:r>
          </a:p>
          <a:p>
            <a:pPr marL="285750" indent="-285750">
              <a:buFont typeface="Arial" panose="020B0604020202020204" pitchFamily="34" charset="0"/>
              <a:buChar char="•"/>
            </a:pPr>
            <a:r>
              <a:rPr lang="en-US" sz="1700" dirty="0" smtClean="0"/>
              <a:t>Gift cards (initially deferred and then recognized as redeemed expire</a:t>
            </a:r>
            <a:r>
              <a:rPr lang="en-US" sz="1700" dirty="0"/>
              <a:t>).</a:t>
            </a:r>
            <a:endParaRPr lang="en-US" sz="1700" kern="1200" dirty="0"/>
          </a:p>
        </p:txBody>
      </p:sp>
      <p:sp>
        <p:nvSpPr>
          <p:cNvPr id="10" name="TextBox 9"/>
          <p:cNvSpPr txBox="1"/>
          <p:nvPr/>
        </p:nvSpPr>
        <p:spPr>
          <a:xfrm>
            <a:off x="1682520" y="911079"/>
            <a:ext cx="2687409" cy="285513"/>
          </a:xfrm>
          <a:prstGeom prst="rect">
            <a:avLst/>
          </a:prstGeom>
          <a:noFill/>
        </p:spPr>
        <p:txBody>
          <a:bodyPr wrap="square" rtlCol="0">
            <a:spAutoFit/>
          </a:bodyPr>
          <a:lstStyle/>
          <a:p>
            <a:pPr algn="ctr"/>
            <a:r>
              <a:rPr lang="en-IN" sz="1700" b="1" dirty="0" smtClean="0">
                <a:latin typeface="+mn-lt"/>
              </a:rPr>
              <a:t>Fundamental Issues (Part A)</a:t>
            </a:r>
            <a:endParaRPr lang="en-US" sz="1700" b="1" dirty="0">
              <a:latin typeface="+mn-lt"/>
            </a:endParaRPr>
          </a:p>
        </p:txBody>
      </p:sp>
      <p:sp>
        <p:nvSpPr>
          <p:cNvPr id="11" name="TextBox 10"/>
          <p:cNvSpPr txBox="1"/>
          <p:nvPr/>
        </p:nvSpPr>
        <p:spPr>
          <a:xfrm>
            <a:off x="6274755" y="905378"/>
            <a:ext cx="2220999" cy="264397"/>
          </a:xfrm>
          <a:prstGeom prst="rect">
            <a:avLst/>
          </a:prstGeom>
          <a:noFill/>
        </p:spPr>
        <p:txBody>
          <a:bodyPr wrap="square" rtlCol="0">
            <a:spAutoFit/>
          </a:bodyPr>
          <a:lstStyle/>
          <a:p>
            <a:pPr algn="ctr"/>
            <a:r>
              <a:rPr lang="en-IN" sz="1700" b="1" dirty="0" smtClean="0">
                <a:latin typeface="+mn-lt"/>
              </a:rPr>
              <a:t>Special Issues (Part B)</a:t>
            </a:r>
            <a:endParaRPr lang="en-US" sz="1700" b="1" dirty="0">
              <a:latin typeface="+mn-lt"/>
            </a:endParaRPr>
          </a:p>
        </p:txBody>
      </p:sp>
    </p:spTree>
    <p:extLst>
      <p:ext uri="{BB962C8B-B14F-4D97-AF65-F5344CB8AC3E}">
        <p14:creationId xmlns:p14="http://schemas.microsoft.com/office/powerpoint/2010/main" val="1458130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6"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normAutofit/>
          </a:bodyPr>
          <a:lstStyle/>
          <a:p>
            <a:r>
              <a:rPr lang="en-IN" sz="3200" dirty="0" smtClean="0">
                <a:ea typeface="Adobe Fan Heiti Std B"/>
                <a:cs typeface="Adobe Fan Heiti Std B"/>
              </a:rPr>
              <a:t>Chapter 5 Part C:</a:t>
            </a:r>
            <a:br>
              <a:rPr lang="en-IN" sz="3200" dirty="0" smtClean="0">
                <a:ea typeface="Adobe Fan Heiti Std B"/>
                <a:cs typeface="Adobe Fan Heiti Std B"/>
              </a:rPr>
            </a:br>
            <a:r>
              <a:rPr lang="en-IN" sz="3200" dirty="0" smtClean="0">
                <a:ea typeface="Adobe Fan Heiti Std B"/>
                <a:cs typeface="Adobe Fan Heiti Std B"/>
              </a:rPr>
              <a:t>Accounting for Long-Term Contracts</a:t>
            </a:r>
          </a:p>
        </p:txBody>
      </p:sp>
      <p:sp>
        <p:nvSpPr>
          <p:cNvPr id="3" name="Content Placeholder 2"/>
          <p:cNvSpPr>
            <a:spLocks noGrp="1"/>
          </p:cNvSpPr>
          <p:nvPr>
            <p:ph idx="1"/>
          </p:nvPr>
        </p:nvSpPr>
        <p:spPr>
          <a:xfrm>
            <a:off x="764347" y="1444625"/>
            <a:ext cx="8013600" cy="5057775"/>
          </a:xfrm>
        </p:spPr>
        <p:txBody>
          <a:bodyPr>
            <a:normAutofit/>
          </a:bodyPr>
          <a:lstStyle/>
          <a:p>
            <a:pPr marL="0" indent="0" fontAlgn="auto">
              <a:spcAft>
                <a:spcPts val="0"/>
              </a:spcAft>
              <a:buNone/>
              <a:defRPr/>
            </a:pPr>
            <a:r>
              <a:rPr lang="en-IN" dirty="0" smtClean="0"/>
              <a:t>Steps 2 and 5 are critical for long-term contracts.</a:t>
            </a:r>
          </a:p>
          <a:p>
            <a:pPr fontAlgn="auto">
              <a:spcAft>
                <a:spcPts val="0"/>
              </a:spcAft>
              <a:buFont typeface="Arial" panose="020B0604020202020204" pitchFamily="34" charset="0"/>
              <a:buChar char="•"/>
              <a:defRPr/>
            </a:pPr>
            <a:r>
              <a:rPr lang="en-IN" b="1" i="1" dirty="0" smtClean="0">
                <a:solidFill>
                  <a:srgbClr val="C00000"/>
                </a:solidFill>
              </a:rPr>
              <a:t>Step 2: Identify the performance obligations</a:t>
            </a:r>
          </a:p>
          <a:p>
            <a:pPr lvl="1" fontAlgn="auto">
              <a:spcAft>
                <a:spcPts val="0"/>
              </a:spcAft>
              <a:buFont typeface="Arial" panose="020B0604020202020204" pitchFamily="34" charset="0"/>
              <a:buChar char="•"/>
              <a:defRPr/>
            </a:pPr>
            <a:r>
              <a:rPr lang="en-IN" dirty="0" smtClean="0"/>
              <a:t>Usually have a single performance obligation, because don’t meet the “separately identifiable” criterion necessary for goods and services to be viewed as distinct.</a:t>
            </a:r>
          </a:p>
          <a:p>
            <a:pPr fontAlgn="auto">
              <a:spcAft>
                <a:spcPts val="0"/>
              </a:spcAft>
              <a:buFont typeface="Arial" panose="020B0604020202020204" pitchFamily="34" charset="0"/>
              <a:buChar char="•"/>
              <a:defRPr/>
            </a:pPr>
            <a:r>
              <a:rPr lang="en-IN" b="1" i="1" dirty="0" smtClean="0">
                <a:solidFill>
                  <a:srgbClr val="C00000"/>
                </a:solidFill>
              </a:rPr>
              <a:t>Step 5: Recognize revenue when (or as) each performance obligation is satisfied</a:t>
            </a:r>
          </a:p>
          <a:p>
            <a:pPr lvl="1" fontAlgn="auto">
              <a:spcAft>
                <a:spcPts val="0"/>
              </a:spcAft>
              <a:buFont typeface="Arial" panose="020B0604020202020204" pitchFamily="34" charset="0"/>
              <a:buChar char="•"/>
              <a:defRPr/>
            </a:pPr>
            <a:r>
              <a:rPr lang="en-IN" dirty="0" smtClean="0"/>
              <a:t>Recognizing revenue over time according to </a:t>
            </a:r>
            <a:r>
              <a:rPr lang="en-IN" dirty="0"/>
              <a:t>the progress toward </a:t>
            </a:r>
            <a:r>
              <a:rPr lang="en-IN" dirty="0" smtClean="0"/>
              <a:t>completion</a:t>
            </a:r>
          </a:p>
          <a:p>
            <a:pPr lvl="2" fontAlgn="auto">
              <a:spcAft>
                <a:spcPts val="0"/>
              </a:spcAft>
              <a:buFont typeface="Arial" panose="020B0604020202020204" pitchFamily="34" charset="0"/>
              <a:buChar char="•"/>
              <a:defRPr/>
            </a:pPr>
            <a:r>
              <a:rPr lang="en-IN" dirty="0" smtClean="0"/>
              <a:t>Long-term contracts often qualify</a:t>
            </a:r>
            <a:endParaRPr lang="en-US" dirty="0"/>
          </a:p>
          <a:p>
            <a:pPr lvl="1" fontAlgn="auto">
              <a:spcAft>
                <a:spcPts val="0"/>
              </a:spcAft>
              <a:buFont typeface="Arial" panose="020B0604020202020204" pitchFamily="34" charset="0"/>
              <a:buChar char="•"/>
              <a:defRPr/>
            </a:pPr>
            <a:r>
              <a:rPr lang="en-IN" dirty="0"/>
              <a:t>Recognizing revenue upon contract completion</a:t>
            </a:r>
          </a:p>
        </p:txBody>
      </p:sp>
      <p:sp>
        <p:nvSpPr>
          <p:cNvPr id="4" name="Title 2"/>
          <p:cNvSpPr txBox="1">
            <a:spLocks/>
          </p:cNvSpPr>
          <p:nvPr/>
        </p:nvSpPr>
        <p:spPr bwMode="auto">
          <a:xfrm>
            <a:off x="8389939" y="-218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IN" dirty="0"/>
              <a:t>Illustration: Accounting for a Profitable </a:t>
            </a:r>
            <a:r>
              <a:rPr lang="en-IN" dirty="0" smtClean="0"/>
              <a:t>Long-Term Contract</a:t>
            </a:r>
            <a:endParaRPr lang="en-IN" dirty="0"/>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3" name="Rectangle 2"/>
          <p:cNvSpPr/>
          <p:nvPr/>
        </p:nvSpPr>
        <p:spPr>
          <a:xfrm>
            <a:off x="642205" y="1345534"/>
            <a:ext cx="8428453" cy="1938992"/>
          </a:xfrm>
          <a:prstGeom prst="rect">
            <a:avLst/>
          </a:prstGeom>
        </p:spPr>
        <p:txBody>
          <a:bodyPr>
            <a:spAutoFit/>
          </a:bodyPr>
          <a:lstStyle/>
          <a:p>
            <a:r>
              <a:rPr lang="en-IN" sz="2000" dirty="0">
                <a:latin typeface="+mn-lt"/>
              </a:rPr>
              <a:t>At the beginning of 2016, the Harding Construction Company received a contract </a:t>
            </a:r>
            <a:r>
              <a:rPr lang="en-IN" sz="2000" dirty="0" smtClean="0">
                <a:latin typeface="+mn-lt"/>
              </a:rPr>
              <a:t>to build </a:t>
            </a:r>
            <a:r>
              <a:rPr lang="en-IN" sz="2000" dirty="0">
                <a:latin typeface="+mn-lt"/>
              </a:rPr>
              <a:t>an office building for $5 million. Harding will construct the building according </a:t>
            </a:r>
            <a:r>
              <a:rPr lang="en-IN" sz="2000" dirty="0" smtClean="0">
                <a:latin typeface="+mn-lt"/>
              </a:rPr>
              <a:t>to specifications </a:t>
            </a:r>
            <a:r>
              <a:rPr lang="en-IN" sz="2000" dirty="0">
                <a:latin typeface="+mn-lt"/>
              </a:rPr>
              <a:t>provided by the buyer, and the project is estimated to take three </a:t>
            </a:r>
            <a:r>
              <a:rPr lang="en-IN" sz="2000" dirty="0" smtClean="0">
                <a:latin typeface="+mn-lt"/>
              </a:rPr>
              <a:t>years to </a:t>
            </a:r>
            <a:r>
              <a:rPr lang="en-IN" sz="2000" dirty="0">
                <a:latin typeface="+mn-lt"/>
              </a:rPr>
              <a:t>complete. According to the contract, Harding will bill the buyer in installments </a:t>
            </a:r>
            <a:r>
              <a:rPr lang="en-IN" sz="2000" dirty="0" smtClean="0">
                <a:latin typeface="+mn-lt"/>
              </a:rPr>
              <a:t>over the </a:t>
            </a:r>
            <a:r>
              <a:rPr lang="en-IN" sz="2000" dirty="0">
                <a:latin typeface="+mn-lt"/>
              </a:rPr>
              <a:t>construction period according to a prearranged schedule. Information related to </a:t>
            </a:r>
            <a:r>
              <a:rPr lang="en-IN" sz="2000" dirty="0" smtClean="0">
                <a:latin typeface="+mn-lt"/>
              </a:rPr>
              <a:t>the </a:t>
            </a:r>
            <a:r>
              <a:rPr lang="en-US" sz="2000" dirty="0" smtClean="0">
                <a:latin typeface="+mn-lt"/>
              </a:rPr>
              <a:t>contract </a:t>
            </a:r>
            <a:r>
              <a:rPr lang="en-US" sz="2000" dirty="0">
                <a:latin typeface="+mn-lt"/>
              </a:rPr>
              <a:t>is as follows</a:t>
            </a:r>
            <a:r>
              <a:rPr lang="en-US" sz="2000" dirty="0" smtClean="0">
                <a:latin typeface="+mn-lt"/>
              </a:rPr>
              <a:t>:</a:t>
            </a:r>
          </a:p>
        </p:txBody>
      </p:sp>
      <p:sp>
        <p:nvSpPr>
          <p:cNvPr id="7" name="Rectangle 6"/>
          <p:cNvSpPr/>
          <p:nvPr/>
        </p:nvSpPr>
        <p:spPr>
          <a:xfrm>
            <a:off x="5410833" y="3263089"/>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8" name="Rectangle 7"/>
          <p:cNvSpPr/>
          <p:nvPr/>
        </p:nvSpPr>
        <p:spPr>
          <a:xfrm>
            <a:off x="6902993" y="3263089"/>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9" name="Rectangle 8"/>
          <p:cNvSpPr/>
          <p:nvPr/>
        </p:nvSpPr>
        <p:spPr>
          <a:xfrm>
            <a:off x="8196550" y="3263089"/>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10" name="Rectangle 9"/>
          <p:cNvSpPr/>
          <p:nvPr/>
        </p:nvSpPr>
        <p:spPr>
          <a:xfrm>
            <a:off x="633102" y="3539337"/>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11" name="Rectangle 10"/>
          <p:cNvSpPr/>
          <p:nvPr/>
        </p:nvSpPr>
        <p:spPr>
          <a:xfrm>
            <a:off x="633102" y="3820138"/>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12" name="Rectangle 11"/>
          <p:cNvSpPr/>
          <p:nvPr/>
        </p:nvSpPr>
        <p:spPr>
          <a:xfrm>
            <a:off x="633102" y="4109086"/>
            <a:ext cx="3622595" cy="369332"/>
          </a:xfrm>
          <a:prstGeom prst="rect">
            <a:avLst/>
          </a:prstGeom>
        </p:spPr>
        <p:txBody>
          <a:bodyPr wrap="none">
            <a:spAutoFit/>
          </a:bodyPr>
          <a:lstStyle/>
          <a:p>
            <a:r>
              <a:rPr lang="en-IN" dirty="0" smtClean="0">
                <a:latin typeface="+mn-lt"/>
              </a:rPr>
              <a:t>Cumulative actual </a:t>
            </a:r>
            <a:r>
              <a:rPr lang="en-IN" dirty="0">
                <a:latin typeface="+mn-lt"/>
              </a:rPr>
              <a:t>construction costs</a:t>
            </a:r>
            <a:endParaRPr lang="en-US" dirty="0">
              <a:latin typeface="+mn-lt"/>
            </a:endParaRPr>
          </a:p>
        </p:txBody>
      </p:sp>
      <p:sp>
        <p:nvSpPr>
          <p:cNvPr id="13" name="Rectangle 12"/>
          <p:cNvSpPr/>
          <p:nvPr/>
        </p:nvSpPr>
        <p:spPr>
          <a:xfrm>
            <a:off x="633102" y="4398034"/>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14" name="Rectangle 13"/>
          <p:cNvSpPr/>
          <p:nvPr/>
        </p:nvSpPr>
        <p:spPr>
          <a:xfrm>
            <a:off x="633102" y="4686982"/>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15" name="Rectangle 14"/>
          <p:cNvSpPr/>
          <p:nvPr/>
        </p:nvSpPr>
        <p:spPr>
          <a:xfrm>
            <a:off x="5068922" y="3539337"/>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16" name="Rectangle 15"/>
          <p:cNvSpPr/>
          <p:nvPr/>
        </p:nvSpPr>
        <p:spPr>
          <a:xfrm>
            <a:off x="5772640" y="3820138"/>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17" name="Rectangle 16"/>
          <p:cNvSpPr/>
          <p:nvPr/>
        </p:nvSpPr>
        <p:spPr>
          <a:xfrm>
            <a:off x="5185941" y="4109086"/>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18" name="Rectangle 17"/>
          <p:cNvSpPr/>
          <p:nvPr/>
        </p:nvSpPr>
        <p:spPr>
          <a:xfrm>
            <a:off x="5185941" y="4398034"/>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19" name="Rectangle 18"/>
          <p:cNvSpPr/>
          <p:nvPr/>
        </p:nvSpPr>
        <p:spPr>
          <a:xfrm>
            <a:off x="5068922" y="4686982"/>
            <a:ext cx="1236236" cy="369332"/>
          </a:xfrm>
          <a:prstGeom prst="rect">
            <a:avLst/>
          </a:prstGeom>
        </p:spPr>
        <p:txBody>
          <a:bodyPr wrap="none">
            <a:spAutoFit/>
          </a:bodyPr>
          <a:lstStyle/>
          <a:p>
            <a:pPr algn="r"/>
            <a:r>
              <a:rPr lang="en-IN" b="1" dirty="0">
                <a:solidFill>
                  <a:srgbClr val="EC008C"/>
                </a:solidFill>
                <a:latin typeface="+mn-lt"/>
              </a:rPr>
              <a:t>$3,750,000</a:t>
            </a:r>
            <a:endParaRPr lang="en-US" b="1" dirty="0">
              <a:solidFill>
                <a:srgbClr val="EC008C"/>
              </a:solidFill>
              <a:latin typeface="+mn-lt"/>
            </a:endParaRPr>
          </a:p>
        </p:txBody>
      </p:sp>
      <p:sp>
        <p:nvSpPr>
          <p:cNvPr id="20" name="Rectangle 19"/>
          <p:cNvSpPr/>
          <p:nvPr/>
        </p:nvSpPr>
        <p:spPr>
          <a:xfrm>
            <a:off x="6557066" y="3539337"/>
            <a:ext cx="1236236" cy="369332"/>
          </a:xfrm>
          <a:prstGeom prst="rect">
            <a:avLst/>
          </a:prstGeom>
        </p:spPr>
        <p:txBody>
          <a:bodyPr wrap="none">
            <a:spAutoFit/>
          </a:bodyPr>
          <a:lstStyle/>
          <a:p>
            <a:pPr algn="r"/>
            <a:r>
              <a:rPr lang="en-IN" dirty="0">
                <a:latin typeface="+mn-lt"/>
              </a:rPr>
              <a:t>$1,000,000</a:t>
            </a:r>
            <a:endParaRPr lang="en-US" dirty="0">
              <a:latin typeface="+mn-lt"/>
            </a:endParaRPr>
          </a:p>
        </p:txBody>
      </p:sp>
      <p:sp>
        <p:nvSpPr>
          <p:cNvPr id="21" name="Rectangle 20"/>
          <p:cNvSpPr/>
          <p:nvPr/>
        </p:nvSpPr>
        <p:spPr>
          <a:xfrm>
            <a:off x="6674085" y="3820138"/>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2" name="Rectangle 21"/>
          <p:cNvSpPr/>
          <p:nvPr/>
        </p:nvSpPr>
        <p:spPr>
          <a:xfrm>
            <a:off x="6674085" y="4109086"/>
            <a:ext cx="1119217" cy="369332"/>
          </a:xfrm>
          <a:prstGeom prst="rect">
            <a:avLst/>
          </a:prstGeom>
        </p:spPr>
        <p:txBody>
          <a:bodyPr wrap="none">
            <a:spAutoFit/>
          </a:bodyPr>
          <a:lstStyle/>
          <a:p>
            <a:pPr algn="r"/>
            <a:r>
              <a:rPr lang="en-IN" dirty="0">
                <a:latin typeface="+mn-lt"/>
              </a:rPr>
              <a:t>2,500,000</a:t>
            </a:r>
            <a:endParaRPr lang="en-US" dirty="0">
              <a:latin typeface="+mn-lt"/>
            </a:endParaRPr>
          </a:p>
        </p:txBody>
      </p:sp>
      <p:sp>
        <p:nvSpPr>
          <p:cNvPr id="23" name="Rectangle 22"/>
          <p:cNvSpPr/>
          <p:nvPr/>
        </p:nvSpPr>
        <p:spPr>
          <a:xfrm>
            <a:off x="6674085" y="4398034"/>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4" name="Rectangle 23"/>
          <p:cNvSpPr/>
          <p:nvPr/>
        </p:nvSpPr>
        <p:spPr>
          <a:xfrm>
            <a:off x="6553860" y="4686982"/>
            <a:ext cx="1239442" cy="369332"/>
          </a:xfrm>
          <a:prstGeom prst="rect">
            <a:avLst/>
          </a:prstGeom>
        </p:spPr>
        <p:txBody>
          <a:bodyPr wrap="none">
            <a:spAutoFit/>
          </a:bodyPr>
          <a:lstStyle/>
          <a:p>
            <a:pPr algn="r"/>
            <a:r>
              <a:rPr lang="en-IN" b="1" dirty="0">
                <a:solidFill>
                  <a:srgbClr val="EC008C"/>
                </a:solidFill>
                <a:latin typeface="+mn-lt"/>
              </a:rPr>
              <a:t>$4,000,000</a:t>
            </a:r>
            <a:endParaRPr lang="en-US" b="1" dirty="0">
              <a:solidFill>
                <a:srgbClr val="EC008C"/>
              </a:solidFill>
              <a:latin typeface="+mn-lt"/>
            </a:endParaRPr>
          </a:p>
        </p:txBody>
      </p:sp>
      <p:sp>
        <p:nvSpPr>
          <p:cNvPr id="25" name="Rectangle 24"/>
          <p:cNvSpPr/>
          <p:nvPr/>
        </p:nvSpPr>
        <p:spPr>
          <a:xfrm>
            <a:off x="7886695" y="3539337"/>
            <a:ext cx="1236236" cy="369332"/>
          </a:xfrm>
          <a:prstGeom prst="rect">
            <a:avLst/>
          </a:prstGeom>
        </p:spPr>
        <p:txBody>
          <a:bodyPr wrap="none">
            <a:spAutoFit/>
          </a:bodyPr>
          <a:lstStyle/>
          <a:p>
            <a:pPr algn="r"/>
            <a:r>
              <a:rPr lang="en-IN" dirty="0">
                <a:latin typeface="+mn-lt"/>
              </a:rPr>
              <a:t>$1,600,000</a:t>
            </a:r>
            <a:endParaRPr lang="en-US" dirty="0">
              <a:latin typeface="+mn-lt"/>
            </a:endParaRPr>
          </a:p>
        </p:txBody>
      </p:sp>
      <p:sp>
        <p:nvSpPr>
          <p:cNvPr id="26" name="Rectangle 25"/>
          <p:cNvSpPr/>
          <p:nvPr/>
        </p:nvSpPr>
        <p:spPr>
          <a:xfrm>
            <a:off x="8003714" y="3820138"/>
            <a:ext cx="1119217" cy="369332"/>
          </a:xfrm>
          <a:prstGeom prst="rect">
            <a:avLst/>
          </a:prstGeom>
        </p:spPr>
        <p:txBody>
          <a:bodyPr wrap="none">
            <a:spAutoFit/>
          </a:bodyPr>
          <a:lstStyle/>
          <a:p>
            <a:pPr algn="r"/>
            <a:r>
              <a:rPr lang="en-IN" dirty="0">
                <a:latin typeface="+mn-lt"/>
              </a:rPr>
              <a:t>2,500,000</a:t>
            </a:r>
            <a:endParaRPr lang="en-US" dirty="0">
              <a:latin typeface="+mn-lt"/>
            </a:endParaRPr>
          </a:p>
        </p:txBody>
      </p:sp>
      <p:sp>
        <p:nvSpPr>
          <p:cNvPr id="27" name="Rectangle 26"/>
          <p:cNvSpPr/>
          <p:nvPr/>
        </p:nvSpPr>
        <p:spPr>
          <a:xfrm>
            <a:off x="8003714" y="4109086"/>
            <a:ext cx="1119217" cy="369332"/>
          </a:xfrm>
          <a:prstGeom prst="rect">
            <a:avLst/>
          </a:prstGeom>
        </p:spPr>
        <p:txBody>
          <a:bodyPr wrap="none">
            <a:spAutoFit/>
          </a:bodyPr>
          <a:lstStyle/>
          <a:p>
            <a:pPr algn="r"/>
            <a:r>
              <a:rPr lang="en-IN" dirty="0">
                <a:latin typeface="+mn-lt"/>
              </a:rPr>
              <a:t>4,100,000</a:t>
            </a:r>
            <a:endParaRPr lang="en-US" dirty="0">
              <a:latin typeface="+mn-lt"/>
            </a:endParaRPr>
          </a:p>
        </p:txBody>
      </p:sp>
      <p:sp>
        <p:nvSpPr>
          <p:cNvPr id="28" name="Rectangle 27"/>
          <p:cNvSpPr/>
          <p:nvPr/>
        </p:nvSpPr>
        <p:spPr>
          <a:xfrm>
            <a:off x="8590414" y="4398034"/>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29" name="Rectangle 28"/>
          <p:cNvSpPr/>
          <p:nvPr/>
        </p:nvSpPr>
        <p:spPr>
          <a:xfrm>
            <a:off x="7886695" y="4686982"/>
            <a:ext cx="1236236" cy="369332"/>
          </a:xfrm>
          <a:prstGeom prst="rect">
            <a:avLst/>
          </a:prstGeom>
        </p:spPr>
        <p:txBody>
          <a:bodyPr wrap="none">
            <a:spAutoFit/>
          </a:bodyPr>
          <a:lstStyle/>
          <a:p>
            <a:pPr algn="r"/>
            <a:r>
              <a:rPr lang="en-IN" b="1" dirty="0">
                <a:solidFill>
                  <a:srgbClr val="EC008C"/>
                </a:solidFill>
                <a:latin typeface="+mn-lt"/>
              </a:rPr>
              <a:t>$4,100,000</a:t>
            </a:r>
            <a:endParaRPr lang="en-US" b="1" dirty="0">
              <a:solidFill>
                <a:srgbClr val="EC008C"/>
              </a:solidFill>
              <a:latin typeface="+mn-lt"/>
            </a:endParaRPr>
          </a:p>
        </p:txBody>
      </p:sp>
      <p:cxnSp>
        <p:nvCxnSpPr>
          <p:cNvPr id="30" name="Straight Connector 29"/>
          <p:cNvCxnSpPr/>
          <p:nvPr/>
        </p:nvCxnSpPr>
        <p:spPr>
          <a:xfrm>
            <a:off x="5149300" y="412993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40811" y="412993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79839" y="412993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62596" y="469909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54107" y="469909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93135" y="469909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62000" y="499677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53511" y="499677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992539" y="499677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62000" y="502695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653511" y="502695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92539" y="502695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3102" y="5034877"/>
            <a:ext cx="2914965" cy="369332"/>
          </a:xfrm>
          <a:prstGeom prst="rect">
            <a:avLst/>
          </a:prstGeom>
        </p:spPr>
        <p:txBody>
          <a:bodyPr wrap="none">
            <a:spAutoFit/>
          </a:bodyPr>
          <a:lstStyle/>
          <a:p>
            <a:r>
              <a:rPr lang="en-IN" dirty="0">
                <a:latin typeface="+mn-lt"/>
              </a:rPr>
              <a:t>Billings made during the year</a:t>
            </a:r>
            <a:endParaRPr lang="en-US" dirty="0">
              <a:latin typeface="+mn-lt"/>
            </a:endParaRPr>
          </a:p>
        </p:txBody>
      </p:sp>
      <p:sp>
        <p:nvSpPr>
          <p:cNvPr id="43" name="Rectangle 42"/>
          <p:cNvSpPr/>
          <p:nvPr/>
        </p:nvSpPr>
        <p:spPr>
          <a:xfrm>
            <a:off x="5068922" y="5034877"/>
            <a:ext cx="1236236" cy="369332"/>
          </a:xfrm>
          <a:prstGeom prst="rect">
            <a:avLst/>
          </a:prstGeom>
        </p:spPr>
        <p:txBody>
          <a:bodyPr wrap="none">
            <a:spAutoFit/>
          </a:bodyPr>
          <a:lstStyle/>
          <a:p>
            <a:pPr algn="r"/>
            <a:r>
              <a:rPr lang="en-IN" dirty="0">
                <a:latin typeface="+mn-lt"/>
              </a:rPr>
              <a:t>$1,200,000</a:t>
            </a:r>
            <a:endParaRPr lang="en-US" dirty="0">
              <a:latin typeface="+mn-lt"/>
            </a:endParaRPr>
          </a:p>
        </p:txBody>
      </p:sp>
      <p:sp>
        <p:nvSpPr>
          <p:cNvPr id="44" name="Rectangle 43"/>
          <p:cNvSpPr/>
          <p:nvPr/>
        </p:nvSpPr>
        <p:spPr>
          <a:xfrm>
            <a:off x="6557066" y="5034877"/>
            <a:ext cx="1236236" cy="369332"/>
          </a:xfrm>
          <a:prstGeom prst="rect">
            <a:avLst/>
          </a:prstGeom>
        </p:spPr>
        <p:txBody>
          <a:bodyPr wrap="none">
            <a:spAutoFit/>
          </a:bodyPr>
          <a:lstStyle/>
          <a:p>
            <a:pPr algn="r"/>
            <a:r>
              <a:rPr lang="en-IN" dirty="0">
                <a:latin typeface="+mn-lt"/>
              </a:rPr>
              <a:t>$2,000,000</a:t>
            </a:r>
            <a:endParaRPr lang="en-US" dirty="0">
              <a:latin typeface="+mn-lt"/>
            </a:endParaRPr>
          </a:p>
        </p:txBody>
      </p:sp>
      <p:sp>
        <p:nvSpPr>
          <p:cNvPr id="45" name="Rectangle 44"/>
          <p:cNvSpPr/>
          <p:nvPr/>
        </p:nvSpPr>
        <p:spPr>
          <a:xfrm>
            <a:off x="7886695" y="5034877"/>
            <a:ext cx="1236236" cy="369332"/>
          </a:xfrm>
          <a:prstGeom prst="rect">
            <a:avLst/>
          </a:prstGeom>
        </p:spPr>
        <p:txBody>
          <a:bodyPr wrap="none">
            <a:spAutoFit/>
          </a:bodyPr>
          <a:lstStyle/>
          <a:p>
            <a:pPr algn="r"/>
            <a:r>
              <a:rPr lang="en-IN" dirty="0">
                <a:latin typeface="+mn-lt"/>
              </a:rPr>
              <a:t>$1,800,000</a:t>
            </a:r>
            <a:endParaRPr lang="en-US" dirty="0">
              <a:latin typeface="+mn-lt"/>
            </a:endParaRPr>
          </a:p>
        </p:txBody>
      </p:sp>
      <p:sp>
        <p:nvSpPr>
          <p:cNvPr id="46" name="Rectangle 45"/>
          <p:cNvSpPr/>
          <p:nvPr/>
        </p:nvSpPr>
        <p:spPr>
          <a:xfrm>
            <a:off x="633102" y="5299015"/>
            <a:ext cx="2914965" cy="369332"/>
          </a:xfrm>
          <a:prstGeom prst="rect">
            <a:avLst/>
          </a:prstGeom>
        </p:spPr>
        <p:txBody>
          <a:bodyPr wrap="none">
            <a:spAutoFit/>
          </a:bodyPr>
          <a:lstStyle/>
          <a:p>
            <a:r>
              <a:rPr lang="en-IN" dirty="0">
                <a:latin typeface="+mn-lt"/>
              </a:rPr>
              <a:t>Cash collections during year</a:t>
            </a:r>
            <a:endParaRPr lang="en-US" dirty="0">
              <a:latin typeface="+mn-lt"/>
            </a:endParaRPr>
          </a:p>
        </p:txBody>
      </p:sp>
      <p:sp>
        <p:nvSpPr>
          <p:cNvPr id="47" name="Rectangle 46"/>
          <p:cNvSpPr/>
          <p:nvPr/>
        </p:nvSpPr>
        <p:spPr>
          <a:xfrm>
            <a:off x="5185942" y="5299015"/>
            <a:ext cx="1119216" cy="369332"/>
          </a:xfrm>
          <a:prstGeom prst="rect">
            <a:avLst/>
          </a:prstGeom>
        </p:spPr>
        <p:txBody>
          <a:bodyPr wrap="none">
            <a:spAutoFit/>
          </a:bodyPr>
          <a:lstStyle/>
          <a:p>
            <a:pPr algn="r"/>
            <a:r>
              <a:rPr lang="en-IN" dirty="0">
                <a:latin typeface="+mn-lt"/>
              </a:rPr>
              <a:t>1,000,000</a:t>
            </a:r>
            <a:endParaRPr lang="en-US" dirty="0">
              <a:latin typeface="+mn-lt"/>
            </a:endParaRPr>
          </a:p>
        </p:txBody>
      </p:sp>
      <p:sp>
        <p:nvSpPr>
          <p:cNvPr id="48" name="Rectangle 47"/>
          <p:cNvSpPr/>
          <p:nvPr/>
        </p:nvSpPr>
        <p:spPr>
          <a:xfrm>
            <a:off x="6674086" y="5299015"/>
            <a:ext cx="1119216" cy="369332"/>
          </a:xfrm>
          <a:prstGeom prst="rect">
            <a:avLst/>
          </a:prstGeom>
        </p:spPr>
        <p:txBody>
          <a:bodyPr wrap="none">
            <a:spAutoFit/>
          </a:bodyPr>
          <a:lstStyle/>
          <a:p>
            <a:pPr algn="r"/>
            <a:r>
              <a:rPr lang="en-IN" dirty="0">
                <a:latin typeface="+mn-lt"/>
              </a:rPr>
              <a:t>1,400,000</a:t>
            </a:r>
            <a:endParaRPr lang="en-US" dirty="0">
              <a:latin typeface="+mn-lt"/>
            </a:endParaRPr>
          </a:p>
        </p:txBody>
      </p:sp>
      <p:sp>
        <p:nvSpPr>
          <p:cNvPr id="49" name="Rectangle 48"/>
          <p:cNvSpPr/>
          <p:nvPr/>
        </p:nvSpPr>
        <p:spPr>
          <a:xfrm>
            <a:off x="8003715" y="5299015"/>
            <a:ext cx="1119216" cy="369332"/>
          </a:xfrm>
          <a:prstGeom prst="rect">
            <a:avLst/>
          </a:prstGeom>
        </p:spPr>
        <p:txBody>
          <a:bodyPr wrap="none">
            <a:spAutoFit/>
          </a:bodyPr>
          <a:lstStyle/>
          <a:p>
            <a:pPr algn="r"/>
            <a:r>
              <a:rPr lang="en-IN" dirty="0">
                <a:latin typeface="+mn-lt"/>
              </a:rPr>
              <a:t>2,600,000</a:t>
            </a:r>
            <a:endParaRPr lang="en-US" dirty="0">
              <a:latin typeface="+mn-lt"/>
            </a:endParaRPr>
          </a:p>
        </p:txBody>
      </p:sp>
    </p:spTree>
    <p:extLst>
      <p:ext uri="{BB962C8B-B14F-4D97-AF65-F5344CB8AC3E}">
        <p14:creationId xmlns:p14="http://schemas.microsoft.com/office/powerpoint/2010/main" val="20530013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Content Placeholder 6"/>
          <p:cNvSpPr>
            <a:spLocks noGrp="1"/>
          </p:cNvSpPr>
          <p:nvPr>
            <p:ph idx="1"/>
          </p:nvPr>
        </p:nvSpPr>
        <p:spPr>
          <a:xfrm>
            <a:off x="761999" y="1549653"/>
            <a:ext cx="8013600" cy="5057775"/>
          </a:xfrm>
        </p:spPr>
        <p:txBody>
          <a:bodyPr/>
          <a:lstStyle/>
          <a:p>
            <a:r>
              <a:rPr lang="en-IN" b="1" dirty="0" smtClean="0"/>
              <a:t>January 1, 2016: </a:t>
            </a:r>
            <a:r>
              <a:rPr lang="en-IN" dirty="0" smtClean="0"/>
              <a:t>TrueTech delivers 1,000 Tri-Boxes to CompStores, and title to the Tri-Boxes transfers to CompStores.</a:t>
            </a:r>
            <a:endParaRPr lang="en-US" dirty="0" smtClean="0"/>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LO5-2</a:t>
            </a:r>
          </a:p>
        </p:txBody>
      </p:sp>
      <p:sp>
        <p:nvSpPr>
          <p:cNvPr id="15" name="Rectangle 14"/>
          <p:cNvSpPr/>
          <p:nvPr/>
        </p:nvSpPr>
        <p:spPr>
          <a:xfrm>
            <a:off x="876301" y="3205974"/>
            <a:ext cx="7921625" cy="143827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6" name="TextBox 15"/>
          <p:cNvSpPr txBox="1">
            <a:spLocks noChangeArrowheads="1"/>
          </p:cNvSpPr>
          <p:nvPr/>
        </p:nvSpPr>
        <p:spPr bwMode="auto">
          <a:xfrm>
            <a:off x="876300" y="3217087"/>
            <a:ext cx="4686300" cy="523875"/>
          </a:xfrm>
          <a:prstGeom prst="rect">
            <a:avLst/>
          </a:prstGeom>
          <a:noFill/>
          <a:ln w="9525">
            <a:noFill/>
            <a:miter lim="800000"/>
            <a:headEnd/>
            <a:tailEnd/>
          </a:ln>
        </p:spPr>
        <p:txBody>
          <a:bodyPr>
            <a:spAutoFit/>
          </a:bodyPr>
          <a:lstStyle/>
          <a:p>
            <a:pPr algn="ctr"/>
            <a:r>
              <a:rPr lang="en-US" sz="2800" b="1" dirty="0">
                <a:latin typeface="Calibri" pitchFamily="34" charset="0"/>
              </a:rPr>
              <a:t>Journal Entry</a:t>
            </a:r>
            <a:endParaRPr lang="en-IN" sz="2800" b="1" baseline="30000" dirty="0">
              <a:latin typeface="Calibri" pitchFamily="34" charset="0"/>
            </a:endParaRPr>
          </a:p>
        </p:txBody>
      </p:sp>
      <p:sp>
        <p:nvSpPr>
          <p:cNvPr id="17" name="TextBox 16"/>
          <p:cNvSpPr txBox="1">
            <a:spLocks noChangeArrowheads="1"/>
          </p:cNvSpPr>
          <p:nvPr/>
        </p:nvSpPr>
        <p:spPr bwMode="auto">
          <a:xfrm>
            <a:off x="7530417" y="3210735"/>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18" name="TextBox 17"/>
          <p:cNvSpPr txBox="1">
            <a:spLocks noChangeArrowheads="1"/>
          </p:cNvSpPr>
          <p:nvPr/>
        </p:nvSpPr>
        <p:spPr bwMode="auto">
          <a:xfrm>
            <a:off x="6173104" y="3210735"/>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cxnSp>
        <p:nvCxnSpPr>
          <p:cNvPr id="19" name="Straight Connector 18"/>
          <p:cNvCxnSpPr/>
          <p:nvPr/>
        </p:nvCxnSpPr>
        <p:spPr>
          <a:xfrm>
            <a:off x="876302" y="3693335"/>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896940" y="3722962"/>
            <a:ext cx="5153025" cy="404812"/>
          </a:xfrm>
          <a:prstGeom prst="rect">
            <a:avLst/>
          </a:prstGeom>
          <a:noFill/>
          <a:ln w="9525">
            <a:noFill/>
            <a:miter lim="800000"/>
            <a:headEnd/>
            <a:tailEnd/>
          </a:ln>
        </p:spPr>
        <p:txBody>
          <a:bodyPr/>
          <a:lstStyle/>
          <a:p>
            <a:r>
              <a:rPr lang="en-IN" sz="2600" dirty="0">
                <a:latin typeface="Calibri" pitchFamily="34" charset="0"/>
              </a:rPr>
              <a:t>Accounts receivable ($240 × 1,000)</a:t>
            </a:r>
          </a:p>
        </p:txBody>
      </p:sp>
      <p:sp>
        <p:nvSpPr>
          <p:cNvPr id="21" name="TextBox 20"/>
          <p:cNvSpPr txBox="1">
            <a:spLocks noChangeArrowheads="1"/>
          </p:cNvSpPr>
          <p:nvPr/>
        </p:nvSpPr>
        <p:spPr bwMode="auto">
          <a:xfrm>
            <a:off x="1350963" y="4127776"/>
            <a:ext cx="4564062" cy="404813"/>
          </a:xfrm>
          <a:prstGeom prst="rect">
            <a:avLst/>
          </a:prstGeom>
          <a:noFill/>
          <a:ln w="9525">
            <a:noFill/>
            <a:miter lim="800000"/>
            <a:headEnd/>
            <a:tailEnd/>
          </a:ln>
        </p:spPr>
        <p:txBody>
          <a:bodyPr/>
          <a:lstStyle/>
          <a:p>
            <a:r>
              <a:rPr lang="en-IN" sz="2600" dirty="0">
                <a:latin typeface="Calibri" pitchFamily="34" charset="0"/>
              </a:rPr>
              <a:t>Sales revenue</a:t>
            </a:r>
          </a:p>
        </p:txBody>
      </p:sp>
      <p:sp>
        <p:nvSpPr>
          <p:cNvPr id="22" name="TextBox 21"/>
          <p:cNvSpPr txBox="1">
            <a:spLocks noChangeArrowheads="1"/>
          </p:cNvSpPr>
          <p:nvPr/>
        </p:nvSpPr>
        <p:spPr bwMode="auto">
          <a:xfrm>
            <a:off x="5954715" y="3722962"/>
            <a:ext cx="1563687" cy="404812"/>
          </a:xfrm>
          <a:prstGeom prst="rect">
            <a:avLst/>
          </a:prstGeom>
          <a:noFill/>
          <a:ln w="9525">
            <a:noFill/>
            <a:miter lim="800000"/>
            <a:headEnd/>
            <a:tailEnd/>
          </a:ln>
        </p:spPr>
        <p:txBody>
          <a:bodyPr/>
          <a:lstStyle/>
          <a:p>
            <a:pPr algn="r"/>
            <a:r>
              <a:rPr lang="en-IN" sz="2600" dirty="0">
                <a:latin typeface="Calibri" pitchFamily="34" charset="0"/>
              </a:rPr>
              <a:t>240,000</a:t>
            </a:r>
          </a:p>
        </p:txBody>
      </p:sp>
      <p:sp>
        <p:nvSpPr>
          <p:cNvPr id="23" name="TextBox 22"/>
          <p:cNvSpPr txBox="1">
            <a:spLocks noChangeArrowheads="1"/>
          </p:cNvSpPr>
          <p:nvPr/>
        </p:nvSpPr>
        <p:spPr bwMode="auto">
          <a:xfrm>
            <a:off x="7234240" y="4127776"/>
            <a:ext cx="1563687" cy="404813"/>
          </a:xfrm>
          <a:prstGeom prst="rect">
            <a:avLst/>
          </a:prstGeom>
          <a:noFill/>
          <a:ln w="9525">
            <a:noFill/>
            <a:miter lim="800000"/>
            <a:headEnd/>
            <a:tailEnd/>
          </a:ln>
        </p:spPr>
        <p:txBody>
          <a:bodyPr/>
          <a:lstStyle/>
          <a:p>
            <a:pPr algn="r"/>
            <a:r>
              <a:rPr lang="en-IN" sz="2600" dirty="0">
                <a:latin typeface="Calibri" pitchFamily="34" charset="0"/>
              </a:rPr>
              <a:t>240,000</a:t>
            </a:r>
          </a:p>
        </p:txBody>
      </p:sp>
      <p:sp>
        <p:nvSpPr>
          <p:cNvPr id="24" name="Title 1"/>
          <p:cNvSpPr>
            <a:spLocks noGrp="1"/>
          </p:cNvSpPr>
          <p:nvPr>
            <p:ph type="title"/>
          </p:nvPr>
        </p:nvSpPr>
        <p:spPr>
          <a:xfrm>
            <a:off x="761999" y="0"/>
            <a:ext cx="8382000" cy="1444625"/>
          </a:xfrm>
        </p:spPr>
        <p:txBody>
          <a:bodyPr rtlCol="0">
            <a:normAutofit/>
          </a:bodyPr>
          <a:lstStyle/>
          <a:p>
            <a:pPr fontAlgn="auto">
              <a:lnSpc>
                <a:spcPct val="100000"/>
              </a:lnSpc>
              <a:spcAft>
                <a:spcPts val="0"/>
              </a:spcAft>
              <a:tabLst>
                <a:tab pos="6061075" algn="l"/>
              </a:tabLst>
              <a:defRPr/>
            </a:pPr>
            <a:r>
              <a:rPr lang="en-IN" sz="3600" dirty="0" smtClean="0"/>
              <a:t>Recognizing </a:t>
            </a:r>
            <a:r>
              <a:rPr lang="en-IN" sz="3600" dirty="0"/>
              <a:t>Revenue </a:t>
            </a:r>
            <a:r>
              <a:rPr lang="en-IN" sz="3600" dirty="0" smtClean="0"/>
              <a:t/>
            </a:r>
            <a:br>
              <a:rPr lang="en-IN" sz="3600" dirty="0" smtClean="0"/>
            </a:br>
            <a:r>
              <a:rPr lang="en-IN" sz="3600" dirty="0" smtClean="0"/>
              <a:t>at </a:t>
            </a:r>
            <a:r>
              <a:rPr lang="en-IN" sz="3600" dirty="0"/>
              <a:t>a Single Point in </a:t>
            </a:r>
            <a:r>
              <a:rPr lang="en-IN" sz="3600" dirty="0" smtClean="0"/>
              <a:t>Time	</a:t>
            </a:r>
            <a:r>
              <a:rPr lang="en-IN" sz="1600" b="0" dirty="0">
                <a:solidFill>
                  <a:srgbClr val="C00000"/>
                </a:solidFill>
              </a:rPr>
              <a:t> </a:t>
            </a:r>
            <a:r>
              <a:rPr lang="en-IN" sz="1600" dirty="0" smtClean="0"/>
              <a:t>(Illustration continued</a:t>
            </a:r>
            <a:r>
              <a:rPr lang="en-IN" sz="1600"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Effect transition="in" filter="fade">
                                      <p:cBhvr>
                                        <p:cTn id="7" dur="500"/>
                                        <p:tgtEl>
                                          <p:spTgt spid="27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uild="p"/>
      <p:bldP spid="15" grpId="0" animBg="1"/>
      <p:bldP spid="16" grpId="0"/>
      <p:bldP spid="17" grpId="0"/>
      <p:bldP spid="18" grpId="0"/>
      <p:bldP spid="20" grpId="0"/>
      <p:bldP spid="21" grpId="0"/>
      <p:bldP spid="22" grpId="0"/>
      <p:bldP spid="2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18420" y="4848703"/>
            <a:ext cx="8490238" cy="1286394"/>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200" dirty="0"/>
          </a:p>
        </p:txBody>
      </p:sp>
      <p:sp>
        <p:nvSpPr>
          <p:cNvPr id="43" name="Rectangle 42"/>
          <p:cNvSpPr/>
          <p:nvPr/>
        </p:nvSpPr>
        <p:spPr>
          <a:xfrm>
            <a:off x="618420" y="3206706"/>
            <a:ext cx="8490238" cy="1635105"/>
          </a:xfrm>
          <a:prstGeom prst="rect">
            <a:avLst/>
          </a:prstGeom>
          <a:solidFill>
            <a:srgbClr val="FFFFCC"/>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200" dirty="0"/>
          </a:p>
        </p:txBody>
      </p:sp>
      <p:sp>
        <p:nvSpPr>
          <p:cNvPr id="2" name="Title 1"/>
          <p:cNvSpPr>
            <a:spLocks noGrp="1"/>
          </p:cNvSpPr>
          <p:nvPr>
            <p:ph type="title"/>
          </p:nvPr>
        </p:nvSpPr>
        <p:spPr/>
        <p:txBody>
          <a:bodyPr rtlCol="0">
            <a:normAutofit/>
          </a:bodyPr>
          <a:lstStyle/>
          <a:p>
            <a:pPr fontAlgn="auto">
              <a:spcAft>
                <a:spcPts val="0"/>
              </a:spcAft>
              <a:defRPr/>
            </a:pPr>
            <a:r>
              <a:rPr lang="en-US" dirty="0" smtClean="0"/>
              <a:t>Journal </a:t>
            </a:r>
            <a:r>
              <a:rPr lang="en-US" dirty="0"/>
              <a:t>Entries—Costs, Billings, and Cash Collections</a:t>
            </a:r>
            <a:endParaRPr lang="en-IN" dirty="0"/>
          </a:p>
        </p:txBody>
      </p:sp>
      <p:sp>
        <p:nvSpPr>
          <p:cNvPr id="4" name="Title 2"/>
          <p:cNvSpPr txBox="1">
            <a:spLocks/>
          </p:cNvSpPr>
          <p:nvPr/>
        </p:nvSpPr>
        <p:spPr bwMode="auto">
          <a:xfrm>
            <a:off x="8389939"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7" name="Rectangle 6"/>
          <p:cNvSpPr/>
          <p:nvPr/>
        </p:nvSpPr>
        <p:spPr>
          <a:xfrm>
            <a:off x="618433" y="1574649"/>
            <a:ext cx="8490238" cy="163510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200" dirty="0"/>
          </a:p>
        </p:txBody>
      </p:sp>
      <p:sp>
        <p:nvSpPr>
          <p:cNvPr id="11" name="TextBox 10"/>
          <p:cNvSpPr txBox="1">
            <a:spLocks noChangeArrowheads="1"/>
          </p:cNvSpPr>
          <p:nvPr/>
        </p:nvSpPr>
        <p:spPr bwMode="auto">
          <a:xfrm>
            <a:off x="585093" y="2041373"/>
            <a:ext cx="4686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000" dirty="0">
                <a:latin typeface="+mn-lt"/>
              </a:rPr>
              <a:t>Construction in progress </a:t>
            </a:r>
            <a:endParaRPr lang="en-IN" altLang="en-US" sz="2000" baseline="30000" dirty="0">
              <a:latin typeface="+mn-lt"/>
            </a:endParaRPr>
          </a:p>
        </p:txBody>
      </p:sp>
      <p:sp>
        <p:nvSpPr>
          <p:cNvPr id="12" name="TextBox 11"/>
          <p:cNvSpPr txBox="1">
            <a:spLocks noChangeArrowheads="1"/>
          </p:cNvSpPr>
          <p:nvPr/>
        </p:nvSpPr>
        <p:spPr bwMode="auto">
          <a:xfrm>
            <a:off x="585093" y="2417580"/>
            <a:ext cx="5010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a:latin typeface="+mn-lt"/>
              </a:rPr>
              <a:t>       Cash, materials, etc.</a:t>
            </a:r>
            <a:endParaRPr lang="en-IN" altLang="en-US" sz="2200" baseline="30000" dirty="0">
              <a:latin typeface="+mn-lt"/>
            </a:endParaRPr>
          </a:p>
        </p:txBody>
      </p:sp>
      <p:sp>
        <p:nvSpPr>
          <p:cNvPr id="13" name="TextBox 12"/>
          <p:cNvSpPr txBox="1">
            <a:spLocks noChangeArrowheads="1"/>
          </p:cNvSpPr>
          <p:nvPr/>
        </p:nvSpPr>
        <p:spPr bwMode="auto">
          <a:xfrm>
            <a:off x="4191360" y="2433455"/>
            <a:ext cx="1378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1,500,000</a:t>
            </a:r>
            <a:endParaRPr lang="en-IN" altLang="en-US" sz="2200" baseline="30000" dirty="0">
              <a:latin typeface="+mn-lt"/>
            </a:endParaRPr>
          </a:p>
        </p:txBody>
      </p:sp>
      <p:sp>
        <p:nvSpPr>
          <p:cNvPr id="14" name="TextBox 13"/>
          <p:cNvSpPr txBox="1">
            <a:spLocks noChangeArrowheads="1"/>
          </p:cNvSpPr>
          <p:nvPr/>
        </p:nvSpPr>
        <p:spPr bwMode="auto">
          <a:xfrm>
            <a:off x="3199590" y="2041375"/>
            <a:ext cx="1504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1,500,000</a:t>
            </a:r>
            <a:endParaRPr lang="en-IN" altLang="en-US" sz="2200" baseline="30000" dirty="0">
              <a:latin typeface="+mn-lt"/>
            </a:endParaRPr>
          </a:p>
        </p:txBody>
      </p:sp>
      <p:sp>
        <p:nvSpPr>
          <p:cNvPr id="15" name="TextBox 14"/>
          <p:cNvSpPr txBox="1">
            <a:spLocks noChangeArrowheads="1"/>
          </p:cNvSpPr>
          <p:nvPr/>
        </p:nvSpPr>
        <p:spPr bwMode="auto">
          <a:xfrm>
            <a:off x="5805603" y="1555600"/>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smtClean="0">
                <a:latin typeface="+mn-lt"/>
              </a:rPr>
              <a:t>2017</a:t>
            </a:r>
            <a:endParaRPr lang="en-IN" altLang="en-US" sz="2200" b="1" baseline="30000" dirty="0">
              <a:latin typeface="+mn-lt"/>
            </a:endParaRPr>
          </a:p>
        </p:txBody>
      </p:sp>
      <p:sp>
        <p:nvSpPr>
          <p:cNvPr id="16" name="TextBox 15"/>
          <p:cNvSpPr txBox="1">
            <a:spLocks noChangeArrowheads="1"/>
          </p:cNvSpPr>
          <p:nvPr/>
        </p:nvSpPr>
        <p:spPr bwMode="auto">
          <a:xfrm>
            <a:off x="4020536" y="1555600"/>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smtClean="0">
                <a:latin typeface="+mn-lt"/>
              </a:rPr>
              <a:t>2016</a:t>
            </a:r>
            <a:endParaRPr lang="en-IN" altLang="en-US" sz="2200" b="1" baseline="30000" dirty="0">
              <a:latin typeface="+mn-lt"/>
            </a:endParaRPr>
          </a:p>
        </p:txBody>
      </p:sp>
      <p:cxnSp>
        <p:nvCxnSpPr>
          <p:cNvPr id="17" name="Straight Connector 16"/>
          <p:cNvCxnSpPr/>
          <p:nvPr/>
        </p:nvCxnSpPr>
        <p:spPr>
          <a:xfrm flipV="1">
            <a:off x="594620" y="2041375"/>
            <a:ext cx="851405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585093" y="3268906"/>
            <a:ext cx="5010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a:latin typeface="+mn-lt"/>
              </a:rPr>
              <a:t>Accounts receivable</a:t>
            </a:r>
            <a:endParaRPr lang="en-IN" altLang="en-US" sz="2200" baseline="30000" dirty="0">
              <a:latin typeface="+mn-lt"/>
            </a:endParaRPr>
          </a:p>
        </p:txBody>
      </p:sp>
      <p:sp>
        <p:nvSpPr>
          <p:cNvPr id="19" name="TextBox 18"/>
          <p:cNvSpPr txBox="1">
            <a:spLocks noChangeArrowheads="1"/>
          </p:cNvSpPr>
          <p:nvPr/>
        </p:nvSpPr>
        <p:spPr bwMode="auto">
          <a:xfrm>
            <a:off x="3180042" y="3283196"/>
            <a:ext cx="1516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1,200,000</a:t>
            </a:r>
            <a:endParaRPr lang="en-IN" altLang="en-US" sz="2200" baseline="30000" dirty="0">
              <a:latin typeface="+mn-lt"/>
            </a:endParaRPr>
          </a:p>
        </p:txBody>
      </p:sp>
      <p:sp>
        <p:nvSpPr>
          <p:cNvPr id="20" name="TextBox 19"/>
          <p:cNvSpPr txBox="1">
            <a:spLocks noChangeArrowheads="1"/>
          </p:cNvSpPr>
          <p:nvPr/>
        </p:nvSpPr>
        <p:spPr bwMode="auto">
          <a:xfrm>
            <a:off x="6019235" y="2450362"/>
            <a:ext cx="1378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1,000,000</a:t>
            </a:r>
            <a:endParaRPr lang="en-IN" altLang="en-US" sz="2200" baseline="30000" dirty="0">
              <a:latin typeface="+mn-lt"/>
            </a:endParaRPr>
          </a:p>
        </p:txBody>
      </p:sp>
      <p:sp>
        <p:nvSpPr>
          <p:cNvPr id="21" name="TextBox 20"/>
          <p:cNvSpPr txBox="1">
            <a:spLocks noChangeArrowheads="1"/>
          </p:cNvSpPr>
          <p:nvPr/>
        </p:nvSpPr>
        <p:spPr bwMode="auto">
          <a:xfrm>
            <a:off x="4992794" y="2058282"/>
            <a:ext cx="1504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a:t>
            </a:r>
            <a:r>
              <a:rPr lang="en-US" altLang="en-US" sz="2200" dirty="0">
                <a:latin typeface="+mn-lt"/>
              </a:rPr>
              <a:t>0</a:t>
            </a:r>
            <a:r>
              <a:rPr lang="en-US" altLang="en-US" sz="2200" dirty="0" smtClean="0">
                <a:latin typeface="+mn-lt"/>
              </a:rPr>
              <a:t>00,000</a:t>
            </a:r>
            <a:endParaRPr lang="en-IN" altLang="en-US" sz="2200" baseline="30000" dirty="0">
              <a:latin typeface="+mn-lt"/>
            </a:endParaRPr>
          </a:p>
        </p:txBody>
      </p:sp>
      <p:sp>
        <p:nvSpPr>
          <p:cNvPr id="22" name="TextBox 21"/>
          <p:cNvSpPr txBox="1">
            <a:spLocks noChangeArrowheads="1"/>
          </p:cNvSpPr>
          <p:nvPr/>
        </p:nvSpPr>
        <p:spPr bwMode="auto">
          <a:xfrm>
            <a:off x="5031611" y="3300103"/>
            <a:ext cx="1516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2,000,000</a:t>
            </a:r>
            <a:endParaRPr lang="en-IN" altLang="en-US" sz="2200" baseline="30000" dirty="0">
              <a:latin typeface="+mn-lt"/>
            </a:endParaRPr>
          </a:p>
        </p:txBody>
      </p:sp>
      <p:sp>
        <p:nvSpPr>
          <p:cNvPr id="23" name="TextBox 22"/>
          <p:cNvSpPr txBox="1">
            <a:spLocks noChangeArrowheads="1"/>
          </p:cNvSpPr>
          <p:nvPr/>
        </p:nvSpPr>
        <p:spPr bwMode="auto">
          <a:xfrm>
            <a:off x="7367529" y="1572078"/>
            <a:ext cx="1171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smtClean="0">
                <a:latin typeface="+mn-lt"/>
              </a:rPr>
              <a:t>2018</a:t>
            </a:r>
            <a:endParaRPr lang="en-IN" altLang="en-US" sz="2200" b="1" baseline="30000" dirty="0">
              <a:latin typeface="+mn-lt"/>
            </a:endParaRPr>
          </a:p>
        </p:txBody>
      </p:sp>
      <p:sp>
        <p:nvSpPr>
          <p:cNvPr id="24" name="TextBox 23"/>
          <p:cNvSpPr txBox="1">
            <a:spLocks noChangeArrowheads="1"/>
          </p:cNvSpPr>
          <p:nvPr/>
        </p:nvSpPr>
        <p:spPr bwMode="auto">
          <a:xfrm>
            <a:off x="7779423" y="2455329"/>
            <a:ext cx="1378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1,600,000</a:t>
            </a:r>
            <a:endParaRPr lang="en-IN" altLang="en-US" sz="2200" baseline="30000" dirty="0">
              <a:latin typeface="+mn-lt"/>
            </a:endParaRPr>
          </a:p>
        </p:txBody>
      </p:sp>
      <p:sp>
        <p:nvSpPr>
          <p:cNvPr id="25" name="TextBox 24"/>
          <p:cNvSpPr txBox="1">
            <a:spLocks noChangeArrowheads="1"/>
          </p:cNvSpPr>
          <p:nvPr/>
        </p:nvSpPr>
        <p:spPr bwMode="auto">
          <a:xfrm>
            <a:off x="6752982" y="2063249"/>
            <a:ext cx="1504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a:t>
            </a:r>
            <a:r>
              <a:rPr lang="en-US" altLang="en-US" sz="2200" dirty="0">
                <a:latin typeface="+mn-lt"/>
              </a:rPr>
              <a:t>6</a:t>
            </a:r>
            <a:r>
              <a:rPr lang="en-US" altLang="en-US" sz="2200" dirty="0" smtClean="0">
                <a:latin typeface="+mn-lt"/>
              </a:rPr>
              <a:t>00,000</a:t>
            </a:r>
            <a:endParaRPr lang="en-IN" altLang="en-US" sz="2200" baseline="30000" dirty="0">
              <a:latin typeface="+mn-lt"/>
            </a:endParaRPr>
          </a:p>
        </p:txBody>
      </p:sp>
      <p:sp>
        <p:nvSpPr>
          <p:cNvPr id="27" name="TextBox 26"/>
          <p:cNvSpPr txBox="1">
            <a:spLocks noChangeArrowheads="1"/>
          </p:cNvSpPr>
          <p:nvPr/>
        </p:nvSpPr>
        <p:spPr bwMode="auto">
          <a:xfrm>
            <a:off x="598965" y="4909613"/>
            <a:ext cx="4686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000" dirty="0">
                <a:latin typeface="+mn-lt"/>
              </a:rPr>
              <a:t>Cash</a:t>
            </a:r>
            <a:endParaRPr lang="en-IN" altLang="en-US" sz="2000" baseline="30000" dirty="0">
              <a:latin typeface="+mn-lt"/>
            </a:endParaRPr>
          </a:p>
        </p:txBody>
      </p:sp>
      <p:sp>
        <p:nvSpPr>
          <p:cNvPr id="28" name="TextBox 27"/>
          <p:cNvSpPr txBox="1">
            <a:spLocks noChangeArrowheads="1"/>
          </p:cNvSpPr>
          <p:nvPr/>
        </p:nvSpPr>
        <p:spPr bwMode="auto">
          <a:xfrm>
            <a:off x="645405" y="5285820"/>
            <a:ext cx="5010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smtClean="0">
                <a:latin typeface="+mn-lt"/>
              </a:rPr>
              <a:t>       Accounts </a:t>
            </a:r>
            <a:r>
              <a:rPr lang="en-IN" altLang="en-US" sz="2200" dirty="0">
                <a:latin typeface="+mn-lt"/>
              </a:rPr>
              <a:t>receivable</a:t>
            </a:r>
            <a:endParaRPr lang="en-IN" altLang="en-US" sz="2200" baseline="30000" dirty="0">
              <a:latin typeface="+mn-lt"/>
            </a:endParaRPr>
          </a:p>
        </p:txBody>
      </p:sp>
      <p:sp>
        <p:nvSpPr>
          <p:cNvPr id="29" name="TextBox 28"/>
          <p:cNvSpPr txBox="1">
            <a:spLocks noChangeArrowheads="1"/>
          </p:cNvSpPr>
          <p:nvPr/>
        </p:nvSpPr>
        <p:spPr bwMode="auto">
          <a:xfrm>
            <a:off x="4205232" y="5301695"/>
            <a:ext cx="1378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a:latin typeface="+mn-lt"/>
              </a:rPr>
              <a:t>1,000,000</a:t>
            </a:r>
            <a:endParaRPr lang="en-IN" altLang="en-US" sz="2200" baseline="30000" dirty="0">
              <a:latin typeface="+mn-lt"/>
            </a:endParaRPr>
          </a:p>
        </p:txBody>
      </p:sp>
      <p:sp>
        <p:nvSpPr>
          <p:cNvPr id="30" name="TextBox 29"/>
          <p:cNvSpPr txBox="1">
            <a:spLocks noChangeArrowheads="1"/>
          </p:cNvSpPr>
          <p:nvPr/>
        </p:nvSpPr>
        <p:spPr bwMode="auto">
          <a:xfrm>
            <a:off x="3213462" y="4909615"/>
            <a:ext cx="1504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1,000,000</a:t>
            </a:r>
            <a:endParaRPr lang="en-IN" altLang="en-US" sz="2200" baseline="30000" dirty="0">
              <a:latin typeface="+mn-lt"/>
            </a:endParaRPr>
          </a:p>
        </p:txBody>
      </p:sp>
      <p:sp>
        <p:nvSpPr>
          <p:cNvPr id="31" name="TextBox 30"/>
          <p:cNvSpPr txBox="1">
            <a:spLocks noChangeArrowheads="1"/>
          </p:cNvSpPr>
          <p:nvPr/>
        </p:nvSpPr>
        <p:spPr bwMode="auto">
          <a:xfrm>
            <a:off x="598965" y="3678120"/>
            <a:ext cx="5010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dirty="0" smtClean="0">
                <a:latin typeface="+mn-lt"/>
              </a:rPr>
              <a:t>       Billings </a:t>
            </a:r>
            <a:r>
              <a:rPr lang="en-IN" altLang="en-US" sz="2200" dirty="0">
                <a:latin typeface="+mn-lt"/>
              </a:rPr>
              <a:t>on </a:t>
            </a:r>
            <a:r>
              <a:rPr lang="en-IN" altLang="en-US" sz="2200" dirty="0" smtClean="0">
                <a:latin typeface="+mn-lt"/>
              </a:rPr>
              <a:t>construction </a:t>
            </a:r>
          </a:p>
          <a:p>
            <a:r>
              <a:rPr lang="en-IN" altLang="en-US" sz="2200" dirty="0" smtClean="0">
                <a:latin typeface="+mn-lt"/>
              </a:rPr>
              <a:t>		     contract</a:t>
            </a:r>
            <a:endParaRPr lang="en-IN" altLang="en-US" sz="2200" baseline="30000" dirty="0">
              <a:latin typeface="+mn-lt"/>
            </a:endParaRPr>
          </a:p>
        </p:txBody>
      </p:sp>
      <p:sp>
        <p:nvSpPr>
          <p:cNvPr id="32" name="TextBox 31"/>
          <p:cNvSpPr txBox="1">
            <a:spLocks noChangeArrowheads="1"/>
          </p:cNvSpPr>
          <p:nvPr/>
        </p:nvSpPr>
        <p:spPr bwMode="auto">
          <a:xfrm>
            <a:off x="4054939" y="4053595"/>
            <a:ext cx="1516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1,200,000</a:t>
            </a:r>
            <a:endParaRPr lang="en-IN" altLang="en-US" sz="2200" baseline="30000" dirty="0">
              <a:latin typeface="+mn-lt"/>
            </a:endParaRPr>
          </a:p>
        </p:txBody>
      </p:sp>
      <p:sp>
        <p:nvSpPr>
          <p:cNvPr id="33" name="TextBox 32"/>
          <p:cNvSpPr txBox="1">
            <a:spLocks noChangeArrowheads="1"/>
          </p:cNvSpPr>
          <p:nvPr/>
        </p:nvSpPr>
        <p:spPr bwMode="auto">
          <a:xfrm>
            <a:off x="6033107" y="5318602"/>
            <a:ext cx="1378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1,400,000</a:t>
            </a:r>
            <a:endParaRPr lang="en-IN" altLang="en-US" sz="2200" baseline="30000" dirty="0">
              <a:latin typeface="+mn-lt"/>
            </a:endParaRPr>
          </a:p>
        </p:txBody>
      </p:sp>
      <p:sp>
        <p:nvSpPr>
          <p:cNvPr id="34" name="TextBox 33"/>
          <p:cNvSpPr txBox="1">
            <a:spLocks noChangeArrowheads="1"/>
          </p:cNvSpPr>
          <p:nvPr/>
        </p:nvSpPr>
        <p:spPr bwMode="auto">
          <a:xfrm>
            <a:off x="5006666" y="4926522"/>
            <a:ext cx="1504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1,400,000</a:t>
            </a:r>
            <a:endParaRPr lang="en-IN" altLang="en-US" sz="2200" baseline="30000" dirty="0">
              <a:latin typeface="+mn-lt"/>
            </a:endParaRPr>
          </a:p>
        </p:txBody>
      </p:sp>
      <p:sp>
        <p:nvSpPr>
          <p:cNvPr id="35" name="TextBox 34"/>
          <p:cNvSpPr txBox="1">
            <a:spLocks noChangeArrowheads="1"/>
          </p:cNvSpPr>
          <p:nvPr/>
        </p:nvSpPr>
        <p:spPr bwMode="auto">
          <a:xfrm>
            <a:off x="5906508" y="4070502"/>
            <a:ext cx="1516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a:latin typeface="+mn-lt"/>
              </a:rPr>
              <a:t>2,000,000</a:t>
            </a:r>
            <a:endParaRPr lang="en-IN" altLang="en-US" sz="2200" baseline="30000" dirty="0">
              <a:latin typeface="+mn-lt"/>
            </a:endParaRPr>
          </a:p>
        </p:txBody>
      </p:sp>
      <p:sp>
        <p:nvSpPr>
          <p:cNvPr id="36" name="TextBox 35"/>
          <p:cNvSpPr txBox="1">
            <a:spLocks noChangeArrowheads="1"/>
          </p:cNvSpPr>
          <p:nvPr/>
        </p:nvSpPr>
        <p:spPr bwMode="auto">
          <a:xfrm>
            <a:off x="7793295" y="5323569"/>
            <a:ext cx="1378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2,600,000</a:t>
            </a:r>
            <a:endParaRPr lang="en-IN" altLang="en-US" sz="2200" baseline="30000" dirty="0">
              <a:latin typeface="+mn-lt"/>
            </a:endParaRPr>
          </a:p>
        </p:txBody>
      </p:sp>
      <p:sp>
        <p:nvSpPr>
          <p:cNvPr id="37" name="TextBox 36"/>
          <p:cNvSpPr txBox="1">
            <a:spLocks noChangeArrowheads="1"/>
          </p:cNvSpPr>
          <p:nvPr/>
        </p:nvSpPr>
        <p:spPr bwMode="auto">
          <a:xfrm>
            <a:off x="6766854" y="4931489"/>
            <a:ext cx="1504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2,600,000</a:t>
            </a:r>
            <a:endParaRPr lang="en-IN" altLang="en-US" sz="2200" baseline="30000" dirty="0">
              <a:latin typeface="+mn-lt"/>
            </a:endParaRPr>
          </a:p>
        </p:txBody>
      </p:sp>
      <p:sp>
        <p:nvSpPr>
          <p:cNvPr id="38" name="TextBox 37"/>
          <p:cNvSpPr txBox="1">
            <a:spLocks noChangeArrowheads="1"/>
          </p:cNvSpPr>
          <p:nvPr/>
        </p:nvSpPr>
        <p:spPr bwMode="auto">
          <a:xfrm>
            <a:off x="6666873" y="3298398"/>
            <a:ext cx="1516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smtClean="0">
                <a:latin typeface="+mn-lt"/>
              </a:rPr>
              <a:t>1,800,000</a:t>
            </a:r>
            <a:endParaRPr lang="en-IN" altLang="en-US" sz="2200" baseline="30000" dirty="0">
              <a:latin typeface="+mn-lt"/>
            </a:endParaRPr>
          </a:p>
        </p:txBody>
      </p:sp>
      <p:sp>
        <p:nvSpPr>
          <p:cNvPr id="39" name="TextBox 38"/>
          <p:cNvSpPr txBox="1">
            <a:spLocks noChangeArrowheads="1"/>
          </p:cNvSpPr>
          <p:nvPr/>
        </p:nvSpPr>
        <p:spPr bwMode="auto">
          <a:xfrm>
            <a:off x="7541770" y="4068797"/>
            <a:ext cx="1516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200" dirty="0">
                <a:latin typeface="+mn-lt"/>
              </a:rPr>
              <a:t>1</a:t>
            </a:r>
            <a:r>
              <a:rPr lang="en-US" altLang="en-US" sz="2200" dirty="0" smtClean="0">
                <a:latin typeface="+mn-lt"/>
              </a:rPr>
              <a:t>,800,000</a:t>
            </a:r>
            <a:endParaRPr lang="en-IN" altLang="en-US" sz="2200" baseline="30000" dirty="0">
              <a:latin typeface="+mn-lt"/>
            </a:endParaRPr>
          </a:p>
        </p:txBody>
      </p:sp>
      <p:sp>
        <p:nvSpPr>
          <p:cNvPr id="40" name="TextBox 39"/>
          <p:cNvSpPr txBox="1">
            <a:spLocks noChangeArrowheads="1"/>
          </p:cNvSpPr>
          <p:nvPr/>
        </p:nvSpPr>
        <p:spPr bwMode="auto">
          <a:xfrm>
            <a:off x="598965" y="2778867"/>
            <a:ext cx="5010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b="1" i="1" dirty="0">
                <a:solidFill>
                  <a:srgbClr val="512373"/>
                </a:solidFill>
                <a:latin typeface="+mn-lt"/>
              </a:rPr>
              <a:t>To record construction costs.</a:t>
            </a:r>
            <a:endParaRPr lang="en-IN" altLang="en-US" sz="2200" b="1" i="1" baseline="30000" dirty="0">
              <a:solidFill>
                <a:srgbClr val="512373"/>
              </a:solidFill>
              <a:latin typeface="+mn-lt"/>
            </a:endParaRPr>
          </a:p>
        </p:txBody>
      </p:sp>
      <p:sp>
        <p:nvSpPr>
          <p:cNvPr id="41" name="TextBox 40"/>
          <p:cNvSpPr txBox="1">
            <a:spLocks noChangeArrowheads="1"/>
          </p:cNvSpPr>
          <p:nvPr/>
        </p:nvSpPr>
        <p:spPr bwMode="auto">
          <a:xfrm>
            <a:off x="598965" y="4403943"/>
            <a:ext cx="5010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sz="2200" b="1" i="1" dirty="0">
                <a:solidFill>
                  <a:srgbClr val="512373"/>
                </a:solidFill>
                <a:latin typeface="+mn-lt"/>
              </a:rPr>
              <a:t>To record progress billings.</a:t>
            </a:r>
            <a:endParaRPr lang="en-IN" altLang="en-US" sz="2200" b="1" i="1" baseline="30000" dirty="0">
              <a:solidFill>
                <a:srgbClr val="512373"/>
              </a:solidFill>
              <a:latin typeface="+mn-lt"/>
            </a:endParaRPr>
          </a:p>
        </p:txBody>
      </p:sp>
      <p:sp>
        <p:nvSpPr>
          <p:cNvPr id="26" name="Rectangle 25"/>
          <p:cNvSpPr/>
          <p:nvPr/>
        </p:nvSpPr>
        <p:spPr>
          <a:xfrm>
            <a:off x="598965" y="5674072"/>
            <a:ext cx="4672428" cy="369332"/>
          </a:xfrm>
          <a:prstGeom prst="rect">
            <a:avLst/>
          </a:prstGeom>
        </p:spPr>
        <p:txBody>
          <a:bodyPr wrap="square">
            <a:spAutoFit/>
          </a:bodyPr>
          <a:lstStyle/>
          <a:p>
            <a:r>
              <a:rPr lang="en-US" b="1" i="1" dirty="0">
                <a:solidFill>
                  <a:srgbClr val="512373"/>
                </a:solidFill>
              </a:rPr>
              <a:t>To record cash collections.</a:t>
            </a:r>
            <a:endParaRPr lang="en-US" b="1" dirty="0">
              <a:solidFill>
                <a:srgbClr val="51237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7" grpId="0" animBg="1"/>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761999" y="1"/>
            <a:ext cx="8382000" cy="1117416"/>
          </a:xfrm>
        </p:spPr>
        <p:txBody>
          <a:bodyPr>
            <a:normAutofit fontScale="90000"/>
          </a:bodyPr>
          <a:lstStyle/>
          <a:p>
            <a:r>
              <a:rPr lang="en-IN" dirty="0" smtClean="0"/>
              <a:t/>
            </a:r>
            <a:br>
              <a:rPr lang="en-IN" dirty="0" smtClean="0"/>
            </a:br>
            <a:r>
              <a:rPr lang="en-US" dirty="0" smtClean="0">
                <a:ea typeface="Adobe Fan Heiti Std B"/>
                <a:cs typeface="Adobe Fan Heiti Std B"/>
              </a:rPr>
              <a:t>Revenue Recognition — General Approach</a:t>
            </a:r>
          </a:p>
        </p:txBody>
      </p:sp>
      <p:sp>
        <p:nvSpPr>
          <p:cNvPr id="4" name="Title 2"/>
          <p:cNvSpPr txBox="1">
            <a:spLocks/>
          </p:cNvSpPr>
          <p:nvPr/>
        </p:nvSpPr>
        <p:spPr bwMode="auto">
          <a:xfrm>
            <a:off x="8389939" y="18033"/>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03428" name="TextBox 4"/>
          <p:cNvSpPr txBox="1">
            <a:spLocks noChangeArrowheads="1"/>
          </p:cNvSpPr>
          <p:nvPr/>
        </p:nvSpPr>
        <p:spPr bwMode="auto">
          <a:xfrm>
            <a:off x="1251854" y="5114007"/>
            <a:ext cx="2362200" cy="369888"/>
          </a:xfrm>
          <a:prstGeom prst="rect">
            <a:avLst/>
          </a:prstGeom>
          <a:noFill/>
          <a:ln w="9525">
            <a:noFill/>
            <a:miter lim="800000"/>
            <a:headEnd/>
            <a:tailEnd/>
          </a:ln>
        </p:spPr>
        <p:txBody>
          <a:bodyPr>
            <a:spAutoFit/>
          </a:bodyPr>
          <a:lstStyle/>
          <a:p>
            <a:r>
              <a:rPr lang="en-US" dirty="0">
                <a:latin typeface="Calibri" pitchFamily="34" charset="0"/>
              </a:rPr>
              <a:t>Revenue Recognized:</a:t>
            </a:r>
          </a:p>
        </p:txBody>
      </p:sp>
      <p:sp>
        <p:nvSpPr>
          <p:cNvPr id="103429" name="TextBox 6"/>
          <p:cNvSpPr txBox="1">
            <a:spLocks noChangeArrowheads="1"/>
          </p:cNvSpPr>
          <p:nvPr/>
        </p:nvSpPr>
        <p:spPr bwMode="auto">
          <a:xfrm>
            <a:off x="4226829" y="4734597"/>
            <a:ext cx="1212850" cy="369887"/>
          </a:xfrm>
          <a:prstGeom prst="rect">
            <a:avLst/>
          </a:prstGeom>
          <a:noFill/>
          <a:ln w="9525">
            <a:noFill/>
            <a:miter lim="800000"/>
            <a:headEnd/>
            <a:tailEnd/>
          </a:ln>
        </p:spPr>
        <p:txBody>
          <a:bodyPr>
            <a:spAutoFit/>
          </a:bodyPr>
          <a:lstStyle/>
          <a:p>
            <a:r>
              <a:rPr lang="en-US" dirty="0">
                <a:latin typeface="Calibri" pitchFamily="34" charset="0"/>
              </a:rPr>
              <a:t>Over time</a:t>
            </a:r>
          </a:p>
        </p:txBody>
      </p:sp>
      <p:sp>
        <p:nvSpPr>
          <p:cNvPr id="103430" name="TextBox 7"/>
          <p:cNvSpPr txBox="1">
            <a:spLocks noChangeArrowheads="1"/>
          </p:cNvSpPr>
          <p:nvPr/>
        </p:nvSpPr>
        <p:spPr bwMode="auto">
          <a:xfrm>
            <a:off x="5514294" y="4736183"/>
            <a:ext cx="1952625" cy="369332"/>
          </a:xfrm>
          <a:prstGeom prst="rect">
            <a:avLst/>
          </a:prstGeom>
          <a:noFill/>
          <a:ln w="9525">
            <a:noFill/>
            <a:miter lim="800000"/>
            <a:headEnd/>
            <a:tailEnd/>
          </a:ln>
        </p:spPr>
        <p:txBody>
          <a:bodyPr>
            <a:spAutoFit/>
          </a:bodyPr>
          <a:lstStyle/>
          <a:p>
            <a:r>
              <a:rPr lang="en-US" dirty="0">
                <a:latin typeface="Calibri" pitchFamily="34" charset="0"/>
              </a:rPr>
              <a:t>Upon completion</a:t>
            </a:r>
          </a:p>
        </p:txBody>
      </p:sp>
      <p:sp>
        <p:nvSpPr>
          <p:cNvPr id="103431" name="TextBox 8"/>
          <p:cNvSpPr txBox="1">
            <a:spLocks noChangeArrowheads="1"/>
          </p:cNvSpPr>
          <p:nvPr/>
        </p:nvSpPr>
        <p:spPr bwMode="auto">
          <a:xfrm>
            <a:off x="4599892" y="4405982"/>
            <a:ext cx="2362200" cy="368300"/>
          </a:xfrm>
          <a:prstGeom prst="rect">
            <a:avLst/>
          </a:prstGeom>
          <a:noFill/>
          <a:ln w="9525">
            <a:noFill/>
            <a:miter lim="800000"/>
            <a:headEnd/>
            <a:tailEnd/>
          </a:ln>
        </p:spPr>
        <p:txBody>
          <a:bodyPr>
            <a:spAutoFit/>
          </a:bodyPr>
          <a:lstStyle/>
          <a:p>
            <a:pPr algn="ctr"/>
            <a:r>
              <a:rPr lang="en-US" dirty="0">
                <a:latin typeface="Calibri" pitchFamily="34" charset="0"/>
              </a:rPr>
              <a:t>Revenue Recognition:</a:t>
            </a:r>
          </a:p>
        </p:txBody>
      </p:sp>
      <p:sp>
        <p:nvSpPr>
          <p:cNvPr id="103432" name="TextBox 9"/>
          <p:cNvSpPr txBox="1">
            <a:spLocks noChangeArrowheads="1"/>
          </p:cNvSpPr>
          <p:nvPr/>
        </p:nvSpPr>
        <p:spPr bwMode="auto">
          <a:xfrm>
            <a:off x="1961469" y="5411650"/>
            <a:ext cx="828675" cy="369887"/>
          </a:xfrm>
          <a:prstGeom prst="rect">
            <a:avLst/>
          </a:prstGeom>
          <a:noFill/>
          <a:ln w="9525">
            <a:noFill/>
            <a:miter lim="800000"/>
            <a:headEnd/>
            <a:tailEnd/>
          </a:ln>
        </p:spPr>
        <p:txBody>
          <a:bodyPr>
            <a:spAutoFit/>
          </a:bodyPr>
          <a:lstStyle/>
          <a:p>
            <a:pPr algn="ctr"/>
            <a:r>
              <a:rPr lang="en-US" dirty="0">
                <a:latin typeface="Calibri" pitchFamily="34" charset="0"/>
              </a:rPr>
              <a:t>2016</a:t>
            </a:r>
          </a:p>
        </p:txBody>
      </p:sp>
      <p:sp>
        <p:nvSpPr>
          <p:cNvPr id="103433" name="TextBox 10"/>
          <p:cNvSpPr txBox="1">
            <a:spLocks noChangeArrowheads="1"/>
          </p:cNvSpPr>
          <p:nvPr/>
        </p:nvSpPr>
        <p:spPr bwMode="auto">
          <a:xfrm>
            <a:off x="1942419" y="5742657"/>
            <a:ext cx="828675" cy="369888"/>
          </a:xfrm>
          <a:prstGeom prst="rect">
            <a:avLst/>
          </a:prstGeom>
          <a:noFill/>
          <a:ln w="9525">
            <a:noFill/>
            <a:miter lim="800000"/>
            <a:headEnd/>
            <a:tailEnd/>
          </a:ln>
        </p:spPr>
        <p:txBody>
          <a:bodyPr>
            <a:spAutoFit/>
          </a:bodyPr>
          <a:lstStyle/>
          <a:p>
            <a:pPr algn="ctr"/>
            <a:r>
              <a:rPr lang="en-US" dirty="0">
                <a:latin typeface="Calibri" pitchFamily="34" charset="0"/>
              </a:rPr>
              <a:t>2017</a:t>
            </a:r>
          </a:p>
        </p:txBody>
      </p:sp>
      <p:sp>
        <p:nvSpPr>
          <p:cNvPr id="103434" name="TextBox 11"/>
          <p:cNvSpPr txBox="1">
            <a:spLocks noChangeArrowheads="1"/>
          </p:cNvSpPr>
          <p:nvPr/>
        </p:nvSpPr>
        <p:spPr bwMode="auto">
          <a:xfrm>
            <a:off x="1923369" y="6033169"/>
            <a:ext cx="828675" cy="368300"/>
          </a:xfrm>
          <a:prstGeom prst="rect">
            <a:avLst/>
          </a:prstGeom>
          <a:noFill/>
          <a:ln w="9525">
            <a:noFill/>
            <a:miter lim="800000"/>
            <a:headEnd/>
            <a:tailEnd/>
          </a:ln>
        </p:spPr>
        <p:txBody>
          <a:bodyPr>
            <a:spAutoFit/>
          </a:bodyPr>
          <a:lstStyle/>
          <a:p>
            <a:pPr algn="ctr"/>
            <a:r>
              <a:rPr lang="en-US" dirty="0">
                <a:latin typeface="Calibri" pitchFamily="34" charset="0"/>
              </a:rPr>
              <a:t>2018</a:t>
            </a:r>
          </a:p>
        </p:txBody>
      </p:sp>
      <p:sp>
        <p:nvSpPr>
          <p:cNvPr id="103435" name="TextBox 12"/>
          <p:cNvSpPr txBox="1">
            <a:spLocks noChangeArrowheads="1"/>
          </p:cNvSpPr>
          <p:nvPr/>
        </p:nvSpPr>
        <p:spPr bwMode="auto">
          <a:xfrm>
            <a:off x="1626504" y="6353847"/>
            <a:ext cx="1612900" cy="369887"/>
          </a:xfrm>
          <a:prstGeom prst="rect">
            <a:avLst/>
          </a:prstGeom>
          <a:noFill/>
          <a:ln w="9525">
            <a:noFill/>
            <a:miter lim="800000"/>
            <a:headEnd/>
            <a:tailEnd/>
          </a:ln>
        </p:spPr>
        <p:txBody>
          <a:bodyPr>
            <a:spAutoFit/>
          </a:bodyPr>
          <a:lstStyle/>
          <a:p>
            <a:r>
              <a:rPr lang="en-US" dirty="0">
                <a:latin typeface="Calibri" pitchFamily="34" charset="0"/>
              </a:rPr>
              <a:t>Total Revenue</a:t>
            </a:r>
          </a:p>
        </p:txBody>
      </p:sp>
      <p:cxnSp>
        <p:nvCxnSpPr>
          <p:cNvPr id="14" name="Straight Connector 13"/>
          <p:cNvCxnSpPr/>
          <p:nvPr/>
        </p:nvCxnSpPr>
        <p:spPr>
          <a:xfrm>
            <a:off x="1251856" y="5114007"/>
            <a:ext cx="62150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12544" y="4752057"/>
            <a:ext cx="3189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438" name="TextBox 18"/>
          <p:cNvSpPr txBox="1">
            <a:spLocks noChangeArrowheads="1"/>
          </p:cNvSpPr>
          <p:nvPr/>
        </p:nvSpPr>
        <p:spPr bwMode="auto">
          <a:xfrm>
            <a:off x="4087815" y="5411650"/>
            <a:ext cx="1362075" cy="369887"/>
          </a:xfrm>
          <a:prstGeom prst="rect">
            <a:avLst/>
          </a:prstGeom>
          <a:noFill/>
          <a:ln w="9525">
            <a:noFill/>
            <a:miter lim="800000"/>
            <a:headEnd/>
            <a:tailEnd/>
          </a:ln>
        </p:spPr>
        <p:txBody>
          <a:bodyPr>
            <a:spAutoFit/>
          </a:bodyPr>
          <a:lstStyle/>
          <a:p>
            <a:pPr algn="r"/>
            <a:r>
              <a:rPr lang="en-US" b="1" dirty="0">
                <a:solidFill>
                  <a:srgbClr val="EC008C"/>
                </a:solidFill>
                <a:latin typeface="Calibri" pitchFamily="34" charset="0"/>
              </a:rPr>
              <a:t>$2,000,000</a:t>
            </a:r>
          </a:p>
        </p:txBody>
      </p:sp>
      <p:sp>
        <p:nvSpPr>
          <p:cNvPr id="103439" name="TextBox 22"/>
          <p:cNvSpPr txBox="1">
            <a:spLocks noChangeArrowheads="1"/>
          </p:cNvSpPr>
          <p:nvPr/>
        </p:nvSpPr>
        <p:spPr bwMode="auto">
          <a:xfrm>
            <a:off x="4008438" y="6032375"/>
            <a:ext cx="1441450" cy="369888"/>
          </a:xfrm>
          <a:prstGeom prst="rect">
            <a:avLst/>
          </a:prstGeom>
          <a:noFill/>
          <a:ln w="9525">
            <a:noFill/>
            <a:miter lim="800000"/>
            <a:headEnd/>
            <a:tailEnd/>
          </a:ln>
        </p:spPr>
        <p:txBody>
          <a:bodyPr>
            <a:spAutoFit/>
          </a:bodyPr>
          <a:lstStyle/>
          <a:p>
            <a:pPr algn="r"/>
            <a:r>
              <a:rPr lang="en-US" b="1" dirty="0">
                <a:solidFill>
                  <a:srgbClr val="EC008C"/>
                </a:solidFill>
                <a:latin typeface="Calibri" pitchFamily="34" charset="0"/>
              </a:rPr>
              <a:t>1,875,000</a:t>
            </a:r>
          </a:p>
        </p:txBody>
      </p:sp>
      <p:sp>
        <p:nvSpPr>
          <p:cNvPr id="103440" name="TextBox 23"/>
          <p:cNvSpPr txBox="1">
            <a:spLocks noChangeArrowheads="1"/>
          </p:cNvSpPr>
          <p:nvPr/>
        </p:nvSpPr>
        <p:spPr bwMode="auto">
          <a:xfrm>
            <a:off x="4151315" y="5742657"/>
            <a:ext cx="1298575" cy="369888"/>
          </a:xfrm>
          <a:prstGeom prst="rect">
            <a:avLst/>
          </a:prstGeom>
          <a:noFill/>
          <a:ln w="9525">
            <a:noFill/>
            <a:miter lim="800000"/>
            <a:headEnd/>
            <a:tailEnd/>
          </a:ln>
        </p:spPr>
        <p:txBody>
          <a:bodyPr>
            <a:spAutoFit/>
          </a:bodyPr>
          <a:lstStyle/>
          <a:p>
            <a:pPr algn="r"/>
            <a:r>
              <a:rPr lang="en-US" b="1" dirty="0">
                <a:solidFill>
                  <a:srgbClr val="EC008C"/>
                </a:solidFill>
                <a:latin typeface="Calibri" pitchFamily="34" charset="0"/>
              </a:rPr>
              <a:t>1,125,000</a:t>
            </a:r>
          </a:p>
        </p:txBody>
      </p:sp>
      <p:sp>
        <p:nvSpPr>
          <p:cNvPr id="103441" name="TextBox 24"/>
          <p:cNvSpPr txBox="1">
            <a:spLocks noChangeArrowheads="1"/>
          </p:cNvSpPr>
          <p:nvPr/>
        </p:nvSpPr>
        <p:spPr bwMode="auto">
          <a:xfrm>
            <a:off x="4008438" y="6393921"/>
            <a:ext cx="1441450" cy="369888"/>
          </a:xfrm>
          <a:prstGeom prst="rect">
            <a:avLst/>
          </a:prstGeom>
          <a:noFill/>
          <a:ln w="9525">
            <a:noFill/>
            <a:miter lim="800000"/>
            <a:headEnd/>
            <a:tailEnd/>
          </a:ln>
        </p:spPr>
        <p:txBody>
          <a:bodyPr>
            <a:spAutoFit/>
          </a:bodyPr>
          <a:lstStyle/>
          <a:p>
            <a:pPr algn="r"/>
            <a:r>
              <a:rPr lang="en-US" dirty="0">
                <a:latin typeface="Calibri" pitchFamily="34" charset="0"/>
              </a:rPr>
              <a:t>$5,000,000</a:t>
            </a:r>
          </a:p>
        </p:txBody>
      </p:sp>
      <p:cxnSp>
        <p:nvCxnSpPr>
          <p:cNvPr id="26" name="Straight Connector 25"/>
          <p:cNvCxnSpPr/>
          <p:nvPr/>
        </p:nvCxnSpPr>
        <p:spPr>
          <a:xfrm>
            <a:off x="4274720" y="6390357"/>
            <a:ext cx="1119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56059" y="6771357"/>
            <a:ext cx="1119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56059" y="6733257"/>
            <a:ext cx="1119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445" name="TextBox 28"/>
          <p:cNvSpPr txBox="1">
            <a:spLocks noChangeArrowheads="1"/>
          </p:cNvSpPr>
          <p:nvPr/>
        </p:nvSpPr>
        <p:spPr bwMode="auto">
          <a:xfrm>
            <a:off x="5726893" y="5411650"/>
            <a:ext cx="1362075" cy="369887"/>
          </a:xfrm>
          <a:prstGeom prst="rect">
            <a:avLst/>
          </a:prstGeom>
          <a:noFill/>
          <a:ln w="9525">
            <a:noFill/>
            <a:miter lim="800000"/>
            <a:headEnd/>
            <a:tailEnd/>
          </a:ln>
        </p:spPr>
        <p:txBody>
          <a:bodyPr>
            <a:spAutoFit/>
          </a:bodyPr>
          <a:lstStyle/>
          <a:p>
            <a:pPr algn="r"/>
            <a:r>
              <a:rPr lang="en-US" dirty="0">
                <a:latin typeface="Calibri" pitchFamily="34" charset="0"/>
              </a:rPr>
              <a:t>-0-</a:t>
            </a:r>
          </a:p>
        </p:txBody>
      </p:sp>
      <p:sp>
        <p:nvSpPr>
          <p:cNvPr id="103446" name="TextBox 29"/>
          <p:cNvSpPr txBox="1">
            <a:spLocks noChangeArrowheads="1"/>
          </p:cNvSpPr>
          <p:nvPr/>
        </p:nvSpPr>
        <p:spPr bwMode="auto">
          <a:xfrm>
            <a:off x="5647516" y="6032375"/>
            <a:ext cx="1441450" cy="369888"/>
          </a:xfrm>
          <a:prstGeom prst="rect">
            <a:avLst/>
          </a:prstGeom>
          <a:noFill/>
          <a:ln w="9525">
            <a:noFill/>
            <a:miter lim="800000"/>
            <a:headEnd/>
            <a:tailEnd/>
          </a:ln>
        </p:spPr>
        <p:txBody>
          <a:bodyPr>
            <a:spAutoFit/>
          </a:bodyPr>
          <a:lstStyle/>
          <a:p>
            <a:pPr algn="r"/>
            <a:r>
              <a:rPr lang="en-US" b="1" dirty="0">
                <a:solidFill>
                  <a:srgbClr val="0070C0"/>
                </a:solidFill>
                <a:latin typeface="Calibri" pitchFamily="34" charset="0"/>
              </a:rPr>
              <a:t>$5,000,000</a:t>
            </a:r>
          </a:p>
        </p:txBody>
      </p:sp>
      <p:sp>
        <p:nvSpPr>
          <p:cNvPr id="103447" name="TextBox 30"/>
          <p:cNvSpPr txBox="1">
            <a:spLocks noChangeArrowheads="1"/>
          </p:cNvSpPr>
          <p:nvPr/>
        </p:nvSpPr>
        <p:spPr bwMode="auto">
          <a:xfrm>
            <a:off x="5790393" y="5742657"/>
            <a:ext cx="1298575" cy="369888"/>
          </a:xfrm>
          <a:prstGeom prst="rect">
            <a:avLst/>
          </a:prstGeom>
          <a:noFill/>
          <a:ln w="9525">
            <a:noFill/>
            <a:miter lim="800000"/>
            <a:headEnd/>
            <a:tailEnd/>
          </a:ln>
        </p:spPr>
        <p:txBody>
          <a:bodyPr>
            <a:spAutoFit/>
          </a:bodyPr>
          <a:lstStyle/>
          <a:p>
            <a:pPr algn="r"/>
            <a:r>
              <a:rPr lang="en-US" dirty="0">
                <a:latin typeface="Calibri" pitchFamily="34" charset="0"/>
              </a:rPr>
              <a:t>-0-</a:t>
            </a:r>
          </a:p>
        </p:txBody>
      </p:sp>
      <p:sp>
        <p:nvSpPr>
          <p:cNvPr id="103448" name="TextBox 31"/>
          <p:cNvSpPr txBox="1">
            <a:spLocks noChangeArrowheads="1"/>
          </p:cNvSpPr>
          <p:nvPr/>
        </p:nvSpPr>
        <p:spPr bwMode="auto">
          <a:xfrm>
            <a:off x="5647516" y="6394310"/>
            <a:ext cx="1441450" cy="369888"/>
          </a:xfrm>
          <a:prstGeom prst="rect">
            <a:avLst/>
          </a:prstGeom>
          <a:noFill/>
          <a:ln w="9525">
            <a:noFill/>
            <a:miter lim="800000"/>
            <a:headEnd/>
            <a:tailEnd/>
          </a:ln>
        </p:spPr>
        <p:txBody>
          <a:bodyPr>
            <a:spAutoFit/>
          </a:bodyPr>
          <a:lstStyle/>
          <a:p>
            <a:pPr algn="r"/>
            <a:r>
              <a:rPr lang="en-US" dirty="0">
                <a:latin typeface="Calibri" pitchFamily="34" charset="0"/>
              </a:rPr>
              <a:t>$5,000,000</a:t>
            </a:r>
          </a:p>
        </p:txBody>
      </p:sp>
      <p:cxnSp>
        <p:nvCxnSpPr>
          <p:cNvPr id="33" name="Straight Connector 32"/>
          <p:cNvCxnSpPr/>
          <p:nvPr/>
        </p:nvCxnSpPr>
        <p:spPr>
          <a:xfrm>
            <a:off x="5913798" y="6389968"/>
            <a:ext cx="1119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95137" y="6752307"/>
            <a:ext cx="1119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95137" y="6714207"/>
            <a:ext cx="1119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18433" y="1097553"/>
            <a:ext cx="8490238" cy="3288973"/>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200" dirty="0"/>
          </a:p>
        </p:txBody>
      </p:sp>
      <p:sp>
        <p:nvSpPr>
          <p:cNvPr id="30" name="TextBox 29"/>
          <p:cNvSpPr txBox="1">
            <a:spLocks noChangeArrowheads="1"/>
          </p:cNvSpPr>
          <p:nvPr/>
        </p:nvSpPr>
        <p:spPr bwMode="auto">
          <a:xfrm>
            <a:off x="585093" y="1836749"/>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Construction in progress </a:t>
            </a:r>
            <a:endParaRPr lang="en-IN" altLang="en-US" baseline="30000" dirty="0">
              <a:latin typeface="+mn-lt"/>
            </a:endParaRPr>
          </a:p>
        </p:txBody>
      </p:sp>
      <p:sp>
        <p:nvSpPr>
          <p:cNvPr id="31" name="TextBox 30"/>
          <p:cNvSpPr txBox="1">
            <a:spLocks noChangeArrowheads="1"/>
          </p:cNvSpPr>
          <p:nvPr/>
        </p:nvSpPr>
        <p:spPr bwMode="auto">
          <a:xfrm>
            <a:off x="585093" y="2174046"/>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smtClean="0">
                <a:latin typeface="+mn-lt"/>
              </a:rPr>
              <a:t>Cost </a:t>
            </a:r>
            <a:r>
              <a:rPr lang="en-IN" altLang="en-US" dirty="0">
                <a:latin typeface="+mn-lt"/>
              </a:rPr>
              <a:t>of construction</a:t>
            </a:r>
            <a:endParaRPr lang="en-IN" altLang="en-US" baseline="30000" dirty="0">
              <a:latin typeface="+mn-lt"/>
            </a:endParaRPr>
          </a:p>
        </p:txBody>
      </p:sp>
      <p:sp>
        <p:nvSpPr>
          <p:cNvPr id="37" name="TextBox 36"/>
          <p:cNvSpPr txBox="1">
            <a:spLocks noChangeArrowheads="1"/>
          </p:cNvSpPr>
          <p:nvPr/>
        </p:nvSpPr>
        <p:spPr bwMode="auto">
          <a:xfrm>
            <a:off x="5805603" y="1078506"/>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smtClean="0">
                <a:latin typeface="+mn-lt"/>
              </a:rPr>
              <a:t>2017</a:t>
            </a:r>
            <a:endParaRPr lang="en-IN" altLang="en-US" sz="2200" b="1" baseline="30000" dirty="0">
              <a:latin typeface="+mn-lt"/>
            </a:endParaRPr>
          </a:p>
        </p:txBody>
      </p:sp>
      <p:sp>
        <p:nvSpPr>
          <p:cNvPr id="38" name="TextBox 37"/>
          <p:cNvSpPr txBox="1">
            <a:spLocks noChangeArrowheads="1"/>
          </p:cNvSpPr>
          <p:nvPr/>
        </p:nvSpPr>
        <p:spPr bwMode="auto">
          <a:xfrm>
            <a:off x="4020536" y="1078506"/>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smtClean="0">
                <a:latin typeface="+mn-lt"/>
              </a:rPr>
              <a:t>2016</a:t>
            </a:r>
            <a:endParaRPr lang="en-IN" altLang="en-US" sz="2200" b="1" baseline="30000" dirty="0">
              <a:latin typeface="+mn-lt"/>
            </a:endParaRPr>
          </a:p>
        </p:txBody>
      </p:sp>
      <p:cxnSp>
        <p:nvCxnSpPr>
          <p:cNvPr id="39" name="Straight Connector 38"/>
          <p:cNvCxnSpPr/>
          <p:nvPr/>
        </p:nvCxnSpPr>
        <p:spPr>
          <a:xfrm flipV="1">
            <a:off x="594620" y="1467006"/>
            <a:ext cx="851405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7367529" y="1094984"/>
            <a:ext cx="1171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200" b="1" dirty="0" smtClean="0">
                <a:latin typeface="+mn-lt"/>
              </a:rPr>
              <a:t>2018</a:t>
            </a:r>
            <a:endParaRPr lang="en-IN" altLang="en-US" sz="2200" b="1" baseline="30000" dirty="0">
              <a:latin typeface="+mn-lt"/>
            </a:endParaRPr>
          </a:p>
        </p:txBody>
      </p:sp>
      <p:sp>
        <p:nvSpPr>
          <p:cNvPr id="43" name="TextBox 42"/>
          <p:cNvSpPr txBox="1">
            <a:spLocks noChangeArrowheads="1"/>
          </p:cNvSpPr>
          <p:nvPr/>
        </p:nvSpPr>
        <p:spPr bwMode="auto">
          <a:xfrm>
            <a:off x="7779423" y="2456250"/>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a:solidFill>
                  <a:srgbClr val="0070C0"/>
                </a:solidFill>
                <a:latin typeface="+mn-lt"/>
              </a:rPr>
              <a:t>5</a:t>
            </a:r>
            <a:r>
              <a:rPr lang="en-US" altLang="en-US" b="1" dirty="0" smtClean="0">
                <a:solidFill>
                  <a:srgbClr val="0070C0"/>
                </a:solidFill>
                <a:latin typeface="+mn-lt"/>
              </a:rPr>
              <a:t>,000,000</a:t>
            </a:r>
            <a:endParaRPr lang="en-IN" altLang="en-US" b="1" baseline="30000" dirty="0">
              <a:solidFill>
                <a:srgbClr val="0070C0"/>
              </a:solidFill>
              <a:latin typeface="+mn-lt"/>
            </a:endParaRPr>
          </a:p>
        </p:txBody>
      </p:sp>
      <p:sp>
        <p:nvSpPr>
          <p:cNvPr id="44" name="TextBox 43"/>
          <p:cNvSpPr txBox="1">
            <a:spLocks noChangeArrowheads="1"/>
          </p:cNvSpPr>
          <p:nvPr/>
        </p:nvSpPr>
        <p:spPr bwMode="auto">
          <a:xfrm>
            <a:off x="6666873" y="1858625"/>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a:latin typeface="+mn-lt"/>
              </a:rPr>
              <a:t>9</a:t>
            </a:r>
            <a:r>
              <a:rPr lang="en-US" altLang="en-US" dirty="0" smtClean="0">
                <a:latin typeface="+mn-lt"/>
              </a:rPr>
              <a:t>00,000</a:t>
            </a:r>
            <a:endParaRPr lang="en-IN" altLang="en-US" baseline="30000" dirty="0">
              <a:latin typeface="+mn-lt"/>
            </a:endParaRPr>
          </a:p>
        </p:txBody>
      </p:sp>
      <p:sp>
        <p:nvSpPr>
          <p:cNvPr id="45" name="TextBox 44"/>
          <p:cNvSpPr txBox="1">
            <a:spLocks noChangeArrowheads="1"/>
          </p:cNvSpPr>
          <p:nvPr/>
        </p:nvSpPr>
        <p:spPr bwMode="auto">
          <a:xfrm>
            <a:off x="598965" y="1475553"/>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b="1" dirty="0">
                <a:latin typeface="+mn-lt"/>
              </a:rPr>
              <a:t>Recognizing Revenue upon Completion</a:t>
            </a:r>
            <a:endParaRPr lang="en-IN" altLang="en-US" b="1" baseline="30000" dirty="0">
              <a:latin typeface="+mn-lt"/>
            </a:endParaRPr>
          </a:p>
        </p:txBody>
      </p:sp>
      <p:sp>
        <p:nvSpPr>
          <p:cNvPr id="46" name="TextBox 45"/>
          <p:cNvSpPr txBox="1">
            <a:spLocks noChangeArrowheads="1"/>
          </p:cNvSpPr>
          <p:nvPr/>
        </p:nvSpPr>
        <p:spPr bwMode="auto">
          <a:xfrm>
            <a:off x="618420" y="2456250"/>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       Revenue from long-term contracts</a:t>
            </a:r>
            <a:endParaRPr lang="en-IN" altLang="en-US" baseline="30000" dirty="0">
              <a:latin typeface="+mn-lt"/>
            </a:endParaRPr>
          </a:p>
        </p:txBody>
      </p:sp>
      <p:sp>
        <p:nvSpPr>
          <p:cNvPr id="47" name="TextBox 46"/>
          <p:cNvSpPr txBox="1">
            <a:spLocks noChangeArrowheads="1"/>
          </p:cNvSpPr>
          <p:nvPr/>
        </p:nvSpPr>
        <p:spPr bwMode="auto">
          <a:xfrm>
            <a:off x="6686328" y="2153430"/>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4,100,000</a:t>
            </a:r>
            <a:endParaRPr lang="en-IN" altLang="en-US" baseline="30000" dirty="0">
              <a:latin typeface="+mn-lt"/>
            </a:endParaRPr>
          </a:p>
        </p:txBody>
      </p:sp>
      <p:sp>
        <p:nvSpPr>
          <p:cNvPr id="49" name="TextBox 48"/>
          <p:cNvSpPr txBox="1">
            <a:spLocks noChangeArrowheads="1"/>
          </p:cNvSpPr>
          <p:nvPr/>
        </p:nvSpPr>
        <p:spPr bwMode="auto">
          <a:xfrm>
            <a:off x="632292" y="2917758"/>
            <a:ext cx="5010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b="1" dirty="0">
                <a:latin typeface="+mn-lt"/>
              </a:rPr>
              <a:t>Recognizing Revenue Over Time According</a:t>
            </a:r>
          </a:p>
          <a:p>
            <a:r>
              <a:rPr lang="en-US" altLang="en-US" b="1" dirty="0">
                <a:latin typeface="+mn-lt"/>
              </a:rPr>
              <a:t>to Percentage of Completion</a:t>
            </a:r>
            <a:endParaRPr lang="en-IN" altLang="en-US" b="1" baseline="30000" dirty="0">
              <a:latin typeface="+mn-lt"/>
            </a:endParaRPr>
          </a:p>
        </p:txBody>
      </p:sp>
      <p:sp>
        <p:nvSpPr>
          <p:cNvPr id="50" name="TextBox 49"/>
          <p:cNvSpPr txBox="1">
            <a:spLocks noChangeArrowheads="1"/>
          </p:cNvSpPr>
          <p:nvPr/>
        </p:nvSpPr>
        <p:spPr bwMode="auto">
          <a:xfrm>
            <a:off x="598965" y="3426447"/>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Construction in progress </a:t>
            </a:r>
            <a:endParaRPr lang="en-IN" altLang="en-US" baseline="30000" dirty="0">
              <a:latin typeface="+mn-lt"/>
            </a:endParaRPr>
          </a:p>
        </p:txBody>
      </p:sp>
      <p:sp>
        <p:nvSpPr>
          <p:cNvPr id="51" name="TextBox 50"/>
          <p:cNvSpPr txBox="1">
            <a:spLocks noChangeArrowheads="1"/>
          </p:cNvSpPr>
          <p:nvPr/>
        </p:nvSpPr>
        <p:spPr bwMode="auto">
          <a:xfrm>
            <a:off x="598965" y="3763744"/>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smtClean="0">
                <a:latin typeface="+mn-lt"/>
              </a:rPr>
              <a:t>Cost </a:t>
            </a:r>
            <a:r>
              <a:rPr lang="en-IN" altLang="en-US" dirty="0">
                <a:latin typeface="+mn-lt"/>
              </a:rPr>
              <a:t>of construction</a:t>
            </a:r>
            <a:endParaRPr lang="en-IN" altLang="en-US" baseline="30000" dirty="0">
              <a:latin typeface="+mn-lt"/>
            </a:endParaRPr>
          </a:p>
        </p:txBody>
      </p:sp>
      <p:sp>
        <p:nvSpPr>
          <p:cNvPr id="52" name="TextBox 51"/>
          <p:cNvSpPr txBox="1">
            <a:spLocks noChangeArrowheads="1"/>
          </p:cNvSpPr>
          <p:nvPr/>
        </p:nvSpPr>
        <p:spPr bwMode="auto">
          <a:xfrm>
            <a:off x="632292" y="4045948"/>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       Revenue from long-term contracts</a:t>
            </a:r>
            <a:endParaRPr lang="en-IN" altLang="en-US" baseline="30000" dirty="0">
              <a:latin typeface="+mn-lt"/>
            </a:endParaRPr>
          </a:p>
        </p:txBody>
      </p:sp>
      <p:sp>
        <p:nvSpPr>
          <p:cNvPr id="53" name="TextBox 52"/>
          <p:cNvSpPr txBox="1">
            <a:spLocks noChangeArrowheads="1"/>
          </p:cNvSpPr>
          <p:nvPr/>
        </p:nvSpPr>
        <p:spPr bwMode="auto">
          <a:xfrm>
            <a:off x="3357843" y="3784718"/>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1,500,000</a:t>
            </a:r>
            <a:endParaRPr lang="en-IN" altLang="en-US" baseline="30000" dirty="0">
              <a:latin typeface="+mn-lt"/>
            </a:endParaRPr>
          </a:p>
        </p:txBody>
      </p:sp>
      <p:sp>
        <p:nvSpPr>
          <p:cNvPr id="54" name="TextBox 53"/>
          <p:cNvSpPr txBox="1">
            <a:spLocks noChangeArrowheads="1"/>
          </p:cNvSpPr>
          <p:nvPr/>
        </p:nvSpPr>
        <p:spPr bwMode="auto">
          <a:xfrm>
            <a:off x="3237097" y="3451003"/>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500,000</a:t>
            </a:r>
            <a:endParaRPr lang="en-IN" altLang="en-US" baseline="30000" dirty="0">
              <a:latin typeface="+mn-lt"/>
            </a:endParaRPr>
          </a:p>
        </p:txBody>
      </p:sp>
      <p:sp>
        <p:nvSpPr>
          <p:cNvPr id="55" name="TextBox 54"/>
          <p:cNvSpPr txBox="1">
            <a:spLocks noChangeArrowheads="1"/>
          </p:cNvSpPr>
          <p:nvPr/>
        </p:nvSpPr>
        <p:spPr bwMode="auto">
          <a:xfrm>
            <a:off x="5185718" y="3782170"/>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1,000,000</a:t>
            </a:r>
            <a:endParaRPr lang="en-IN" altLang="en-US" baseline="30000" dirty="0">
              <a:latin typeface="+mn-lt"/>
            </a:endParaRPr>
          </a:p>
        </p:txBody>
      </p:sp>
      <p:sp>
        <p:nvSpPr>
          <p:cNvPr id="56" name="TextBox 55"/>
          <p:cNvSpPr txBox="1">
            <a:spLocks noChangeArrowheads="1"/>
          </p:cNvSpPr>
          <p:nvPr/>
        </p:nvSpPr>
        <p:spPr bwMode="auto">
          <a:xfrm>
            <a:off x="5030301" y="3448455"/>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125,000</a:t>
            </a:r>
            <a:endParaRPr lang="en-IN" altLang="en-US" baseline="30000" dirty="0">
              <a:latin typeface="+mn-lt"/>
            </a:endParaRPr>
          </a:p>
        </p:txBody>
      </p:sp>
      <p:sp>
        <p:nvSpPr>
          <p:cNvPr id="57" name="TextBox 56"/>
          <p:cNvSpPr txBox="1">
            <a:spLocks noChangeArrowheads="1"/>
          </p:cNvSpPr>
          <p:nvPr/>
        </p:nvSpPr>
        <p:spPr bwMode="auto">
          <a:xfrm>
            <a:off x="6926451" y="3787137"/>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1,600,000</a:t>
            </a:r>
            <a:endParaRPr lang="en-IN" altLang="en-US" baseline="30000" dirty="0">
              <a:latin typeface="+mn-lt"/>
            </a:endParaRPr>
          </a:p>
        </p:txBody>
      </p:sp>
      <p:sp>
        <p:nvSpPr>
          <p:cNvPr id="58" name="TextBox 57"/>
          <p:cNvSpPr txBox="1">
            <a:spLocks noChangeArrowheads="1"/>
          </p:cNvSpPr>
          <p:nvPr/>
        </p:nvSpPr>
        <p:spPr bwMode="auto">
          <a:xfrm>
            <a:off x="6790489" y="3453422"/>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275,000</a:t>
            </a:r>
            <a:endParaRPr lang="en-IN" altLang="en-US" baseline="30000" dirty="0">
              <a:latin typeface="+mn-lt"/>
            </a:endParaRPr>
          </a:p>
        </p:txBody>
      </p:sp>
      <p:sp>
        <p:nvSpPr>
          <p:cNvPr id="59" name="TextBox 58"/>
          <p:cNvSpPr txBox="1">
            <a:spLocks noChangeArrowheads="1"/>
          </p:cNvSpPr>
          <p:nvPr/>
        </p:nvSpPr>
        <p:spPr bwMode="auto">
          <a:xfrm>
            <a:off x="4230270" y="4029657"/>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EC008C"/>
                </a:solidFill>
                <a:latin typeface="+mn-lt"/>
              </a:rPr>
              <a:t>2,000,000</a:t>
            </a:r>
            <a:endParaRPr lang="en-IN" altLang="en-US" b="1" baseline="30000" dirty="0">
              <a:solidFill>
                <a:srgbClr val="EC008C"/>
              </a:solidFill>
              <a:latin typeface="+mn-lt"/>
            </a:endParaRPr>
          </a:p>
        </p:txBody>
      </p:sp>
      <p:sp>
        <p:nvSpPr>
          <p:cNvPr id="60" name="TextBox 59"/>
          <p:cNvSpPr txBox="1">
            <a:spLocks noChangeArrowheads="1"/>
          </p:cNvSpPr>
          <p:nvPr/>
        </p:nvSpPr>
        <p:spPr bwMode="auto">
          <a:xfrm>
            <a:off x="6058145" y="4027109"/>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EC008C"/>
                </a:solidFill>
                <a:latin typeface="+mn-lt"/>
              </a:rPr>
              <a:t>1,125,000</a:t>
            </a:r>
            <a:endParaRPr lang="en-IN" altLang="en-US" b="1" baseline="30000" dirty="0">
              <a:solidFill>
                <a:srgbClr val="EC008C"/>
              </a:solidFill>
              <a:latin typeface="+mn-lt"/>
            </a:endParaRPr>
          </a:p>
        </p:txBody>
      </p:sp>
      <p:sp>
        <p:nvSpPr>
          <p:cNvPr id="61" name="TextBox 60"/>
          <p:cNvSpPr txBox="1">
            <a:spLocks noChangeArrowheads="1"/>
          </p:cNvSpPr>
          <p:nvPr/>
        </p:nvSpPr>
        <p:spPr bwMode="auto">
          <a:xfrm>
            <a:off x="7818333" y="4032076"/>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EC008C"/>
                </a:solidFill>
                <a:latin typeface="+mn-lt"/>
              </a:rPr>
              <a:t>1,875,000</a:t>
            </a:r>
            <a:endParaRPr lang="en-IN" altLang="en-US" b="1" baseline="30000" dirty="0">
              <a:solidFill>
                <a:srgbClr val="EC008C"/>
              </a:solidFill>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3428"/>
                                        </p:tgtEl>
                                        <p:attrNameLst>
                                          <p:attrName>style.visibility</p:attrName>
                                        </p:attrNameLst>
                                      </p:cBhvr>
                                      <p:to>
                                        <p:strVal val="visible"/>
                                      </p:to>
                                    </p:set>
                                    <p:animEffect transition="in" filter="fade">
                                      <p:cBhvr>
                                        <p:cTn id="84" dur="500"/>
                                        <p:tgtEl>
                                          <p:spTgt spid="1034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3429"/>
                                        </p:tgtEl>
                                        <p:attrNameLst>
                                          <p:attrName>style.visibility</p:attrName>
                                        </p:attrNameLst>
                                      </p:cBhvr>
                                      <p:to>
                                        <p:strVal val="visible"/>
                                      </p:to>
                                    </p:set>
                                    <p:animEffect transition="in" filter="fade">
                                      <p:cBhvr>
                                        <p:cTn id="87" dur="500"/>
                                        <p:tgtEl>
                                          <p:spTgt spid="1034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3430"/>
                                        </p:tgtEl>
                                        <p:attrNameLst>
                                          <p:attrName>style.visibility</p:attrName>
                                        </p:attrNameLst>
                                      </p:cBhvr>
                                      <p:to>
                                        <p:strVal val="visible"/>
                                      </p:to>
                                    </p:set>
                                    <p:animEffect transition="in" filter="fade">
                                      <p:cBhvr>
                                        <p:cTn id="90" dur="500"/>
                                        <p:tgtEl>
                                          <p:spTgt spid="1034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3431"/>
                                        </p:tgtEl>
                                        <p:attrNameLst>
                                          <p:attrName>style.visibility</p:attrName>
                                        </p:attrNameLst>
                                      </p:cBhvr>
                                      <p:to>
                                        <p:strVal val="visible"/>
                                      </p:to>
                                    </p:set>
                                    <p:animEffect transition="in" filter="fade">
                                      <p:cBhvr>
                                        <p:cTn id="93" dur="500"/>
                                        <p:tgtEl>
                                          <p:spTgt spid="1034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3432"/>
                                        </p:tgtEl>
                                        <p:attrNameLst>
                                          <p:attrName>style.visibility</p:attrName>
                                        </p:attrNameLst>
                                      </p:cBhvr>
                                      <p:to>
                                        <p:strVal val="visible"/>
                                      </p:to>
                                    </p:set>
                                    <p:animEffect transition="in" filter="fade">
                                      <p:cBhvr>
                                        <p:cTn id="96" dur="500"/>
                                        <p:tgtEl>
                                          <p:spTgt spid="1034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433"/>
                                        </p:tgtEl>
                                        <p:attrNameLst>
                                          <p:attrName>style.visibility</p:attrName>
                                        </p:attrNameLst>
                                      </p:cBhvr>
                                      <p:to>
                                        <p:strVal val="visible"/>
                                      </p:to>
                                    </p:set>
                                    <p:animEffect transition="in" filter="fade">
                                      <p:cBhvr>
                                        <p:cTn id="99" dur="500"/>
                                        <p:tgtEl>
                                          <p:spTgt spid="1034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3434"/>
                                        </p:tgtEl>
                                        <p:attrNameLst>
                                          <p:attrName>style.visibility</p:attrName>
                                        </p:attrNameLst>
                                      </p:cBhvr>
                                      <p:to>
                                        <p:strVal val="visible"/>
                                      </p:to>
                                    </p:set>
                                    <p:animEffect transition="in" filter="fade">
                                      <p:cBhvr>
                                        <p:cTn id="102" dur="500"/>
                                        <p:tgtEl>
                                          <p:spTgt spid="10343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3435"/>
                                        </p:tgtEl>
                                        <p:attrNameLst>
                                          <p:attrName>style.visibility</p:attrName>
                                        </p:attrNameLst>
                                      </p:cBhvr>
                                      <p:to>
                                        <p:strVal val="visible"/>
                                      </p:to>
                                    </p:set>
                                    <p:animEffect transition="in" filter="fade">
                                      <p:cBhvr>
                                        <p:cTn id="105" dur="500"/>
                                        <p:tgtEl>
                                          <p:spTgt spid="103435"/>
                                        </p:tgtEl>
                                      </p:cBhvr>
                                    </p:animEffect>
                                  </p:childTnLst>
                                </p:cTn>
                              </p:par>
                              <p:par>
                                <p:cTn id="106" presetID="10" presetClass="entr" presetSubtype="0"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500"/>
                                        <p:tgtEl>
                                          <p:spTgt spid="14"/>
                                        </p:tgtEl>
                                      </p:cBhvr>
                                    </p:animEffect>
                                  </p:childTnLst>
                                </p:cTn>
                              </p:par>
                              <p:par>
                                <p:cTn id="109" presetID="10" presetClass="entr" presetSubtype="0" fill="hold"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3438"/>
                                        </p:tgtEl>
                                        <p:attrNameLst>
                                          <p:attrName>style.visibility</p:attrName>
                                        </p:attrNameLst>
                                      </p:cBhvr>
                                      <p:to>
                                        <p:strVal val="visible"/>
                                      </p:to>
                                    </p:set>
                                    <p:animEffect transition="in" filter="fade">
                                      <p:cBhvr>
                                        <p:cTn id="114" dur="500"/>
                                        <p:tgtEl>
                                          <p:spTgt spid="1034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3439"/>
                                        </p:tgtEl>
                                        <p:attrNameLst>
                                          <p:attrName>style.visibility</p:attrName>
                                        </p:attrNameLst>
                                      </p:cBhvr>
                                      <p:to>
                                        <p:strVal val="visible"/>
                                      </p:to>
                                    </p:set>
                                    <p:animEffect transition="in" filter="fade">
                                      <p:cBhvr>
                                        <p:cTn id="117" dur="500"/>
                                        <p:tgtEl>
                                          <p:spTgt spid="10343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3440"/>
                                        </p:tgtEl>
                                        <p:attrNameLst>
                                          <p:attrName>style.visibility</p:attrName>
                                        </p:attrNameLst>
                                      </p:cBhvr>
                                      <p:to>
                                        <p:strVal val="visible"/>
                                      </p:to>
                                    </p:set>
                                    <p:animEffect transition="in" filter="fade">
                                      <p:cBhvr>
                                        <p:cTn id="120" dur="500"/>
                                        <p:tgtEl>
                                          <p:spTgt spid="10344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3441"/>
                                        </p:tgtEl>
                                        <p:attrNameLst>
                                          <p:attrName>style.visibility</p:attrName>
                                        </p:attrNameLst>
                                      </p:cBhvr>
                                      <p:to>
                                        <p:strVal val="visible"/>
                                      </p:to>
                                    </p:set>
                                    <p:animEffect transition="in" filter="fade">
                                      <p:cBhvr>
                                        <p:cTn id="123" dur="500"/>
                                        <p:tgtEl>
                                          <p:spTgt spid="103441"/>
                                        </p:tgtEl>
                                      </p:cBhvr>
                                    </p:animEffect>
                                  </p:childTnLst>
                                </p:cTn>
                              </p:par>
                              <p:par>
                                <p:cTn id="124" presetID="10" presetClass="entr" presetSubtype="0" fill="hold" nodeType="with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500"/>
                                        <p:tgtEl>
                                          <p:spTgt spid="26"/>
                                        </p:tgtEl>
                                      </p:cBhvr>
                                    </p:animEffect>
                                  </p:childTnLst>
                                </p:cTn>
                              </p:par>
                              <p:par>
                                <p:cTn id="127" presetID="10" presetClass="entr" presetSubtype="0" fill="hold"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500"/>
                                        <p:tgtEl>
                                          <p:spTgt spid="27"/>
                                        </p:tgtEl>
                                      </p:cBhvr>
                                    </p:animEffect>
                                  </p:childTnLst>
                                </p:cTn>
                              </p:par>
                              <p:par>
                                <p:cTn id="130" presetID="10" presetClass="entr" presetSubtype="0" fill="hold" nodeType="with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3445"/>
                                        </p:tgtEl>
                                        <p:attrNameLst>
                                          <p:attrName>style.visibility</p:attrName>
                                        </p:attrNameLst>
                                      </p:cBhvr>
                                      <p:to>
                                        <p:strVal val="visible"/>
                                      </p:to>
                                    </p:set>
                                    <p:animEffect transition="in" filter="fade">
                                      <p:cBhvr>
                                        <p:cTn id="135" dur="500"/>
                                        <p:tgtEl>
                                          <p:spTgt spid="10344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3446"/>
                                        </p:tgtEl>
                                        <p:attrNameLst>
                                          <p:attrName>style.visibility</p:attrName>
                                        </p:attrNameLst>
                                      </p:cBhvr>
                                      <p:to>
                                        <p:strVal val="visible"/>
                                      </p:to>
                                    </p:set>
                                    <p:animEffect transition="in" filter="fade">
                                      <p:cBhvr>
                                        <p:cTn id="138" dur="500"/>
                                        <p:tgtEl>
                                          <p:spTgt spid="10344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3447"/>
                                        </p:tgtEl>
                                        <p:attrNameLst>
                                          <p:attrName>style.visibility</p:attrName>
                                        </p:attrNameLst>
                                      </p:cBhvr>
                                      <p:to>
                                        <p:strVal val="visible"/>
                                      </p:to>
                                    </p:set>
                                    <p:animEffect transition="in" filter="fade">
                                      <p:cBhvr>
                                        <p:cTn id="141" dur="500"/>
                                        <p:tgtEl>
                                          <p:spTgt spid="10344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3448"/>
                                        </p:tgtEl>
                                        <p:attrNameLst>
                                          <p:attrName>style.visibility</p:attrName>
                                        </p:attrNameLst>
                                      </p:cBhvr>
                                      <p:to>
                                        <p:strVal val="visible"/>
                                      </p:to>
                                    </p:set>
                                    <p:animEffect transition="in" filter="fade">
                                      <p:cBhvr>
                                        <p:cTn id="144" dur="500"/>
                                        <p:tgtEl>
                                          <p:spTgt spid="103448"/>
                                        </p:tgtEl>
                                      </p:cBhvr>
                                    </p:animEffect>
                                  </p:childTnLst>
                                </p:cTn>
                              </p:par>
                              <p:par>
                                <p:cTn id="145" presetID="10" presetClass="entr" presetSubtype="0" fill="hold" nodeType="with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fade">
                                      <p:cBhvr>
                                        <p:cTn id="147" dur="500"/>
                                        <p:tgtEl>
                                          <p:spTgt spid="33"/>
                                        </p:tgtEl>
                                      </p:cBhvr>
                                    </p:animEffect>
                                  </p:childTnLst>
                                </p:cTn>
                              </p:par>
                              <p:par>
                                <p:cTn id="148" presetID="10" presetClass="entr" presetSubtype="0" fill="hold" nodeType="with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500"/>
                                        <p:tgtEl>
                                          <p:spTgt spid="34"/>
                                        </p:tgtEl>
                                      </p:cBhvr>
                                    </p:animEffect>
                                  </p:childTnLst>
                                </p:cTn>
                              </p:par>
                              <p:par>
                                <p:cTn id="151" presetID="10" presetClass="entr" presetSubtype="0" fill="hold" nodeType="with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fade">
                                      <p:cBhvr>
                                        <p:cTn id="1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p:bldP spid="103430" grpId="0"/>
      <p:bldP spid="103431" grpId="0"/>
      <p:bldP spid="103432" grpId="0"/>
      <p:bldP spid="103433" grpId="0"/>
      <p:bldP spid="103434" grpId="0"/>
      <p:bldP spid="103435" grpId="0"/>
      <p:bldP spid="103438" grpId="0"/>
      <p:bldP spid="103439" grpId="0"/>
      <p:bldP spid="103440" grpId="0"/>
      <p:bldP spid="103441" grpId="0"/>
      <p:bldP spid="103445" grpId="0"/>
      <p:bldP spid="103446" grpId="0"/>
      <p:bldP spid="103447" grpId="0"/>
      <p:bldP spid="103448" grpId="0"/>
      <p:bldP spid="29" grpId="0" animBg="1"/>
      <p:bldP spid="30" grpId="0"/>
      <p:bldP spid="31" grpId="0"/>
      <p:bldP spid="37" grpId="0"/>
      <p:bldP spid="38" grpId="0"/>
      <p:bldP spid="42" grpId="0"/>
      <p:bldP spid="43" grpId="0"/>
      <p:bldP spid="44" grpId="0"/>
      <p:bldP spid="45" grpId="0"/>
      <p:bldP spid="46" grpId="0"/>
      <p:bldP spid="47"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2" name="Title 1"/>
          <p:cNvSpPr>
            <a:spLocks noGrp="1"/>
          </p:cNvSpPr>
          <p:nvPr>
            <p:ph type="title"/>
          </p:nvPr>
        </p:nvSpPr>
        <p:spPr/>
        <p:txBody>
          <a:bodyPr>
            <a:normAutofit/>
          </a:bodyPr>
          <a:lstStyle/>
          <a:p>
            <a:r>
              <a:rPr lang="en-IN" dirty="0" smtClean="0">
                <a:ea typeface="Adobe Fan Heiti Std B"/>
                <a:cs typeface="Adobe Fan Heiti Std B"/>
              </a:rPr>
              <a:t>Revenue Recognition Upon the Completion </a:t>
            </a:r>
            <a:br>
              <a:rPr lang="en-IN" dirty="0" smtClean="0">
                <a:ea typeface="Adobe Fan Heiti Std B"/>
                <a:cs typeface="Adobe Fan Heiti Std B"/>
              </a:rPr>
            </a:br>
            <a:r>
              <a:rPr lang="en-IN" dirty="0" smtClean="0">
                <a:ea typeface="Adobe Fan Heiti Std B"/>
                <a:cs typeface="Adobe Fan Heiti Std B"/>
              </a:rPr>
              <a:t>of the Contract</a:t>
            </a:r>
            <a:endParaRPr lang="en-US" dirty="0" smtClean="0">
              <a:ea typeface="Adobe Fan Heiti Std B"/>
              <a:cs typeface="Adobe Fan Heiti Std B"/>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77062099"/>
              </p:ext>
            </p:extLst>
          </p:nvPr>
        </p:nvGraphicFramePr>
        <p:xfrm>
          <a:off x="631825" y="1550988"/>
          <a:ext cx="8418513" cy="3349625"/>
        </p:xfrm>
        <a:graphic>
          <a:graphicData uri="http://schemas.openxmlformats.org/presentationml/2006/ole">
            <mc:AlternateContent xmlns:mc="http://schemas.openxmlformats.org/markup-compatibility/2006">
              <mc:Choice xmlns:v="urn:schemas-microsoft-com:vml" Requires="v">
                <p:oleObj spid="_x0000_s9283" name="Worksheet" r:id="rId5" imgW="9363060" imgH="3724185" progId="Excel.Sheet.12">
                  <p:embed/>
                </p:oleObj>
              </mc:Choice>
              <mc:Fallback>
                <p:oleObj name="Worksheet" r:id="rId5" imgW="9363060" imgH="3724185" progId="Excel.Sheet.12">
                  <p:embed/>
                  <p:pic>
                    <p:nvPicPr>
                      <p:cNvPr id="0" name=""/>
                      <p:cNvPicPr/>
                      <p:nvPr/>
                    </p:nvPicPr>
                    <p:blipFill>
                      <a:blip r:embed="rId6"/>
                      <a:stretch>
                        <a:fillRect/>
                      </a:stretch>
                    </p:blipFill>
                    <p:spPr>
                      <a:xfrm>
                        <a:off x="631825" y="1550988"/>
                        <a:ext cx="8418513" cy="3349625"/>
                      </a:xfrm>
                      <a:prstGeom prst="rect">
                        <a:avLst/>
                      </a:prstGeom>
                    </p:spPr>
                  </p:pic>
                </p:oleObj>
              </mc:Fallback>
            </mc:AlternateContent>
          </a:graphicData>
        </a:graphic>
      </p:graphicFrame>
    </p:spTree>
    <p:extLst>
      <p:ext uri="{BB962C8B-B14F-4D97-AF65-F5344CB8AC3E}">
        <p14:creationId xmlns:p14="http://schemas.microsoft.com/office/powerpoint/2010/main" val="2365145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51" name="Title 1"/>
          <p:cNvSpPr>
            <a:spLocks noGrp="1"/>
          </p:cNvSpPr>
          <p:nvPr>
            <p:ph type="title"/>
          </p:nvPr>
        </p:nvSpPr>
        <p:spPr/>
        <p:txBody>
          <a:bodyPr>
            <a:normAutofit/>
          </a:bodyPr>
          <a:lstStyle/>
          <a:p>
            <a:pPr eaLnBrk="1" hangingPunct="1">
              <a:defRPr/>
            </a:pPr>
            <a:r>
              <a:rPr lang="en-IN" dirty="0" smtClean="0">
                <a:ea typeface="Adobe Fan Heiti Std B"/>
                <a:cs typeface="Adobe Fan Heiti Std B"/>
              </a:rPr>
              <a:t>Recognizing Revenue Over Time According to Percentage of Completion</a:t>
            </a:r>
            <a:endParaRPr lang="en-US" dirty="0" smtClean="0">
              <a:ea typeface="Adobe Fan Heiti Std B"/>
              <a:cs typeface="Adobe Fan Heiti Std B"/>
            </a:endParaRPr>
          </a:p>
        </p:txBody>
      </p:sp>
      <p:sp>
        <p:nvSpPr>
          <p:cNvPr id="104451" name="TextBox 4"/>
          <p:cNvSpPr txBox="1">
            <a:spLocks noChangeArrowheads="1"/>
          </p:cNvSpPr>
          <p:nvPr/>
        </p:nvSpPr>
        <p:spPr bwMode="auto">
          <a:xfrm>
            <a:off x="412750" y="22479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dirty="0">
                <a:latin typeface="Calibri" pitchFamily="34" charset="0"/>
              </a:rPr>
              <a:t>Revenue recognized this period</a:t>
            </a:r>
          </a:p>
        </p:txBody>
      </p:sp>
      <p:sp>
        <p:nvSpPr>
          <p:cNvPr id="104452" name="TextBox 14"/>
          <p:cNvSpPr txBox="1">
            <a:spLocks noChangeArrowheads="1"/>
          </p:cNvSpPr>
          <p:nvPr/>
        </p:nvSpPr>
        <p:spPr bwMode="auto">
          <a:xfrm>
            <a:off x="2574927" y="2638427"/>
            <a:ext cx="398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dirty="0"/>
              <a:t>=</a:t>
            </a:r>
            <a:endParaRPr lang="en-IN" altLang="en-US" sz="2400" dirty="0"/>
          </a:p>
        </p:txBody>
      </p:sp>
      <p:sp>
        <p:nvSpPr>
          <p:cNvPr id="104453" name="TextBox 4"/>
          <p:cNvSpPr txBox="1">
            <a:spLocks noChangeArrowheads="1"/>
          </p:cNvSpPr>
          <p:nvPr/>
        </p:nvSpPr>
        <p:spPr bwMode="auto">
          <a:xfrm>
            <a:off x="4960938" y="2295525"/>
            <a:ext cx="16113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IN" altLang="en-US" sz="2400" dirty="0">
                <a:latin typeface="Calibri" pitchFamily="34" charset="0"/>
              </a:rPr>
              <a:t>Percentage</a:t>
            </a:r>
          </a:p>
          <a:p>
            <a:pPr algn="ctr"/>
            <a:r>
              <a:rPr lang="en-IN" altLang="en-US" sz="2400" dirty="0">
                <a:latin typeface="Calibri" pitchFamily="34" charset="0"/>
              </a:rPr>
              <a:t>completed</a:t>
            </a:r>
          </a:p>
          <a:p>
            <a:pPr algn="ctr"/>
            <a:r>
              <a:rPr lang="en-IN" altLang="en-US" sz="2400" dirty="0">
                <a:latin typeface="Calibri" pitchFamily="34" charset="0"/>
              </a:rPr>
              <a:t>to date</a:t>
            </a:r>
            <a:endParaRPr lang="en-US" altLang="en-US" sz="2400" dirty="0">
              <a:latin typeface="Calibri" pitchFamily="34" charset="0"/>
            </a:endParaRPr>
          </a:p>
        </p:txBody>
      </p:sp>
      <p:sp>
        <p:nvSpPr>
          <p:cNvPr id="104454" name="TextBox 4"/>
          <p:cNvSpPr txBox="1">
            <a:spLocks noChangeArrowheads="1"/>
          </p:cNvSpPr>
          <p:nvPr/>
        </p:nvSpPr>
        <p:spPr bwMode="auto">
          <a:xfrm>
            <a:off x="3295650" y="2295525"/>
            <a:ext cx="1435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dirty="0">
                <a:latin typeface="Calibri" pitchFamily="34" charset="0"/>
              </a:rPr>
              <a:t>Total estimated revenue</a:t>
            </a:r>
          </a:p>
        </p:txBody>
      </p:sp>
      <p:sp>
        <p:nvSpPr>
          <p:cNvPr id="18" name="TextBox 4"/>
          <p:cNvSpPr txBox="1">
            <a:spLocks noChangeArrowheads="1"/>
          </p:cNvSpPr>
          <p:nvPr/>
        </p:nvSpPr>
        <p:spPr bwMode="auto">
          <a:xfrm>
            <a:off x="7162800" y="2270125"/>
            <a:ext cx="1951038" cy="1200150"/>
          </a:xfrm>
          <a:prstGeom prst="rect">
            <a:avLst/>
          </a:prstGeom>
          <a:noFill/>
          <a:ln w="9525">
            <a:noFill/>
            <a:miter lim="800000"/>
            <a:headEnd/>
            <a:tailEnd/>
          </a:ln>
        </p:spPr>
        <p:txBody>
          <a:bodyPr>
            <a:spAutoFit/>
          </a:bodyPr>
          <a:lstStyle/>
          <a:p>
            <a:pPr algn="ctr">
              <a:defRPr/>
            </a:pPr>
            <a:r>
              <a:rPr lang="en-IN" sz="2400" dirty="0">
                <a:latin typeface="+mj-lt"/>
              </a:rPr>
              <a:t>Revenue</a:t>
            </a:r>
          </a:p>
          <a:p>
            <a:pPr algn="ctr">
              <a:defRPr/>
            </a:pPr>
            <a:r>
              <a:rPr lang="en-IN" sz="2400" dirty="0">
                <a:latin typeface="+mj-lt"/>
              </a:rPr>
              <a:t>recognized in prior periods</a:t>
            </a:r>
            <a:endParaRPr lang="en-US" sz="2400" dirty="0">
              <a:latin typeface="+mj-lt"/>
            </a:endParaRPr>
          </a:p>
        </p:txBody>
      </p:sp>
      <p:sp>
        <p:nvSpPr>
          <p:cNvPr id="104456" name="TextBox 18"/>
          <p:cNvSpPr txBox="1">
            <a:spLocks noChangeArrowheads="1"/>
          </p:cNvSpPr>
          <p:nvPr/>
        </p:nvSpPr>
        <p:spPr bwMode="auto">
          <a:xfrm>
            <a:off x="3040063" y="1860550"/>
            <a:ext cx="398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9600" dirty="0"/>
              <a:t>(</a:t>
            </a:r>
            <a:endParaRPr lang="en-IN" altLang="en-US" sz="9600" dirty="0"/>
          </a:p>
        </p:txBody>
      </p:sp>
      <p:sp>
        <p:nvSpPr>
          <p:cNvPr id="104457" name="TextBox 19"/>
          <p:cNvSpPr txBox="1">
            <a:spLocks noChangeArrowheads="1"/>
          </p:cNvSpPr>
          <p:nvPr/>
        </p:nvSpPr>
        <p:spPr bwMode="auto">
          <a:xfrm>
            <a:off x="6373813" y="1879600"/>
            <a:ext cx="398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9600" dirty="0"/>
              <a:t>)</a:t>
            </a:r>
            <a:endParaRPr lang="en-IN" altLang="en-US" sz="9600" dirty="0"/>
          </a:p>
        </p:txBody>
      </p:sp>
      <p:sp>
        <p:nvSpPr>
          <p:cNvPr id="104458" name="TextBox 20"/>
          <p:cNvSpPr txBox="1">
            <a:spLocks noChangeArrowheads="1"/>
          </p:cNvSpPr>
          <p:nvPr/>
        </p:nvSpPr>
        <p:spPr bwMode="auto">
          <a:xfrm>
            <a:off x="4686302" y="2638427"/>
            <a:ext cx="398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dirty="0"/>
              <a:t>×</a:t>
            </a:r>
            <a:endParaRPr lang="en-IN" altLang="en-US" sz="2400" dirty="0"/>
          </a:p>
        </p:txBody>
      </p:sp>
      <p:sp>
        <p:nvSpPr>
          <p:cNvPr id="22" name="TextBox 4"/>
          <p:cNvSpPr txBox="1">
            <a:spLocks noChangeArrowheads="1"/>
          </p:cNvSpPr>
          <p:nvPr/>
        </p:nvSpPr>
        <p:spPr bwMode="auto">
          <a:xfrm>
            <a:off x="3302002" y="4024313"/>
            <a:ext cx="3267075" cy="830262"/>
          </a:xfrm>
          <a:prstGeom prst="rect">
            <a:avLst/>
          </a:prstGeom>
          <a:noFill/>
          <a:ln w="9525">
            <a:noFill/>
            <a:miter lim="800000"/>
            <a:headEnd/>
            <a:tailEnd/>
          </a:ln>
        </p:spPr>
        <p:txBody>
          <a:bodyPr>
            <a:spAutoFit/>
          </a:bodyPr>
          <a:lstStyle/>
          <a:p>
            <a:pPr algn="ctr">
              <a:defRPr/>
            </a:pPr>
            <a:r>
              <a:rPr lang="en-IN" sz="2400" dirty="0">
                <a:latin typeface="+mn-lt"/>
              </a:rPr>
              <a:t>Cumulative revenue to be recognized to date</a:t>
            </a:r>
            <a:endParaRPr lang="en-US" sz="2400" dirty="0">
              <a:latin typeface="+mn-lt"/>
            </a:endParaRPr>
          </a:p>
        </p:txBody>
      </p:sp>
      <p:sp>
        <p:nvSpPr>
          <p:cNvPr id="23" name="Right Brace 22"/>
          <p:cNvSpPr/>
          <p:nvPr/>
        </p:nvSpPr>
        <p:spPr>
          <a:xfrm rot="5400000">
            <a:off x="4745833" y="2183607"/>
            <a:ext cx="282575" cy="3046412"/>
          </a:xfrm>
          <a:prstGeom prst="rightBrace">
            <a:avLst>
              <a:gd name="adj1" fmla="val 2807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dirty="0"/>
          </a:p>
        </p:txBody>
      </p:sp>
      <p:sp>
        <p:nvSpPr>
          <p:cNvPr id="104461" name="TextBox 23"/>
          <p:cNvSpPr txBox="1">
            <a:spLocks noChangeArrowheads="1"/>
          </p:cNvSpPr>
          <p:nvPr/>
        </p:nvSpPr>
        <p:spPr bwMode="auto">
          <a:xfrm>
            <a:off x="6781802" y="2632077"/>
            <a:ext cx="39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smtClean="0"/>
              <a:t>–</a:t>
            </a:r>
            <a:endParaRPr lang="en-IN" altLang="en-US" sz="2400" b="1" dirty="0"/>
          </a:p>
        </p:txBody>
      </p:sp>
    </p:spTree>
    <p:extLst>
      <p:ext uri="{BB962C8B-B14F-4D97-AF65-F5344CB8AC3E}">
        <p14:creationId xmlns:p14="http://schemas.microsoft.com/office/powerpoint/2010/main" val="1978915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500"/>
                                        <p:tgtEl>
                                          <p:spTgt spid="1044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Effect transition="in" filter="fade">
                                      <p:cBhvr>
                                        <p:cTn id="11" dur="500"/>
                                        <p:tgtEl>
                                          <p:spTgt spid="1044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4456"/>
                                        </p:tgtEl>
                                        <p:attrNameLst>
                                          <p:attrName>style.visibility</p:attrName>
                                        </p:attrNameLst>
                                      </p:cBhvr>
                                      <p:to>
                                        <p:strVal val="visible"/>
                                      </p:to>
                                    </p:set>
                                    <p:animEffect transition="in" filter="fade">
                                      <p:cBhvr>
                                        <p:cTn id="15" dur="500"/>
                                        <p:tgtEl>
                                          <p:spTgt spid="1044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4454"/>
                                        </p:tgtEl>
                                        <p:attrNameLst>
                                          <p:attrName>style.visibility</p:attrName>
                                        </p:attrNameLst>
                                      </p:cBhvr>
                                      <p:to>
                                        <p:strVal val="visible"/>
                                      </p:to>
                                    </p:set>
                                    <p:animEffect transition="in" filter="fade">
                                      <p:cBhvr>
                                        <p:cTn id="19" dur="500"/>
                                        <p:tgtEl>
                                          <p:spTgt spid="1044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4458"/>
                                        </p:tgtEl>
                                        <p:attrNameLst>
                                          <p:attrName>style.visibility</p:attrName>
                                        </p:attrNameLst>
                                      </p:cBhvr>
                                      <p:to>
                                        <p:strVal val="visible"/>
                                      </p:to>
                                    </p:set>
                                    <p:animEffect transition="in" filter="fade">
                                      <p:cBhvr>
                                        <p:cTn id="23" dur="500"/>
                                        <p:tgtEl>
                                          <p:spTgt spid="1044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4453"/>
                                        </p:tgtEl>
                                        <p:attrNameLst>
                                          <p:attrName>style.visibility</p:attrName>
                                        </p:attrNameLst>
                                      </p:cBhvr>
                                      <p:to>
                                        <p:strVal val="visible"/>
                                      </p:to>
                                    </p:set>
                                    <p:animEffect transition="in" filter="fade">
                                      <p:cBhvr>
                                        <p:cTn id="27" dur="500"/>
                                        <p:tgtEl>
                                          <p:spTgt spid="1044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4457"/>
                                        </p:tgtEl>
                                        <p:attrNameLst>
                                          <p:attrName>style.visibility</p:attrName>
                                        </p:attrNameLst>
                                      </p:cBhvr>
                                      <p:to>
                                        <p:strVal val="visible"/>
                                      </p:to>
                                    </p:set>
                                    <p:animEffect transition="in" filter="fade">
                                      <p:cBhvr>
                                        <p:cTn id="31" dur="500"/>
                                        <p:tgtEl>
                                          <p:spTgt spid="10445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4461"/>
                                        </p:tgtEl>
                                        <p:attrNameLst>
                                          <p:attrName>style.visibility</p:attrName>
                                        </p:attrNameLst>
                                      </p:cBhvr>
                                      <p:to>
                                        <p:strVal val="visible"/>
                                      </p:to>
                                    </p:set>
                                    <p:animEffect transition="in" filter="fade">
                                      <p:cBhvr>
                                        <p:cTn id="43" dur="500"/>
                                        <p:tgtEl>
                                          <p:spTgt spid="1044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P spid="104453" grpId="0"/>
      <p:bldP spid="104454" grpId="0"/>
      <p:bldP spid="18" grpId="0"/>
      <p:bldP spid="104456" grpId="0"/>
      <p:bldP spid="104457" grpId="0"/>
      <p:bldP spid="104458" grpId="0"/>
      <p:bldP spid="22" grpId="0"/>
      <p:bldP spid="23" grpId="0" animBg="1"/>
      <p:bldP spid="10446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6" name="Title 1"/>
          <p:cNvSpPr>
            <a:spLocks noGrp="1"/>
          </p:cNvSpPr>
          <p:nvPr>
            <p:ph type="title"/>
          </p:nvPr>
        </p:nvSpPr>
        <p:spPr>
          <a:xfrm>
            <a:off x="720089" y="517"/>
            <a:ext cx="8465820" cy="980994"/>
          </a:xfrm>
        </p:spPr>
        <p:txBody>
          <a:bodyPr>
            <a:normAutofit fontScale="90000"/>
          </a:bodyPr>
          <a:lstStyle/>
          <a:p>
            <a:r>
              <a:rPr lang="en-IN" sz="3100" dirty="0" smtClean="0">
                <a:ea typeface="Adobe Fan Heiti Std B"/>
                <a:cs typeface="Adobe Fan Heiti Std B"/>
              </a:rPr>
              <a:t>Recognizing Revenue Over Time According to Percentage of Completion</a:t>
            </a:r>
            <a:endParaRPr lang="en-US" dirty="0" smtClean="0">
              <a:ea typeface="Adobe Fan Heiti Std B"/>
              <a:cs typeface="Adobe Fan Heiti Std B"/>
            </a:endParaRPr>
          </a:p>
        </p:txBody>
      </p:sp>
      <p:sp>
        <p:nvSpPr>
          <p:cNvPr id="3" name="TextBox 2"/>
          <p:cNvSpPr txBox="1"/>
          <p:nvPr/>
        </p:nvSpPr>
        <p:spPr>
          <a:xfrm>
            <a:off x="4901657" y="936635"/>
            <a:ext cx="1083555" cy="430887"/>
          </a:xfrm>
          <a:prstGeom prst="rect">
            <a:avLst/>
          </a:prstGeom>
          <a:noFill/>
        </p:spPr>
        <p:txBody>
          <a:bodyPr wrap="square" rtlCol="0">
            <a:spAutoFit/>
          </a:bodyPr>
          <a:lstStyle/>
          <a:p>
            <a:pPr algn="ctr"/>
            <a:r>
              <a:rPr lang="en-IN" sz="2200" b="1" dirty="0" smtClean="0">
                <a:latin typeface="+mn-lt"/>
              </a:rPr>
              <a:t>2016</a:t>
            </a:r>
            <a:endParaRPr lang="en-US" sz="2200" b="1" dirty="0">
              <a:latin typeface="+mn-lt"/>
            </a:endParaRPr>
          </a:p>
        </p:txBody>
      </p:sp>
      <p:sp>
        <p:nvSpPr>
          <p:cNvPr id="10" name="TextBox 9"/>
          <p:cNvSpPr txBox="1"/>
          <p:nvPr/>
        </p:nvSpPr>
        <p:spPr>
          <a:xfrm>
            <a:off x="6418634" y="936635"/>
            <a:ext cx="1083555" cy="430887"/>
          </a:xfrm>
          <a:prstGeom prst="rect">
            <a:avLst/>
          </a:prstGeom>
          <a:noFill/>
        </p:spPr>
        <p:txBody>
          <a:bodyPr wrap="square" rtlCol="0">
            <a:spAutoFit/>
          </a:bodyPr>
          <a:lstStyle/>
          <a:p>
            <a:pPr algn="ctr"/>
            <a:r>
              <a:rPr lang="en-IN" sz="2200" b="1" dirty="0" smtClean="0">
                <a:latin typeface="+mn-lt"/>
              </a:rPr>
              <a:t>2017</a:t>
            </a:r>
            <a:endParaRPr lang="en-US" sz="2200" b="1" dirty="0">
              <a:latin typeface="+mn-lt"/>
            </a:endParaRPr>
          </a:p>
        </p:txBody>
      </p:sp>
      <p:sp>
        <p:nvSpPr>
          <p:cNvPr id="12" name="TextBox 11"/>
          <p:cNvSpPr txBox="1"/>
          <p:nvPr/>
        </p:nvSpPr>
        <p:spPr>
          <a:xfrm>
            <a:off x="7969477" y="948103"/>
            <a:ext cx="1083555" cy="430887"/>
          </a:xfrm>
          <a:prstGeom prst="rect">
            <a:avLst/>
          </a:prstGeom>
          <a:noFill/>
        </p:spPr>
        <p:txBody>
          <a:bodyPr wrap="square" rtlCol="0">
            <a:spAutoFit/>
          </a:bodyPr>
          <a:lstStyle/>
          <a:p>
            <a:pPr algn="ctr"/>
            <a:r>
              <a:rPr lang="en-IN" sz="2200" b="1" dirty="0" smtClean="0">
                <a:latin typeface="+mn-lt"/>
              </a:rPr>
              <a:t>2018</a:t>
            </a:r>
            <a:endParaRPr lang="en-US" sz="2200" b="1" dirty="0">
              <a:latin typeface="+mn-lt"/>
            </a:endParaRPr>
          </a:p>
        </p:txBody>
      </p:sp>
      <p:sp>
        <p:nvSpPr>
          <p:cNvPr id="7" name="TextBox 6"/>
          <p:cNvSpPr txBox="1"/>
          <p:nvPr/>
        </p:nvSpPr>
        <p:spPr>
          <a:xfrm>
            <a:off x="501003" y="1328903"/>
            <a:ext cx="4365408" cy="430887"/>
          </a:xfrm>
          <a:prstGeom prst="rect">
            <a:avLst/>
          </a:prstGeom>
          <a:noFill/>
        </p:spPr>
        <p:txBody>
          <a:bodyPr wrap="square" rtlCol="0">
            <a:spAutoFit/>
          </a:bodyPr>
          <a:lstStyle/>
          <a:p>
            <a:r>
              <a:rPr lang="en-IN" sz="2200" b="1" dirty="0" smtClean="0">
                <a:latin typeface="+mn-lt"/>
              </a:rPr>
              <a:t>Construction costs:</a:t>
            </a:r>
            <a:endParaRPr lang="en-US" sz="2200" b="1" dirty="0">
              <a:latin typeface="+mn-lt"/>
            </a:endParaRPr>
          </a:p>
        </p:txBody>
      </p:sp>
      <p:sp>
        <p:nvSpPr>
          <p:cNvPr id="13" name="TextBox 12"/>
          <p:cNvSpPr txBox="1"/>
          <p:nvPr/>
        </p:nvSpPr>
        <p:spPr>
          <a:xfrm>
            <a:off x="501003" y="1641638"/>
            <a:ext cx="4365408" cy="769441"/>
          </a:xfrm>
          <a:prstGeom prst="rect">
            <a:avLst/>
          </a:prstGeom>
          <a:noFill/>
        </p:spPr>
        <p:txBody>
          <a:bodyPr wrap="square" rtlCol="0">
            <a:spAutoFit/>
          </a:bodyPr>
          <a:lstStyle/>
          <a:p>
            <a:pPr lvl="1"/>
            <a:r>
              <a:rPr lang="en-IN" sz="2200" dirty="0">
                <a:latin typeface="+mn-lt"/>
              </a:rPr>
              <a:t>Construction costs incurred during the year</a:t>
            </a:r>
            <a:endParaRPr lang="en-US" sz="2200" dirty="0">
              <a:latin typeface="+mn-lt"/>
            </a:endParaRPr>
          </a:p>
        </p:txBody>
      </p:sp>
      <p:sp>
        <p:nvSpPr>
          <p:cNvPr id="14" name="TextBox 13"/>
          <p:cNvSpPr txBox="1"/>
          <p:nvPr/>
        </p:nvSpPr>
        <p:spPr>
          <a:xfrm>
            <a:off x="501003" y="2292927"/>
            <a:ext cx="4365408" cy="769441"/>
          </a:xfrm>
          <a:prstGeom prst="rect">
            <a:avLst/>
          </a:prstGeom>
          <a:noFill/>
        </p:spPr>
        <p:txBody>
          <a:bodyPr wrap="square" rtlCol="0">
            <a:spAutoFit/>
          </a:bodyPr>
          <a:lstStyle/>
          <a:p>
            <a:pPr lvl="1"/>
            <a:r>
              <a:rPr lang="en-IN" sz="2200" dirty="0">
                <a:latin typeface="+mn-lt"/>
              </a:rPr>
              <a:t>Construction costs incurred in prior years</a:t>
            </a:r>
            <a:endParaRPr lang="en-US" sz="2200" dirty="0">
              <a:latin typeface="+mn-lt"/>
            </a:endParaRPr>
          </a:p>
        </p:txBody>
      </p:sp>
      <p:sp>
        <p:nvSpPr>
          <p:cNvPr id="15" name="TextBox 14"/>
          <p:cNvSpPr txBox="1"/>
          <p:nvPr/>
        </p:nvSpPr>
        <p:spPr>
          <a:xfrm>
            <a:off x="501003" y="2944216"/>
            <a:ext cx="4365408" cy="430887"/>
          </a:xfrm>
          <a:prstGeom prst="rect">
            <a:avLst/>
          </a:prstGeom>
          <a:noFill/>
        </p:spPr>
        <p:txBody>
          <a:bodyPr wrap="square" rtlCol="0">
            <a:spAutoFit/>
          </a:bodyPr>
          <a:lstStyle/>
          <a:p>
            <a:pPr lvl="1"/>
            <a:r>
              <a:rPr lang="en-US" sz="2200" dirty="0">
                <a:latin typeface="+mn-lt"/>
              </a:rPr>
              <a:t>Actual costs to date</a:t>
            </a:r>
          </a:p>
        </p:txBody>
      </p:sp>
      <p:sp>
        <p:nvSpPr>
          <p:cNvPr id="16" name="TextBox 15"/>
          <p:cNvSpPr txBox="1"/>
          <p:nvPr/>
        </p:nvSpPr>
        <p:spPr>
          <a:xfrm>
            <a:off x="501003" y="3256951"/>
            <a:ext cx="4365408" cy="769441"/>
          </a:xfrm>
          <a:prstGeom prst="rect">
            <a:avLst/>
          </a:prstGeom>
          <a:noFill/>
        </p:spPr>
        <p:txBody>
          <a:bodyPr wrap="square" rtlCol="0">
            <a:spAutoFit/>
          </a:bodyPr>
          <a:lstStyle/>
          <a:p>
            <a:pPr lvl="1"/>
            <a:r>
              <a:rPr lang="en-IN" sz="2200" dirty="0">
                <a:latin typeface="+mn-lt"/>
              </a:rPr>
              <a:t>Estimated remaining costs to complete</a:t>
            </a:r>
            <a:endParaRPr lang="en-US" sz="2200" dirty="0">
              <a:latin typeface="+mn-lt"/>
            </a:endParaRPr>
          </a:p>
        </p:txBody>
      </p:sp>
      <p:sp>
        <p:nvSpPr>
          <p:cNvPr id="17" name="TextBox 16"/>
          <p:cNvSpPr txBox="1"/>
          <p:nvPr/>
        </p:nvSpPr>
        <p:spPr>
          <a:xfrm>
            <a:off x="501003" y="3908240"/>
            <a:ext cx="4365408" cy="434330"/>
          </a:xfrm>
          <a:prstGeom prst="rect">
            <a:avLst/>
          </a:prstGeom>
          <a:noFill/>
        </p:spPr>
        <p:txBody>
          <a:bodyPr wrap="square" rtlCol="0">
            <a:spAutoFit/>
          </a:bodyPr>
          <a:lstStyle/>
          <a:p>
            <a:pPr lvl="1"/>
            <a:r>
              <a:rPr lang="en-IN" sz="2200" dirty="0" smtClean="0">
                <a:latin typeface="+mn-lt"/>
              </a:rPr>
              <a:t>     Total </a:t>
            </a:r>
            <a:r>
              <a:rPr lang="en-IN" sz="2200" dirty="0">
                <a:latin typeface="+mn-lt"/>
              </a:rPr>
              <a:t>cost (estimated </a:t>
            </a:r>
            <a:r>
              <a:rPr lang="en-IN" sz="2200" dirty="0" smtClean="0">
                <a:latin typeface="+mn-lt"/>
              </a:rPr>
              <a:t>+ actual</a:t>
            </a:r>
            <a:r>
              <a:rPr lang="en-IN" sz="2200" dirty="0">
                <a:latin typeface="+mn-lt"/>
              </a:rPr>
              <a:t>)</a:t>
            </a:r>
            <a:endParaRPr lang="en-US" sz="2200" dirty="0">
              <a:latin typeface="+mn-lt"/>
            </a:endParaRPr>
          </a:p>
        </p:txBody>
      </p:sp>
      <p:sp>
        <p:nvSpPr>
          <p:cNvPr id="18" name="TextBox 17"/>
          <p:cNvSpPr txBox="1"/>
          <p:nvPr/>
        </p:nvSpPr>
        <p:spPr>
          <a:xfrm>
            <a:off x="501003" y="4393748"/>
            <a:ext cx="4365408" cy="430887"/>
          </a:xfrm>
          <a:prstGeom prst="rect">
            <a:avLst/>
          </a:prstGeom>
          <a:noFill/>
        </p:spPr>
        <p:txBody>
          <a:bodyPr wrap="square" rtlCol="0">
            <a:spAutoFit/>
          </a:bodyPr>
          <a:lstStyle/>
          <a:p>
            <a:r>
              <a:rPr lang="en-US" sz="2200" b="1" dirty="0">
                <a:latin typeface="+mn-lt"/>
              </a:rPr>
              <a:t>Contract price</a:t>
            </a:r>
            <a:endParaRPr lang="en-US" sz="2200" dirty="0">
              <a:latin typeface="+mn-lt"/>
            </a:endParaRPr>
          </a:p>
        </p:txBody>
      </p:sp>
      <p:sp>
        <p:nvSpPr>
          <p:cNvPr id="19" name="TextBox 18"/>
          <p:cNvSpPr txBox="1"/>
          <p:nvPr/>
        </p:nvSpPr>
        <p:spPr>
          <a:xfrm>
            <a:off x="501003" y="4706483"/>
            <a:ext cx="4365408" cy="430887"/>
          </a:xfrm>
          <a:prstGeom prst="rect">
            <a:avLst/>
          </a:prstGeom>
          <a:noFill/>
        </p:spPr>
        <p:txBody>
          <a:bodyPr wrap="square" rtlCol="0">
            <a:spAutoFit/>
          </a:bodyPr>
          <a:lstStyle/>
          <a:p>
            <a:r>
              <a:rPr lang="en-US" sz="2200" b="1" i="1" dirty="0">
                <a:latin typeface="+mn-lt"/>
              </a:rPr>
              <a:t>Multiplied by:</a:t>
            </a:r>
            <a:endParaRPr lang="en-US" sz="2200" dirty="0">
              <a:latin typeface="+mn-lt"/>
            </a:endParaRPr>
          </a:p>
        </p:txBody>
      </p:sp>
      <p:sp>
        <p:nvSpPr>
          <p:cNvPr id="20" name="TextBox 19"/>
          <p:cNvSpPr txBox="1"/>
          <p:nvPr/>
        </p:nvSpPr>
        <p:spPr>
          <a:xfrm>
            <a:off x="7699257" y="1980192"/>
            <a:ext cx="1471200" cy="430887"/>
          </a:xfrm>
          <a:prstGeom prst="rect">
            <a:avLst/>
          </a:prstGeom>
          <a:noFill/>
        </p:spPr>
        <p:txBody>
          <a:bodyPr wrap="square" rtlCol="0">
            <a:spAutoFit/>
          </a:bodyPr>
          <a:lstStyle/>
          <a:p>
            <a:pPr algn="r"/>
            <a:r>
              <a:rPr lang="en-IN" sz="2200" dirty="0" smtClean="0">
                <a:latin typeface="+mn-lt"/>
              </a:rPr>
              <a:t>$1,600,000</a:t>
            </a:r>
            <a:endParaRPr lang="en-US" sz="2200" dirty="0">
              <a:latin typeface="+mn-lt"/>
            </a:endParaRPr>
          </a:p>
        </p:txBody>
      </p:sp>
      <p:sp>
        <p:nvSpPr>
          <p:cNvPr id="21" name="TextBox 20"/>
          <p:cNvSpPr txBox="1"/>
          <p:nvPr/>
        </p:nvSpPr>
        <p:spPr>
          <a:xfrm>
            <a:off x="6285874" y="1980192"/>
            <a:ext cx="1471200" cy="430887"/>
          </a:xfrm>
          <a:prstGeom prst="rect">
            <a:avLst/>
          </a:prstGeom>
          <a:noFill/>
        </p:spPr>
        <p:txBody>
          <a:bodyPr wrap="square" rtlCol="0">
            <a:spAutoFit/>
          </a:bodyPr>
          <a:lstStyle/>
          <a:p>
            <a:pPr algn="r"/>
            <a:r>
              <a:rPr lang="en-IN" sz="2200" dirty="0" smtClean="0">
                <a:latin typeface="+mn-lt"/>
              </a:rPr>
              <a:t>$1,000,000</a:t>
            </a:r>
            <a:endParaRPr lang="en-US" sz="2200" dirty="0">
              <a:latin typeface="+mn-lt"/>
            </a:endParaRPr>
          </a:p>
        </p:txBody>
      </p:sp>
      <p:sp>
        <p:nvSpPr>
          <p:cNvPr id="22" name="TextBox 21"/>
          <p:cNvSpPr txBox="1"/>
          <p:nvPr/>
        </p:nvSpPr>
        <p:spPr>
          <a:xfrm>
            <a:off x="4843662" y="1980192"/>
            <a:ext cx="1471200" cy="430887"/>
          </a:xfrm>
          <a:prstGeom prst="rect">
            <a:avLst/>
          </a:prstGeom>
          <a:noFill/>
        </p:spPr>
        <p:txBody>
          <a:bodyPr wrap="square" rtlCol="0">
            <a:spAutoFit/>
          </a:bodyPr>
          <a:lstStyle/>
          <a:p>
            <a:pPr algn="r"/>
            <a:r>
              <a:rPr lang="en-IN" sz="2200" dirty="0" smtClean="0">
                <a:latin typeface="+mn-lt"/>
              </a:rPr>
              <a:t>$1,500,000</a:t>
            </a:r>
            <a:endParaRPr lang="en-US" sz="2200" dirty="0">
              <a:latin typeface="+mn-lt"/>
            </a:endParaRPr>
          </a:p>
        </p:txBody>
      </p:sp>
      <p:sp>
        <p:nvSpPr>
          <p:cNvPr id="23" name="TextBox 22"/>
          <p:cNvSpPr txBox="1"/>
          <p:nvPr/>
        </p:nvSpPr>
        <p:spPr>
          <a:xfrm>
            <a:off x="501003" y="5019218"/>
            <a:ext cx="4365408" cy="430887"/>
          </a:xfrm>
          <a:prstGeom prst="rect">
            <a:avLst/>
          </a:prstGeom>
          <a:noFill/>
        </p:spPr>
        <p:txBody>
          <a:bodyPr wrap="square" rtlCol="0">
            <a:spAutoFit/>
          </a:bodyPr>
          <a:lstStyle/>
          <a:p>
            <a:r>
              <a:rPr lang="en-US" sz="2200" b="1" dirty="0">
                <a:latin typeface="+mn-lt"/>
              </a:rPr>
              <a:t>Percentage of completion</a:t>
            </a:r>
            <a:endParaRPr lang="en-US" sz="2200" dirty="0">
              <a:latin typeface="+mn-lt"/>
            </a:endParaRPr>
          </a:p>
        </p:txBody>
      </p:sp>
      <p:sp>
        <p:nvSpPr>
          <p:cNvPr id="24" name="TextBox 23"/>
          <p:cNvSpPr txBox="1"/>
          <p:nvPr/>
        </p:nvSpPr>
        <p:spPr>
          <a:xfrm>
            <a:off x="501003" y="5331953"/>
            <a:ext cx="4365408" cy="769441"/>
          </a:xfrm>
          <a:prstGeom prst="rect">
            <a:avLst/>
          </a:prstGeom>
          <a:noFill/>
        </p:spPr>
        <p:txBody>
          <a:bodyPr wrap="square" rtlCol="0">
            <a:spAutoFit/>
          </a:bodyPr>
          <a:lstStyle/>
          <a:p>
            <a:pPr lvl="1" algn="r"/>
            <a:r>
              <a:rPr lang="en-US" sz="2200" dirty="0">
                <a:latin typeface="+mn-lt"/>
              </a:rPr>
              <a:t>Actual costs to </a:t>
            </a:r>
            <a:r>
              <a:rPr lang="en-US" sz="2200" dirty="0" smtClean="0">
                <a:latin typeface="+mn-lt"/>
              </a:rPr>
              <a:t>date ÷ </a:t>
            </a:r>
            <a:r>
              <a:rPr lang="en-IN" sz="2200" b="1" i="1" dirty="0" smtClean="0">
                <a:solidFill>
                  <a:srgbClr val="8D0971"/>
                </a:solidFill>
                <a:latin typeface="+mn-lt"/>
              </a:rPr>
              <a:t>Total </a:t>
            </a:r>
            <a:r>
              <a:rPr lang="en-IN" sz="2200" b="1" i="1" dirty="0">
                <a:solidFill>
                  <a:srgbClr val="8D0971"/>
                </a:solidFill>
                <a:latin typeface="+mn-lt"/>
              </a:rPr>
              <a:t>cost </a:t>
            </a:r>
            <a:r>
              <a:rPr lang="en-IN" sz="2200" b="1" dirty="0">
                <a:solidFill>
                  <a:srgbClr val="8D0971"/>
                </a:solidFill>
                <a:latin typeface="+mn-lt"/>
              </a:rPr>
              <a:t>(est. </a:t>
            </a:r>
            <a:r>
              <a:rPr lang="en-IN" sz="2200" b="1" dirty="0" smtClean="0">
                <a:solidFill>
                  <a:srgbClr val="8D0971"/>
                </a:solidFill>
                <a:latin typeface="+mn-lt"/>
              </a:rPr>
              <a:t>+ actual)</a:t>
            </a:r>
            <a:endParaRPr lang="en-US" sz="2200" b="1" dirty="0">
              <a:solidFill>
                <a:srgbClr val="8D0971"/>
              </a:solidFill>
              <a:latin typeface="+mn-lt"/>
            </a:endParaRPr>
          </a:p>
        </p:txBody>
      </p:sp>
      <p:sp>
        <p:nvSpPr>
          <p:cNvPr id="26" name="TextBox 25"/>
          <p:cNvSpPr txBox="1"/>
          <p:nvPr/>
        </p:nvSpPr>
        <p:spPr>
          <a:xfrm>
            <a:off x="501003" y="5983238"/>
            <a:ext cx="4365408" cy="769441"/>
          </a:xfrm>
          <a:prstGeom prst="rect">
            <a:avLst/>
          </a:prstGeom>
          <a:noFill/>
        </p:spPr>
        <p:txBody>
          <a:bodyPr wrap="square" rtlCol="0">
            <a:spAutoFit/>
          </a:bodyPr>
          <a:lstStyle/>
          <a:p>
            <a:r>
              <a:rPr lang="en-IN" sz="2200" b="1" dirty="0">
                <a:latin typeface="+mn-lt"/>
              </a:rPr>
              <a:t>Cumulative revenue to </a:t>
            </a:r>
            <a:r>
              <a:rPr lang="en-IN" sz="2200" b="1" dirty="0" smtClean="0">
                <a:latin typeface="+mn-lt"/>
              </a:rPr>
              <a:t>be recognized </a:t>
            </a:r>
            <a:r>
              <a:rPr lang="en-IN" sz="2200" b="1" dirty="0">
                <a:latin typeface="+mn-lt"/>
              </a:rPr>
              <a:t>to date</a:t>
            </a:r>
            <a:endParaRPr lang="en-US" sz="2200" dirty="0">
              <a:latin typeface="+mn-lt"/>
            </a:endParaRPr>
          </a:p>
        </p:txBody>
      </p:sp>
      <p:sp>
        <p:nvSpPr>
          <p:cNvPr id="28" name="TextBox 27"/>
          <p:cNvSpPr txBox="1"/>
          <p:nvPr/>
        </p:nvSpPr>
        <p:spPr>
          <a:xfrm>
            <a:off x="7699257" y="2631481"/>
            <a:ext cx="1471200" cy="430887"/>
          </a:xfrm>
          <a:prstGeom prst="rect">
            <a:avLst/>
          </a:prstGeom>
          <a:noFill/>
        </p:spPr>
        <p:txBody>
          <a:bodyPr wrap="square" rtlCol="0">
            <a:spAutoFit/>
          </a:bodyPr>
          <a:lstStyle/>
          <a:p>
            <a:pPr algn="r"/>
            <a:r>
              <a:rPr lang="en-IN" sz="2200" dirty="0" smtClean="0">
                <a:latin typeface="+mn-lt"/>
              </a:rPr>
              <a:t>2,500,000</a:t>
            </a:r>
            <a:endParaRPr lang="en-US" sz="2200" dirty="0">
              <a:latin typeface="+mn-lt"/>
            </a:endParaRPr>
          </a:p>
        </p:txBody>
      </p:sp>
      <p:sp>
        <p:nvSpPr>
          <p:cNvPr id="29" name="TextBox 28"/>
          <p:cNvSpPr txBox="1"/>
          <p:nvPr/>
        </p:nvSpPr>
        <p:spPr>
          <a:xfrm>
            <a:off x="6285874" y="2631481"/>
            <a:ext cx="1471200" cy="430887"/>
          </a:xfrm>
          <a:prstGeom prst="rect">
            <a:avLst/>
          </a:prstGeom>
          <a:noFill/>
        </p:spPr>
        <p:txBody>
          <a:bodyPr wrap="square" rtlCol="0">
            <a:spAutoFit/>
          </a:bodyPr>
          <a:lstStyle/>
          <a:p>
            <a:pPr algn="r"/>
            <a:r>
              <a:rPr lang="en-IN" sz="2200" dirty="0" smtClean="0">
                <a:latin typeface="+mn-lt"/>
              </a:rPr>
              <a:t>1,500,000</a:t>
            </a:r>
            <a:endParaRPr lang="en-US" sz="2200" dirty="0">
              <a:latin typeface="+mn-lt"/>
            </a:endParaRPr>
          </a:p>
        </p:txBody>
      </p:sp>
      <p:sp>
        <p:nvSpPr>
          <p:cNvPr id="30" name="TextBox 29"/>
          <p:cNvSpPr txBox="1"/>
          <p:nvPr/>
        </p:nvSpPr>
        <p:spPr>
          <a:xfrm>
            <a:off x="4843662" y="2631481"/>
            <a:ext cx="1471200" cy="430887"/>
          </a:xfrm>
          <a:prstGeom prst="rect">
            <a:avLst/>
          </a:prstGeom>
          <a:noFill/>
        </p:spPr>
        <p:txBody>
          <a:bodyPr wrap="square" rtlCol="0">
            <a:spAutoFit/>
          </a:bodyPr>
          <a:lstStyle/>
          <a:p>
            <a:pPr algn="r"/>
            <a:r>
              <a:rPr lang="en-IN" sz="2200" dirty="0" smtClean="0">
                <a:latin typeface="+mn-lt"/>
              </a:rPr>
              <a:t>–0–</a:t>
            </a:r>
            <a:endParaRPr lang="en-US" sz="2200" dirty="0">
              <a:latin typeface="+mn-lt"/>
            </a:endParaRPr>
          </a:p>
        </p:txBody>
      </p:sp>
      <p:sp>
        <p:nvSpPr>
          <p:cNvPr id="31" name="TextBox 30"/>
          <p:cNvSpPr txBox="1"/>
          <p:nvPr/>
        </p:nvSpPr>
        <p:spPr>
          <a:xfrm>
            <a:off x="7711020" y="2944216"/>
            <a:ext cx="1459437" cy="430887"/>
          </a:xfrm>
          <a:prstGeom prst="rect">
            <a:avLst/>
          </a:prstGeom>
          <a:noFill/>
        </p:spPr>
        <p:txBody>
          <a:bodyPr wrap="square" rtlCol="0">
            <a:spAutoFit/>
          </a:bodyPr>
          <a:lstStyle/>
          <a:p>
            <a:pPr algn="r"/>
            <a:r>
              <a:rPr lang="en-IN" sz="2200" dirty="0" smtClean="0">
                <a:latin typeface="+mn-lt"/>
              </a:rPr>
              <a:t>$4,100,000</a:t>
            </a:r>
            <a:endParaRPr lang="en-US" sz="2200" dirty="0">
              <a:latin typeface="+mn-lt"/>
            </a:endParaRPr>
          </a:p>
        </p:txBody>
      </p:sp>
      <p:sp>
        <p:nvSpPr>
          <p:cNvPr id="32" name="TextBox 31"/>
          <p:cNvSpPr txBox="1"/>
          <p:nvPr/>
        </p:nvSpPr>
        <p:spPr>
          <a:xfrm>
            <a:off x="6297637" y="2944216"/>
            <a:ext cx="1459437" cy="430887"/>
          </a:xfrm>
          <a:prstGeom prst="rect">
            <a:avLst/>
          </a:prstGeom>
          <a:noFill/>
        </p:spPr>
        <p:txBody>
          <a:bodyPr wrap="square" rtlCol="0">
            <a:spAutoFit/>
          </a:bodyPr>
          <a:lstStyle/>
          <a:p>
            <a:pPr algn="r"/>
            <a:r>
              <a:rPr lang="en-IN" sz="2200" dirty="0" smtClean="0">
                <a:latin typeface="+mn-lt"/>
              </a:rPr>
              <a:t>$2,500,000</a:t>
            </a:r>
            <a:endParaRPr lang="en-US" sz="2200" dirty="0">
              <a:latin typeface="+mn-lt"/>
            </a:endParaRPr>
          </a:p>
        </p:txBody>
      </p:sp>
      <p:sp>
        <p:nvSpPr>
          <p:cNvPr id="33" name="TextBox 32"/>
          <p:cNvSpPr txBox="1"/>
          <p:nvPr/>
        </p:nvSpPr>
        <p:spPr>
          <a:xfrm>
            <a:off x="4855425" y="2944216"/>
            <a:ext cx="1459437" cy="430887"/>
          </a:xfrm>
          <a:prstGeom prst="rect">
            <a:avLst/>
          </a:prstGeom>
          <a:noFill/>
        </p:spPr>
        <p:txBody>
          <a:bodyPr wrap="square" rtlCol="0">
            <a:spAutoFit/>
          </a:bodyPr>
          <a:lstStyle/>
          <a:p>
            <a:pPr algn="r"/>
            <a:r>
              <a:rPr lang="en-IN" sz="2200" dirty="0" smtClean="0">
                <a:latin typeface="+mn-lt"/>
              </a:rPr>
              <a:t>$1,500,000</a:t>
            </a:r>
            <a:endParaRPr lang="en-US" sz="2200" dirty="0">
              <a:latin typeface="+mn-lt"/>
            </a:endParaRPr>
          </a:p>
        </p:txBody>
      </p:sp>
      <p:sp>
        <p:nvSpPr>
          <p:cNvPr id="34" name="TextBox 33"/>
          <p:cNvSpPr txBox="1"/>
          <p:nvPr/>
        </p:nvSpPr>
        <p:spPr>
          <a:xfrm>
            <a:off x="7711020" y="3595505"/>
            <a:ext cx="1459437" cy="430887"/>
          </a:xfrm>
          <a:prstGeom prst="rect">
            <a:avLst/>
          </a:prstGeom>
          <a:noFill/>
        </p:spPr>
        <p:txBody>
          <a:bodyPr wrap="square" rtlCol="0">
            <a:spAutoFit/>
          </a:bodyPr>
          <a:lstStyle/>
          <a:p>
            <a:pPr algn="r"/>
            <a:r>
              <a:rPr lang="en-IN" sz="2200" dirty="0">
                <a:latin typeface="+mn-lt"/>
              </a:rPr>
              <a:t>–0–</a:t>
            </a:r>
            <a:endParaRPr lang="en-US" sz="2200" dirty="0">
              <a:latin typeface="+mn-lt"/>
            </a:endParaRPr>
          </a:p>
        </p:txBody>
      </p:sp>
      <p:sp>
        <p:nvSpPr>
          <p:cNvPr id="35" name="TextBox 34"/>
          <p:cNvSpPr txBox="1"/>
          <p:nvPr/>
        </p:nvSpPr>
        <p:spPr>
          <a:xfrm>
            <a:off x="6297637" y="3595505"/>
            <a:ext cx="1459437" cy="430887"/>
          </a:xfrm>
          <a:prstGeom prst="rect">
            <a:avLst/>
          </a:prstGeom>
          <a:noFill/>
        </p:spPr>
        <p:txBody>
          <a:bodyPr wrap="square" rtlCol="0">
            <a:spAutoFit/>
          </a:bodyPr>
          <a:lstStyle/>
          <a:p>
            <a:pPr algn="r"/>
            <a:r>
              <a:rPr lang="en-IN" sz="2200" dirty="0" smtClean="0">
                <a:latin typeface="+mn-lt"/>
              </a:rPr>
              <a:t>1,500,000</a:t>
            </a:r>
            <a:endParaRPr lang="en-US" sz="2200" dirty="0">
              <a:latin typeface="+mn-lt"/>
            </a:endParaRPr>
          </a:p>
        </p:txBody>
      </p:sp>
      <p:sp>
        <p:nvSpPr>
          <p:cNvPr id="36" name="TextBox 35"/>
          <p:cNvSpPr txBox="1"/>
          <p:nvPr/>
        </p:nvSpPr>
        <p:spPr>
          <a:xfrm>
            <a:off x="4855425" y="3595505"/>
            <a:ext cx="1459437" cy="430887"/>
          </a:xfrm>
          <a:prstGeom prst="rect">
            <a:avLst/>
          </a:prstGeom>
          <a:noFill/>
        </p:spPr>
        <p:txBody>
          <a:bodyPr wrap="square" rtlCol="0">
            <a:spAutoFit/>
          </a:bodyPr>
          <a:lstStyle/>
          <a:p>
            <a:pPr algn="r"/>
            <a:r>
              <a:rPr lang="en-IN" sz="2200" dirty="0" smtClean="0">
                <a:latin typeface="+mn-lt"/>
              </a:rPr>
              <a:t>2,250,000</a:t>
            </a:r>
            <a:endParaRPr lang="en-US" sz="2200" dirty="0">
              <a:latin typeface="+mn-lt"/>
            </a:endParaRPr>
          </a:p>
        </p:txBody>
      </p:sp>
      <p:sp>
        <p:nvSpPr>
          <p:cNvPr id="37" name="TextBox 36"/>
          <p:cNvSpPr txBox="1"/>
          <p:nvPr/>
        </p:nvSpPr>
        <p:spPr>
          <a:xfrm>
            <a:off x="7711020" y="3908240"/>
            <a:ext cx="1459437" cy="430887"/>
          </a:xfrm>
          <a:prstGeom prst="rect">
            <a:avLst/>
          </a:prstGeom>
          <a:noFill/>
        </p:spPr>
        <p:txBody>
          <a:bodyPr wrap="square" rtlCol="0">
            <a:spAutoFit/>
          </a:bodyPr>
          <a:lstStyle/>
          <a:p>
            <a:pPr algn="r"/>
            <a:r>
              <a:rPr lang="en-IN" sz="2200" dirty="0">
                <a:latin typeface="+mn-lt"/>
              </a:rPr>
              <a:t>$4,100,000</a:t>
            </a:r>
            <a:endParaRPr lang="en-US" sz="2200" dirty="0">
              <a:latin typeface="+mn-lt"/>
            </a:endParaRPr>
          </a:p>
        </p:txBody>
      </p:sp>
      <p:sp>
        <p:nvSpPr>
          <p:cNvPr id="38" name="TextBox 37"/>
          <p:cNvSpPr txBox="1"/>
          <p:nvPr/>
        </p:nvSpPr>
        <p:spPr>
          <a:xfrm>
            <a:off x="6297637" y="3908240"/>
            <a:ext cx="1459437" cy="430887"/>
          </a:xfrm>
          <a:prstGeom prst="rect">
            <a:avLst/>
          </a:prstGeom>
          <a:noFill/>
        </p:spPr>
        <p:txBody>
          <a:bodyPr wrap="square" rtlCol="0">
            <a:spAutoFit/>
          </a:bodyPr>
          <a:lstStyle/>
          <a:p>
            <a:pPr algn="r"/>
            <a:r>
              <a:rPr lang="en-IN" sz="2200" dirty="0" smtClean="0">
                <a:latin typeface="+mn-lt"/>
              </a:rPr>
              <a:t>$4,000,000</a:t>
            </a:r>
            <a:endParaRPr lang="en-US" sz="2200" dirty="0">
              <a:latin typeface="+mn-lt"/>
            </a:endParaRPr>
          </a:p>
        </p:txBody>
      </p:sp>
      <p:sp>
        <p:nvSpPr>
          <p:cNvPr id="39" name="TextBox 38"/>
          <p:cNvSpPr txBox="1"/>
          <p:nvPr/>
        </p:nvSpPr>
        <p:spPr>
          <a:xfrm>
            <a:off x="4855425" y="3908240"/>
            <a:ext cx="1459437" cy="430887"/>
          </a:xfrm>
          <a:prstGeom prst="rect">
            <a:avLst/>
          </a:prstGeom>
          <a:noFill/>
        </p:spPr>
        <p:txBody>
          <a:bodyPr wrap="square" rtlCol="0">
            <a:spAutoFit/>
          </a:bodyPr>
          <a:lstStyle/>
          <a:p>
            <a:pPr algn="r"/>
            <a:r>
              <a:rPr lang="en-IN" sz="2200" dirty="0" smtClean="0">
                <a:latin typeface="+mn-lt"/>
              </a:rPr>
              <a:t>$3,750,000</a:t>
            </a:r>
            <a:endParaRPr lang="en-US" sz="2200" dirty="0">
              <a:latin typeface="+mn-lt"/>
            </a:endParaRPr>
          </a:p>
        </p:txBody>
      </p:sp>
      <p:sp>
        <p:nvSpPr>
          <p:cNvPr id="40" name="TextBox 39"/>
          <p:cNvSpPr txBox="1"/>
          <p:nvPr/>
        </p:nvSpPr>
        <p:spPr>
          <a:xfrm>
            <a:off x="7711020" y="4393748"/>
            <a:ext cx="1459437" cy="430887"/>
          </a:xfrm>
          <a:prstGeom prst="rect">
            <a:avLst/>
          </a:prstGeom>
          <a:noFill/>
        </p:spPr>
        <p:txBody>
          <a:bodyPr wrap="square" rtlCol="0">
            <a:spAutoFit/>
          </a:bodyPr>
          <a:lstStyle/>
          <a:p>
            <a:pPr algn="r"/>
            <a:r>
              <a:rPr lang="en-IN" sz="2200" dirty="0">
                <a:latin typeface="+mn-lt"/>
              </a:rPr>
              <a:t>$5,000,000</a:t>
            </a:r>
            <a:endParaRPr lang="en-US" sz="2200" dirty="0">
              <a:latin typeface="+mn-lt"/>
            </a:endParaRPr>
          </a:p>
        </p:txBody>
      </p:sp>
      <p:sp>
        <p:nvSpPr>
          <p:cNvPr id="41" name="TextBox 40"/>
          <p:cNvSpPr txBox="1"/>
          <p:nvPr/>
        </p:nvSpPr>
        <p:spPr>
          <a:xfrm>
            <a:off x="6297637" y="4393748"/>
            <a:ext cx="1459437" cy="430887"/>
          </a:xfrm>
          <a:prstGeom prst="rect">
            <a:avLst/>
          </a:prstGeom>
          <a:noFill/>
        </p:spPr>
        <p:txBody>
          <a:bodyPr wrap="square" rtlCol="0">
            <a:spAutoFit/>
          </a:bodyPr>
          <a:lstStyle/>
          <a:p>
            <a:pPr algn="r"/>
            <a:r>
              <a:rPr lang="en-IN" sz="2200" dirty="0">
                <a:latin typeface="+mn-lt"/>
              </a:rPr>
              <a:t>$5,000,000</a:t>
            </a:r>
            <a:endParaRPr lang="en-US" sz="2200" dirty="0">
              <a:latin typeface="+mn-lt"/>
            </a:endParaRPr>
          </a:p>
        </p:txBody>
      </p:sp>
      <p:sp>
        <p:nvSpPr>
          <p:cNvPr id="42" name="TextBox 41"/>
          <p:cNvSpPr txBox="1"/>
          <p:nvPr/>
        </p:nvSpPr>
        <p:spPr>
          <a:xfrm>
            <a:off x="4855425" y="4393748"/>
            <a:ext cx="1459437" cy="430887"/>
          </a:xfrm>
          <a:prstGeom prst="rect">
            <a:avLst/>
          </a:prstGeom>
          <a:noFill/>
        </p:spPr>
        <p:txBody>
          <a:bodyPr wrap="square" rtlCol="0">
            <a:spAutoFit/>
          </a:bodyPr>
          <a:lstStyle/>
          <a:p>
            <a:pPr algn="r"/>
            <a:r>
              <a:rPr lang="en-IN" sz="2200" dirty="0" smtClean="0">
                <a:latin typeface="+mn-lt"/>
              </a:rPr>
              <a:t>$5,000,000</a:t>
            </a:r>
            <a:endParaRPr lang="en-US" sz="2200" dirty="0">
              <a:latin typeface="+mn-lt"/>
            </a:endParaRPr>
          </a:p>
        </p:txBody>
      </p:sp>
      <p:sp>
        <p:nvSpPr>
          <p:cNvPr id="43" name="TextBox 42"/>
          <p:cNvSpPr txBox="1"/>
          <p:nvPr/>
        </p:nvSpPr>
        <p:spPr>
          <a:xfrm>
            <a:off x="7711020" y="5070341"/>
            <a:ext cx="1459437" cy="430887"/>
          </a:xfrm>
          <a:prstGeom prst="rect">
            <a:avLst/>
          </a:prstGeom>
          <a:noFill/>
        </p:spPr>
        <p:txBody>
          <a:bodyPr wrap="square" rtlCol="0">
            <a:spAutoFit/>
          </a:bodyPr>
          <a:lstStyle/>
          <a:p>
            <a:pPr algn="r"/>
            <a:r>
              <a:rPr lang="en-IN" sz="2200" dirty="0">
                <a:latin typeface="+mn-lt"/>
              </a:rPr>
              <a:t>$4,100,000</a:t>
            </a:r>
            <a:endParaRPr lang="en-US" sz="2200" dirty="0">
              <a:latin typeface="+mn-lt"/>
            </a:endParaRPr>
          </a:p>
        </p:txBody>
      </p:sp>
      <p:sp>
        <p:nvSpPr>
          <p:cNvPr id="44" name="TextBox 43"/>
          <p:cNvSpPr txBox="1"/>
          <p:nvPr/>
        </p:nvSpPr>
        <p:spPr>
          <a:xfrm>
            <a:off x="6297637" y="5070341"/>
            <a:ext cx="1459437" cy="430887"/>
          </a:xfrm>
          <a:prstGeom prst="rect">
            <a:avLst/>
          </a:prstGeom>
          <a:noFill/>
        </p:spPr>
        <p:txBody>
          <a:bodyPr wrap="square" rtlCol="0">
            <a:spAutoFit/>
          </a:bodyPr>
          <a:lstStyle/>
          <a:p>
            <a:pPr algn="r"/>
            <a:r>
              <a:rPr lang="en-IN" sz="2200" dirty="0" smtClean="0">
                <a:latin typeface="+mn-lt"/>
              </a:rPr>
              <a:t>$2,500,000</a:t>
            </a:r>
            <a:endParaRPr lang="en-US" sz="2200" dirty="0">
              <a:latin typeface="+mn-lt"/>
            </a:endParaRPr>
          </a:p>
        </p:txBody>
      </p:sp>
      <p:sp>
        <p:nvSpPr>
          <p:cNvPr id="45" name="TextBox 44"/>
          <p:cNvSpPr txBox="1"/>
          <p:nvPr/>
        </p:nvSpPr>
        <p:spPr>
          <a:xfrm>
            <a:off x="4855425" y="5070341"/>
            <a:ext cx="1459437" cy="430887"/>
          </a:xfrm>
          <a:prstGeom prst="rect">
            <a:avLst/>
          </a:prstGeom>
          <a:noFill/>
        </p:spPr>
        <p:txBody>
          <a:bodyPr wrap="square" rtlCol="0">
            <a:spAutoFit/>
          </a:bodyPr>
          <a:lstStyle/>
          <a:p>
            <a:pPr algn="r"/>
            <a:r>
              <a:rPr lang="en-IN" sz="2200" dirty="0" smtClean="0">
                <a:latin typeface="+mn-lt"/>
              </a:rPr>
              <a:t>$1,500,000</a:t>
            </a:r>
            <a:endParaRPr lang="en-US" sz="2200" dirty="0">
              <a:latin typeface="+mn-lt"/>
            </a:endParaRPr>
          </a:p>
        </p:txBody>
      </p:sp>
      <p:sp>
        <p:nvSpPr>
          <p:cNvPr id="46" name="TextBox 45"/>
          <p:cNvSpPr txBox="1"/>
          <p:nvPr/>
        </p:nvSpPr>
        <p:spPr>
          <a:xfrm>
            <a:off x="7711020" y="6321792"/>
            <a:ext cx="1459437" cy="430887"/>
          </a:xfrm>
          <a:prstGeom prst="rect">
            <a:avLst/>
          </a:prstGeom>
          <a:noFill/>
        </p:spPr>
        <p:txBody>
          <a:bodyPr wrap="square" rtlCol="0">
            <a:spAutoFit/>
          </a:bodyPr>
          <a:lstStyle/>
          <a:p>
            <a:pPr algn="r"/>
            <a:r>
              <a:rPr lang="en-IN" sz="2200" dirty="0">
                <a:latin typeface="+mn-lt"/>
              </a:rPr>
              <a:t>$5,000,000</a:t>
            </a:r>
            <a:endParaRPr lang="en-US" sz="2200" dirty="0">
              <a:latin typeface="+mn-lt"/>
            </a:endParaRPr>
          </a:p>
        </p:txBody>
      </p:sp>
      <p:sp>
        <p:nvSpPr>
          <p:cNvPr id="47" name="TextBox 46"/>
          <p:cNvSpPr txBox="1"/>
          <p:nvPr/>
        </p:nvSpPr>
        <p:spPr>
          <a:xfrm>
            <a:off x="6297637" y="6321792"/>
            <a:ext cx="1459437" cy="430887"/>
          </a:xfrm>
          <a:prstGeom prst="rect">
            <a:avLst/>
          </a:prstGeom>
          <a:noFill/>
        </p:spPr>
        <p:txBody>
          <a:bodyPr wrap="square" rtlCol="0">
            <a:spAutoFit/>
          </a:bodyPr>
          <a:lstStyle/>
          <a:p>
            <a:pPr algn="r"/>
            <a:r>
              <a:rPr lang="en-IN" sz="2200" dirty="0" smtClean="0">
                <a:latin typeface="+mn-lt"/>
              </a:rPr>
              <a:t>$3,125,000</a:t>
            </a:r>
            <a:endParaRPr lang="en-US" sz="2200" dirty="0">
              <a:latin typeface="+mn-lt"/>
            </a:endParaRPr>
          </a:p>
        </p:txBody>
      </p:sp>
      <p:sp>
        <p:nvSpPr>
          <p:cNvPr id="48" name="TextBox 47"/>
          <p:cNvSpPr txBox="1"/>
          <p:nvPr/>
        </p:nvSpPr>
        <p:spPr>
          <a:xfrm>
            <a:off x="4855425" y="6321792"/>
            <a:ext cx="1459437" cy="430887"/>
          </a:xfrm>
          <a:prstGeom prst="rect">
            <a:avLst/>
          </a:prstGeom>
          <a:noFill/>
        </p:spPr>
        <p:txBody>
          <a:bodyPr wrap="square" rtlCol="0">
            <a:spAutoFit/>
          </a:bodyPr>
          <a:lstStyle/>
          <a:p>
            <a:pPr algn="r"/>
            <a:r>
              <a:rPr lang="en-IN" sz="2200" dirty="0" smtClean="0">
                <a:latin typeface="+mn-lt"/>
              </a:rPr>
              <a:t>$2,000,000</a:t>
            </a:r>
            <a:endParaRPr lang="en-US" sz="2200" dirty="0">
              <a:latin typeface="+mn-lt"/>
            </a:endParaRPr>
          </a:p>
        </p:txBody>
      </p:sp>
      <p:sp>
        <p:nvSpPr>
          <p:cNvPr id="49" name="TextBox 48"/>
          <p:cNvSpPr txBox="1"/>
          <p:nvPr/>
        </p:nvSpPr>
        <p:spPr>
          <a:xfrm>
            <a:off x="7711020" y="5427168"/>
            <a:ext cx="1459437" cy="430887"/>
          </a:xfrm>
          <a:prstGeom prst="rect">
            <a:avLst/>
          </a:prstGeom>
          <a:noFill/>
        </p:spPr>
        <p:txBody>
          <a:bodyPr wrap="square" rtlCol="0">
            <a:spAutoFit/>
          </a:bodyPr>
          <a:lstStyle/>
          <a:p>
            <a:pPr algn="r"/>
            <a:r>
              <a:rPr lang="en-IN" sz="2200" dirty="0">
                <a:latin typeface="+mn-lt"/>
              </a:rPr>
              <a:t>$4,100,000</a:t>
            </a:r>
            <a:endParaRPr lang="en-US" sz="2200" dirty="0">
              <a:latin typeface="+mn-lt"/>
            </a:endParaRPr>
          </a:p>
        </p:txBody>
      </p:sp>
      <p:sp>
        <p:nvSpPr>
          <p:cNvPr id="50" name="TextBox 49"/>
          <p:cNvSpPr txBox="1"/>
          <p:nvPr/>
        </p:nvSpPr>
        <p:spPr>
          <a:xfrm>
            <a:off x="6297637" y="5427168"/>
            <a:ext cx="1459437" cy="430887"/>
          </a:xfrm>
          <a:prstGeom prst="rect">
            <a:avLst/>
          </a:prstGeom>
          <a:noFill/>
        </p:spPr>
        <p:txBody>
          <a:bodyPr wrap="square" rtlCol="0">
            <a:spAutoFit/>
          </a:bodyPr>
          <a:lstStyle/>
          <a:p>
            <a:pPr algn="r"/>
            <a:r>
              <a:rPr lang="en-IN" sz="2200" dirty="0">
                <a:latin typeface="+mn-lt"/>
              </a:rPr>
              <a:t>$4,000,000</a:t>
            </a:r>
            <a:endParaRPr lang="en-US" sz="2200" dirty="0">
              <a:latin typeface="+mn-lt"/>
            </a:endParaRPr>
          </a:p>
        </p:txBody>
      </p:sp>
      <p:sp>
        <p:nvSpPr>
          <p:cNvPr id="51" name="TextBox 50"/>
          <p:cNvSpPr txBox="1"/>
          <p:nvPr/>
        </p:nvSpPr>
        <p:spPr>
          <a:xfrm>
            <a:off x="4855425" y="5427168"/>
            <a:ext cx="1459437" cy="430887"/>
          </a:xfrm>
          <a:prstGeom prst="rect">
            <a:avLst/>
          </a:prstGeom>
          <a:noFill/>
        </p:spPr>
        <p:txBody>
          <a:bodyPr wrap="square" rtlCol="0">
            <a:spAutoFit/>
          </a:bodyPr>
          <a:lstStyle/>
          <a:p>
            <a:pPr algn="r"/>
            <a:r>
              <a:rPr lang="en-IN" sz="2200" dirty="0">
                <a:latin typeface="+mn-lt"/>
              </a:rPr>
              <a:t>$3,750,000</a:t>
            </a:r>
            <a:endParaRPr lang="en-US" sz="2200" dirty="0">
              <a:latin typeface="+mn-lt"/>
            </a:endParaRPr>
          </a:p>
        </p:txBody>
      </p:sp>
      <p:sp>
        <p:nvSpPr>
          <p:cNvPr id="53" name="TextBox 52"/>
          <p:cNvSpPr txBox="1"/>
          <p:nvPr/>
        </p:nvSpPr>
        <p:spPr>
          <a:xfrm>
            <a:off x="7711020" y="5744209"/>
            <a:ext cx="1459437" cy="430887"/>
          </a:xfrm>
          <a:prstGeom prst="rect">
            <a:avLst/>
          </a:prstGeom>
          <a:noFill/>
        </p:spPr>
        <p:txBody>
          <a:bodyPr wrap="square" rtlCol="0">
            <a:spAutoFit/>
          </a:bodyPr>
          <a:lstStyle/>
          <a:p>
            <a:r>
              <a:rPr lang="en-IN" sz="2200" dirty="0" smtClean="0">
                <a:latin typeface="+mn-lt"/>
              </a:rPr>
              <a:t> = 100</a:t>
            </a:r>
            <a:r>
              <a:rPr lang="en-IN" sz="2200" dirty="0">
                <a:latin typeface="+mn-lt"/>
              </a:rPr>
              <a:t>%</a:t>
            </a:r>
            <a:endParaRPr lang="en-US" sz="2200" dirty="0">
              <a:latin typeface="+mn-lt"/>
            </a:endParaRPr>
          </a:p>
        </p:txBody>
      </p:sp>
      <p:sp>
        <p:nvSpPr>
          <p:cNvPr id="54" name="TextBox 53"/>
          <p:cNvSpPr txBox="1"/>
          <p:nvPr/>
        </p:nvSpPr>
        <p:spPr>
          <a:xfrm>
            <a:off x="6297637" y="5744209"/>
            <a:ext cx="1459437" cy="430887"/>
          </a:xfrm>
          <a:prstGeom prst="rect">
            <a:avLst/>
          </a:prstGeom>
          <a:noFill/>
        </p:spPr>
        <p:txBody>
          <a:bodyPr wrap="square" rtlCol="0">
            <a:spAutoFit/>
          </a:bodyPr>
          <a:lstStyle/>
          <a:p>
            <a:r>
              <a:rPr lang="en-IN" sz="2200" dirty="0" smtClean="0">
                <a:latin typeface="+mn-lt"/>
              </a:rPr>
              <a:t> = 62.5%</a:t>
            </a:r>
            <a:endParaRPr lang="en-US" sz="2200" dirty="0">
              <a:latin typeface="+mn-lt"/>
            </a:endParaRPr>
          </a:p>
        </p:txBody>
      </p:sp>
      <p:sp>
        <p:nvSpPr>
          <p:cNvPr id="55" name="TextBox 54"/>
          <p:cNvSpPr txBox="1"/>
          <p:nvPr/>
        </p:nvSpPr>
        <p:spPr>
          <a:xfrm>
            <a:off x="4855425" y="5744209"/>
            <a:ext cx="1459437" cy="430887"/>
          </a:xfrm>
          <a:prstGeom prst="rect">
            <a:avLst/>
          </a:prstGeom>
          <a:noFill/>
        </p:spPr>
        <p:txBody>
          <a:bodyPr wrap="square" rtlCol="0">
            <a:spAutoFit/>
          </a:bodyPr>
          <a:lstStyle/>
          <a:p>
            <a:r>
              <a:rPr lang="en-IN" sz="2200" dirty="0" smtClean="0">
                <a:latin typeface="+mn-lt"/>
              </a:rPr>
              <a:t> = 40%</a:t>
            </a:r>
            <a:endParaRPr lang="en-US" sz="2200" dirty="0">
              <a:latin typeface="+mn-lt"/>
            </a:endParaRPr>
          </a:p>
        </p:txBody>
      </p:sp>
      <p:cxnSp>
        <p:nvCxnSpPr>
          <p:cNvPr id="56" name="Straight Connector 55"/>
          <p:cNvCxnSpPr/>
          <p:nvPr/>
        </p:nvCxnSpPr>
        <p:spPr>
          <a:xfrm>
            <a:off x="4922011" y="2978085"/>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6378273" y="2978085"/>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7796978" y="2978085"/>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4922011" y="3943288"/>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6378273" y="3943288"/>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7796978" y="3943288"/>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4922011" y="4281951"/>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6378273" y="4281951"/>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7796978" y="4281951"/>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4922011" y="4349686"/>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6378273" y="4349686"/>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7796978" y="4349686"/>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5370664" y="4679208"/>
            <a:ext cx="428959" cy="523220"/>
          </a:xfrm>
          <a:prstGeom prst="rect">
            <a:avLst/>
          </a:prstGeom>
          <a:noFill/>
        </p:spPr>
        <p:txBody>
          <a:bodyPr wrap="square" rtlCol="0" anchor="ctr">
            <a:spAutoFit/>
          </a:bodyPr>
          <a:lstStyle/>
          <a:p>
            <a:r>
              <a:rPr lang="en-US" sz="2800" dirty="0" smtClean="0">
                <a:latin typeface="+mn-lt"/>
              </a:rPr>
              <a:t>×</a:t>
            </a:r>
            <a:endParaRPr lang="en-US" sz="2800" dirty="0">
              <a:latin typeface="+mn-lt"/>
            </a:endParaRPr>
          </a:p>
        </p:txBody>
      </p:sp>
      <p:sp>
        <p:nvSpPr>
          <p:cNvPr id="70" name="TextBox 69"/>
          <p:cNvSpPr txBox="1"/>
          <p:nvPr/>
        </p:nvSpPr>
        <p:spPr>
          <a:xfrm>
            <a:off x="6812876" y="4679208"/>
            <a:ext cx="428959" cy="523220"/>
          </a:xfrm>
          <a:prstGeom prst="rect">
            <a:avLst/>
          </a:prstGeom>
          <a:noFill/>
        </p:spPr>
        <p:txBody>
          <a:bodyPr wrap="square" rtlCol="0" anchor="ctr">
            <a:spAutoFit/>
          </a:bodyPr>
          <a:lstStyle/>
          <a:p>
            <a:r>
              <a:rPr lang="en-US" sz="2800" dirty="0" smtClean="0">
                <a:latin typeface="+mn-lt"/>
              </a:rPr>
              <a:t>×</a:t>
            </a:r>
            <a:endParaRPr lang="en-US" sz="2800" dirty="0">
              <a:latin typeface="+mn-lt"/>
            </a:endParaRPr>
          </a:p>
        </p:txBody>
      </p:sp>
      <p:sp>
        <p:nvSpPr>
          <p:cNvPr id="71" name="TextBox 70"/>
          <p:cNvSpPr txBox="1"/>
          <p:nvPr/>
        </p:nvSpPr>
        <p:spPr>
          <a:xfrm>
            <a:off x="8226259" y="4679208"/>
            <a:ext cx="428959" cy="523220"/>
          </a:xfrm>
          <a:prstGeom prst="rect">
            <a:avLst/>
          </a:prstGeom>
          <a:noFill/>
        </p:spPr>
        <p:txBody>
          <a:bodyPr wrap="square" rtlCol="0" anchor="ctr">
            <a:spAutoFit/>
          </a:bodyPr>
          <a:lstStyle/>
          <a:p>
            <a:r>
              <a:rPr lang="en-US" sz="2800" dirty="0" smtClean="0">
                <a:latin typeface="+mn-lt"/>
              </a:rPr>
              <a:t>×</a:t>
            </a:r>
            <a:endParaRPr lang="en-US" sz="2800" dirty="0">
              <a:latin typeface="+mn-lt"/>
            </a:endParaRPr>
          </a:p>
        </p:txBody>
      </p:sp>
      <p:cxnSp>
        <p:nvCxnSpPr>
          <p:cNvPr id="72" name="Straight Connector 71"/>
          <p:cNvCxnSpPr/>
          <p:nvPr/>
        </p:nvCxnSpPr>
        <p:spPr>
          <a:xfrm>
            <a:off x="4928662" y="5450351"/>
            <a:ext cx="133020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6378273" y="5450351"/>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7809954" y="5450351"/>
            <a:ext cx="129108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4922011" y="6178479"/>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6378273" y="6178479"/>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7809954" y="6178479"/>
            <a:ext cx="129108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9" name="Right Bracket 68"/>
          <p:cNvSpPr/>
          <p:nvPr/>
        </p:nvSpPr>
        <p:spPr>
          <a:xfrm>
            <a:off x="6249958" y="5082465"/>
            <a:ext cx="45719" cy="1015596"/>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Right Bracket 78"/>
          <p:cNvSpPr/>
          <p:nvPr/>
        </p:nvSpPr>
        <p:spPr>
          <a:xfrm>
            <a:off x="7691407" y="5082465"/>
            <a:ext cx="45719" cy="1015596"/>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0" name="Right Bracket 79"/>
          <p:cNvSpPr/>
          <p:nvPr/>
        </p:nvSpPr>
        <p:spPr>
          <a:xfrm>
            <a:off x="9078882" y="5082465"/>
            <a:ext cx="45719" cy="1015596"/>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1" name="Right Bracket 80"/>
          <p:cNvSpPr/>
          <p:nvPr/>
        </p:nvSpPr>
        <p:spPr>
          <a:xfrm flipH="1">
            <a:off x="4912078" y="5082465"/>
            <a:ext cx="45719" cy="1015596"/>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2" name="Right Bracket 81"/>
          <p:cNvSpPr/>
          <p:nvPr/>
        </p:nvSpPr>
        <p:spPr>
          <a:xfrm flipH="1">
            <a:off x="6351041" y="5082465"/>
            <a:ext cx="45719" cy="1015596"/>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3" name="Right Bracket 82"/>
          <p:cNvSpPr/>
          <p:nvPr/>
        </p:nvSpPr>
        <p:spPr>
          <a:xfrm flipH="1">
            <a:off x="7784554" y="5082465"/>
            <a:ext cx="45719" cy="1015596"/>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84" name="Straight Connector 83"/>
          <p:cNvCxnSpPr/>
          <p:nvPr/>
        </p:nvCxnSpPr>
        <p:spPr>
          <a:xfrm>
            <a:off x="574409" y="1332876"/>
            <a:ext cx="8533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203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par>
                                <p:cTn id="83" presetID="10"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par>
                                <p:cTn id="86" presetID="10" presetClass="entr" presetSubtype="0"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par>
                                <p:cTn id="89" presetID="10" presetClass="entr" presetSubtype="0" fill="hold"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par>
                                <p:cTn id="98" presetID="10" presetClass="entr" presetSubtype="0" fill="hold"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10" presetClass="entr" presetSubtype="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par>
                                <p:cTn id="104" presetID="10"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par>
                                <p:cTn id="107" presetID="10" presetClass="entr" presetSubtype="0"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fade">
                                      <p:cBhvr>
                                        <p:cTn id="109" dur="500"/>
                                        <p:tgtEl>
                                          <p:spTgt spid="67"/>
                                        </p:tgtEl>
                                      </p:cBhvr>
                                    </p:animEffect>
                                  </p:childTnLst>
                                </p:cTn>
                              </p:par>
                              <p:par>
                                <p:cTn id="110" presetID="10" presetClass="entr" presetSubtype="0" fill="hold"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par>
                                <p:cTn id="113" presetID="10" presetClass="entr" presetSubtype="0" fill="hold" nodeType="withEffect">
                                  <p:stCondLst>
                                    <p:cond delay="0"/>
                                  </p:stCondLst>
                                  <p:childTnLst>
                                    <p:set>
                                      <p:cBhvr>
                                        <p:cTn id="114" dur="1" fill="hold">
                                          <p:stCondLst>
                                            <p:cond delay="0"/>
                                          </p:stCondLst>
                                        </p:cTn>
                                        <p:tgtEl>
                                          <p:spTgt spid="84"/>
                                        </p:tgtEl>
                                        <p:attrNameLst>
                                          <p:attrName>style.visibility</p:attrName>
                                        </p:attrNameLst>
                                      </p:cBhvr>
                                      <p:to>
                                        <p:strVal val="visible"/>
                                      </p:to>
                                    </p:set>
                                    <p:animEffect transition="in" filter="fade">
                                      <p:cBhvr>
                                        <p:cTn id="115" dur="500"/>
                                        <p:tgtEl>
                                          <p:spTgt spid="8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500"/>
                                        <p:tgtEl>
                                          <p:spTgt spid="4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fade">
                                      <p:cBhvr>
                                        <p:cTn id="132" dur="500"/>
                                        <p:tgtEl>
                                          <p:spTgt spid="2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500"/>
                                        <p:tgtEl>
                                          <p:spTgt spid="1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fade">
                                      <p:cBhvr>
                                        <p:cTn id="141" dur="500"/>
                                        <p:tgtEl>
                                          <p:spTgt spid="7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1"/>
                                        </p:tgtEl>
                                        <p:attrNameLst>
                                          <p:attrName>style.visibility</p:attrName>
                                        </p:attrNameLst>
                                      </p:cBhvr>
                                      <p:to>
                                        <p:strVal val="visible"/>
                                      </p:to>
                                    </p:set>
                                    <p:animEffect transition="in" filter="fade">
                                      <p:cBhvr>
                                        <p:cTn id="144" dur="500"/>
                                        <p:tgtEl>
                                          <p:spTgt spid="7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fade">
                                      <p:cBhvr>
                                        <p:cTn id="147" dur="500"/>
                                        <p:tgtEl>
                                          <p:spTgt spid="2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fade">
                                      <p:cBhvr>
                                        <p:cTn id="150" dur="500"/>
                                        <p:tgtEl>
                                          <p:spTgt spid="4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4"/>
                                        </p:tgtEl>
                                        <p:attrNameLst>
                                          <p:attrName>style.visibility</p:attrName>
                                        </p:attrNameLst>
                                      </p:cBhvr>
                                      <p:to>
                                        <p:strVal val="visible"/>
                                      </p:to>
                                    </p:set>
                                    <p:animEffect transition="in" filter="fade">
                                      <p:cBhvr>
                                        <p:cTn id="153" dur="500"/>
                                        <p:tgtEl>
                                          <p:spTgt spid="4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fade">
                                      <p:cBhvr>
                                        <p:cTn id="156" dur="500"/>
                                        <p:tgtEl>
                                          <p:spTgt spid="4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500"/>
                                        <p:tgtEl>
                                          <p:spTgt spid="4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fade">
                                      <p:cBhvr>
                                        <p:cTn id="162" dur="500"/>
                                        <p:tgtEl>
                                          <p:spTgt spid="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fade">
                                      <p:cBhvr>
                                        <p:cTn id="165" dur="500"/>
                                        <p:tgtEl>
                                          <p:spTgt spid="51"/>
                                        </p:tgtEl>
                                      </p:cBhvr>
                                    </p:animEffect>
                                  </p:childTnLst>
                                </p:cTn>
                              </p:par>
                              <p:par>
                                <p:cTn id="166" presetID="10" presetClass="entr" presetSubtype="0" fill="hold" nodeType="withEffect">
                                  <p:stCondLst>
                                    <p:cond delay="0"/>
                                  </p:stCondLst>
                                  <p:childTnLst>
                                    <p:set>
                                      <p:cBhvr>
                                        <p:cTn id="167" dur="1" fill="hold">
                                          <p:stCondLst>
                                            <p:cond delay="0"/>
                                          </p:stCondLst>
                                        </p:cTn>
                                        <p:tgtEl>
                                          <p:spTgt spid="72"/>
                                        </p:tgtEl>
                                        <p:attrNameLst>
                                          <p:attrName>style.visibility</p:attrName>
                                        </p:attrNameLst>
                                      </p:cBhvr>
                                      <p:to>
                                        <p:strVal val="visible"/>
                                      </p:to>
                                    </p:set>
                                    <p:animEffect transition="in" filter="fade">
                                      <p:cBhvr>
                                        <p:cTn id="168" dur="500"/>
                                        <p:tgtEl>
                                          <p:spTgt spid="72"/>
                                        </p:tgtEl>
                                      </p:cBhvr>
                                    </p:animEffect>
                                  </p:childTnLst>
                                </p:cTn>
                              </p:par>
                              <p:par>
                                <p:cTn id="169" presetID="10" presetClass="entr" presetSubtype="0" fill="hold" nodeType="withEffect">
                                  <p:stCondLst>
                                    <p:cond delay="0"/>
                                  </p:stCondLst>
                                  <p:childTnLst>
                                    <p:set>
                                      <p:cBhvr>
                                        <p:cTn id="170" dur="1" fill="hold">
                                          <p:stCondLst>
                                            <p:cond delay="0"/>
                                          </p:stCondLst>
                                        </p:cTn>
                                        <p:tgtEl>
                                          <p:spTgt spid="73"/>
                                        </p:tgtEl>
                                        <p:attrNameLst>
                                          <p:attrName>style.visibility</p:attrName>
                                        </p:attrNameLst>
                                      </p:cBhvr>
                                      <p:to>
                                        <p:strVal val="visible"/>
                                      </p:to>
                                    </p:set>
                                    <p:animEffect transition="in" filter="fade">
                                      <p:cBhvr>
                                        <p:cTn id="171" dur="500"/>
                                        <p:tgtEl>
                                          <p:spTgt spid="73"/>
                                        </p:tgtEl>
                                      </p:cBhvr>
                                    </p:animEffect>
                                  </p:childTnLst>
                                </p:cTn>
                              </p:par>
                              <p:par>
                                <p:cTn id="172" presetID="10" presetClass="entr" presetSubtype="0" fill="hold" nodeType="withEffect">
                                  <p:stCondLst>
                                    <p:cond delay="0"/>
                                  </p:stCondLst>
                                  <p:childTnLst>
                                    <p:set>
                                      <p:cBhvr>
                                        <p:cTn id="173" dur="1" fill="hold">
                                          <p:stCondLst>
                                            <p:cond delay="0"/>
                                          </p:stCondLst>
                                        </p:cTn>
                                        <p:tgtEl>
                                          <p:spTgt spid="74"/>
                                        </p:tgtEl>
                                        <p:attrNameLst>
                                          <p:attrName>style.visibility</p:attrName>
                                        </p:attrNameLst>
                                      </p:cBhvr>
                                      <p:to>
                                        <p:strVal val="visible"/>
                                      </p:to>
                                    </p:set>
                                    <p:animEffect transition="in" filter="fade">
                                      <p:cBhvr>
                                        <p:cTn id="174" dur="500"/>
                                        <p:tgtEl>
                                          <p:spTgt spid="74"/>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9"/>
                                        </p:tgtEl>
                                        <p:attrNameLst>
                                          <p:attrName>style.visibility</p:attrName>
                                        </p:attrNameLst>
                                      </p:cBhvr>
                                      <p:to>
                                        <p:strVal val="visible"/>
                                      </p:to>
                                    </p:set>
                                    <p:animEffect transition="in" filter="fade">
                                      <p:cBhvr>
                                        <p:cTn id="177" dur="500"/>
                                        <p:tgtEl>
                                          <p:spTgt spid="69"/>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fade">
                                      <p:cBhvr>
                                        <p:cTn id="180" dur="500"/>
                                        <p:tgtEl>
                                          <p:spTgt spid="7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0"/>
                                        </p:tgtEl>
                                        <p:attrNameLst>
                                          <p:attrName>style.visibility</p:attrName>
                                        </p:attrNameLst>
                                      </p:cBhvr>
                                      <p:to>
                                        <p:strVal val="visible"/>
                                      </p:to>
                                    </p:set>
                                    <p:animEffect transition="in" filter="fade">
                                      <p:cBhvr>
                                        <p:cTn id="183" dur="500"/>
                                        <p:tgtEl>
                                          <p:spTgt spid="8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1"/>
                                        </p:tgtEl>
                                        <p:attrNameLst>
                                          <p:attrName>style.visibility</p:attrName>
                                        </p:attrNameLst>
                                      </p:cBhvr>
                                      <p:to>
                                        <p:strVal val="visible"/>
                                      </p:to>
                                    </p:set>
                                    <p:animEffect transition="in" filter="fade">
                                      <p:cBhvr>
                                        <p:cTn id="186" dur="500"/>
                                        <p:tgtEl>
                                          <p:spTgt spid="81"/>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2"/>
                                        </p:tgtEl>
                                        <p:attrNameLst>
                                          <p:attrName>style.visibility</p:attrName>
                                        </p:attrNameLst>
                                      </p:cBhvr>
                                      <p:to>
                                        <p:strVal val="visible"/>
                                      </p:to>
                                    </p:set>
                                    <p:animEffect transition="in" filter="fade">
                                      <p:cBhvr>
                                        <p:cTn id="189" dur="500"/>
                                        <p:tgtEl>
                                          <p:spTgt spid="8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3"/>
                                        </p:tgtEl>
                                        <p:attrNameLst>
                                          <p:attrName>style.visibility</p:attrName>
                                        </p:attrNameLst>
                                      </p:cBhvr>
                                      <p:to>
                                        <p:strVal val="visible"/>
                                      </p:to>
                                    </p:set>
                                    <p:animEffect transition="in" filter="fade">
                                      <p:cBhvr>
                                        <p:cTn id="192" dur="500"/>
                                        <p:tgtEl>
                                          <p:spTgt spid="83"/>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55"/>
                                        </p:tgtEl>
                                        <p:attrNameLst>
                                          <p:attrName>style.visibility</p:attrName>
                                        </p:attrNameLst>
                                      </p:cBhvr>
                                      <p:to>
                                        <p:strVal val="visible"/>
                                      </p:to>
                                    </p:set>
                                    <p:animEffect transition="in" filter="fade">
                                      <p:cBhvr>
                                        <p:cTn id="195" dur="500"/>
                                        <p:tgtEl>
                                          <p:spTgt spid="5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4"/>
                                        </p:tgtEl>
                                        <p:attrNameLst>
                                          <p:attrName>style.visibility</p:attrName>
                                        </p:attrNameLst>
                                      </p:cBhvr>
                                      <p:to>
                                        <p:strVal val="visible"/>
                                      </p:to>
                                    </p:set>
                                    <p:animEffect transition="in" filter="fade">
                                      <p:cBhvr>
                                        <p:cTn id="198" dur="500"/>
                                        <p:tgtEl>
                                          <p:spTgt spid="5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53"/>
                                        </p:tgtEl>
                                        <p:attrNameLst>
                                          <p:attrName>style.visibility</p:attrName>
                                        </p:attrNameLst>
                                      </p:cBhvr>
                                      <p:to>
                                        <p:strVal val="visible"/>
                                      </p:to>
                                    </p:set>
                                    <p:animEffect transition="in" filter="fade">
                                      <p:cBhvr>
                                        <p:cTn id="201" dur="500"/>
                                        <p:tgtEl>
                                          <p:spTgt spid="53"/>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26"/>
                                        </p:tgtEl>
                                        <p:attrNameLst>
                                          <p:attrName>style.visibility</p:attrName>
                                        </p:attrNameLst>
                                      </p:cBhvr>
                                      <p:to>
                                        <p:strVal val="visible"/>
                                      </p:to>
                                    </p:set>
                                    <p:animEffect transition="in" filter="fade">
                                      <p:cBhvr>
                                        <p:cTn id="206" dur="500"/>
                                        <p:tgtEl>
                                          <p:spTgt spid="26"/>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46"/>
                                        </p:tgtEl>
                                        <p:attrNameLst>
                                          <p:attrName>style.visibility</p:attrName>
                                        </p:attrNameLst>
                                      </p:cBhvr>
                                      <p:to>
                                        <p:strVal val="visible"/>
                                      </p:to>
                                    </p:set>
                                    <p:animEffect transition="in" filter="fade">
                                      <p:cBhvr>
                                        <p:cTn id="209" dur="500"/>
                                        <p:tgtEl>
                                          <p:spTgt spid="46"/>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47"/>
                                        </p:tgtEl>
                                        <p:attrNameLst>
                                          <p:attrName>style.visibility</p:attrName>
                                        </p:attrNameLst>
                                      </p:cBhvr>
                                      <p:to>
                                        <p:strVal val="visible"/>
                                      </p:to>
                                    </p:set>
                                    <p:animEffect transition="in" filter="fade">
                                      <p:cBhvr>
                                        <p:cTn id="212" dur="500"/>
                                        <p:tgtEl>
                                          <p:spTgt spid="47"/>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48"/>
                                        </p:tgtEl>
                                        <p:attrNameLst>
                                          <p:attrName>style.visibility</p:attrName>
                                        </p:attrNameLst>
                                      </p:cBhvr>
                                      <p:to>
                                        <p:strVal val="visible"/>
                                      </p:to>
                                    </p:set>
                                    <p:animEffect transition="in" filter="fade">
                                      <p:cBhvr>
                                        <p:cTn id="215" dur="500"/>
                                        <p:tgtEl>
                                          <p:spTgt spid="48"/>
                                        </p:tgtEl>
                                      </p:cBhvr>
                                    </p:animEffect>
                                  </p:childTnLst>
                                </p:cTn>
                              </p:par>
                              <p:par>
                                <p:cTn id="216" presetID="10" presetClass="entr" presetSubtype="0" fill="hold" nodeType="withEffect">
                                  <p:stCondLst>
                                    <p:cond delay="0"/>
                                  </p:stCondLst>
                                  <p:childTnLst>
                                    <p:set>
                                      <p:cBhvr>
                                        <p:cTn id="217" dur="1" fill="hold">
                                          <p:stCondLst>
                                            <p:cond delay="0"/>
                                          </p:stCondLst>
                                        </p:cTn>
                                        <p:tgtEl>
                                          <p:spTgt spid="75"/>
                                        </p:tgtEl>
                                        <p:attrNameLst>
                                          <p:attrName>style.visibility</p:attrName>
                                        </p:attrNameLst>
                                      </p:cBhvr>
                                      <p:to>
                                        <p:strVal val="visible"/>
                                      </p:to>
                                    </p:set>
                                    <p:animEffect transition="in" filter="fade">
                                      <p:cBhvr>
                                        <p:cTn id="218" dur="500"/>
                                        <p:tgtEl>
                                          <p:spTgt spid="75"/>
                                        </p:tgtEl>
                                      </p:cBhvr>
                                    </p:animEffect>
                                  </p:childTnLst>
                                </p:cTn>
                              </p:par>
                              <p:par>
                                <p:cTn id="219" presetID="10" presetClass="entr" presetSubtype="0" fill="hold" nodeType="withEffect">
                                  <p:stCondLst>
                                    <p:cond delay="0"/>
                                  </p:stCondLst>
                                  <p:childTnLst>
                                    <p:set>
                                      <p:cBhvr>
                                        <p:cTn id="220" dur="1" fill="hold">
                                          <p:stCondLst>
                                            <p:cond delay="0"/>
                                          </p:stCondLst>
                                        </p:cTn>
                                        <p:tgtEl>
                                          <p:spTgt spid="76"/>
                                        </p:tgtEl>
                                        <p:attrNameLst>
                                          <p:attrName>style.visibility</p:attrName>
                                        </p:attrNameLst>
                                      </p:cBhvr>
                                      <p:to>
                                        <p:strVal val="visible"/>
                                      </p:to>
                                    </p:set>
                                    <p:animEffect transition="in" filter="fade">
                                      <p:cBhvr>
                                        <p:cTn id="221" dur="500"/>
                                        <p:tgtEl>
                                          <p:spTgt spid="76"/>
                                        </p:tgtEl>
                                      </p:cBhvr>
                                    </p:animEffect>
                                  </p:childTnLst>
                                </p:cTn>
                              </p:par>
                              <p:par>
                                <p:cTn id="222" presetID="10" presetClass="entr" presetSubtype="0" fill="hold" nodeType="withEffect">
                                  <p:stCondLst>
                                    <p:cond delay="0"/>
                                  </p:stCondLst>
                                  <p:childTnLst>
                                    <p:set>
                                      <p:cBhvr>
                                        <p:cTn id="223" dur="1" fill="hold">
                                          <p:stCondLst>
                                            <p:cond delay="0"/>
                                          </p:stCondLst>
                                        </p:cTn>
                                        <p:tgtEl>
                                          <p:spTgt spid="77"/>
                                        </p:tgtEl>
                                        <p:attrNameLst>
                                          <p:attrName>style.visibility</p:attrName>
                                        </p:attrNameLst>
                                      </p:cBhvr>
                                      <p:to>
                                        <p:strVal val="visible"/>
                                      </p:to>
                                    </p:set>
                                    <p:animEffect transition="in" filter="fade">
                                      <p:cBhvr>
                                        <p:cTn id="2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7" grpId="0"/>
      <p:bldP spid="13" grpId="0"/>
      <p:bldP spid="14" grpId="0"/>
      <p:bldP spid="15" grpId="0"/>
      <p:bldP spid="16" grpId="0"/>
      <p:bldP spid="17" grpId="0"/>
      <p:bldP spid="18" grpId="0"/>
      <p:bldP spid="19" grpId="0"/>
      <p:bldP spid="20" grpId="0"/>
      <p:bldP spid="21" grpId="0"/>
      <p:bldP spid="22" grpId="0"/>
      <p:bldP spid="23" grpId="0"/>
      <p:bldP spid="24" grpId="0"/>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3" grpId="0"/>
      <p:bldP spid="54" grpId="0"/>
      <p:bldP spid="55" grpId="0"/>
      <p:bldP spid="57" grpId="0"/>
      <p:bldP spid="70" grpId="0"/>
      <p:bldP spid="71" grpId="0"/>
      <p:bldP spid="69" grpId="0" animBg="1"/>
      <p:bldP spid="79" grpId="0" animBg="1"/>
      <p:bldP spid="80" grpId="0" animBg="1"/>
      <p:bldP spid="81" grpId="0" animBg="1"/>
      <p:bldP spid="82" grpId="0" animBg="1"/>
      <p:bldP spid="8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25" name="TextBox 24"/>
          <p:cNvSpPr txBox="1"/>
          <p:nvPr/>
        </p:nvSpPr>
        <p:spPr>
          <a:xfrm>
            <a:off x="4901657" y="1173697"/>
            <a:ext cx="1083555" cy="430887"/>
          </a:xfrm>
          <a:prstGeom prst="rect">
            <a:avLst/>
          </a:prstGeom>
          <a:noFill/>
        </p:spPr>
        <p:txBody>
          <a:bodyPr wrap="square" rtlCol="0">
            <a:spAutoFit/>
          </a:bodyPr>
          <a:lstStyle/>
          <a:p>
            <a:pPr algn="ctr"/>
            <a:r>
              <a:rPr lang="en-IN" sz="2200" b="1" dirty="0" smtClean="0">
                <a:latin typeface="+mn-lt"/>
              </a:rPr>
              <a:t>2016</a:t>
            </a:r>
            <a:endParaRPr lang="en-US" sz="2200" b="1" dirty="0">
              <a:latin typeface="+mn-lt"/>
            </a:endParaRPr>
          </a:p>
        </p:txBody>
      </p:sp>
      <p:sp>
        <p:nvSpPr>
          <p:cNvPr id="28" name="TextBox 27"/>
          <p:cNvSpPr txBox="1"/>
          <p:nvPr/>
        </p:nvSpPr>
        <p:spPr>
          <a:xfrm>
            <a:off x="6418634" y="1173697"/>
            <a:ext cx="1083555" cy="430887"/>
          </a:xfrm>
          <a:prstGeom prst="rect">
            <a:avLst/>
          </a:prstGeom>
          <a:noFill/>
        </p:spPr>
        <p:txBody>
          <a:bodyPr wrap="square" rtlCol="0">
            <a:spAutoFit/>
          </a:bodyPr>
          <a:lstStyle/>
          <a:p>
            <a:pPr algn="ctr"/>
            <a:r>
              <a:rPr lang="en-IN" sz="2200" b="1" dirty="0" smtClean="0">
                <a:latin typeface="+mn-lt"/>
              </a:rPr>
              <a:t>2017</a:t>
            </a:r>
            <a:endParaRPr lang="en-US" sz="2200" b="1" dirty="0">
              <a:latin typeface="+mn-lt"/>
            </a:endParaRPr>
          </a:p>
        </p:txBody>
      </p:sp>
      <p:sp>
        <p:nvSpPr>
          <p:cNvPr id="29" name="TextBox 28"/>
          <p:cNvSpPr txBox="1"/>
          <p:nvPr/>
        </p:nvSpPr>
        <p:spPr>
          <a:xfrm>
            <a:off x="7969477" y="1185165"/>
            <a:ext cx="1083555" cy="430887"/>
          </a:xfrm>
          <a:prstGeom prst="rect">
            <a:avLst/>
          </a:prstGeom>
          <a:noFill/>
        </p:spPr>
        <p:txBody>
          <a:bodyPr wrap="square" rtlCol="0">
            <a:spAutoFit/>
          </a:bodyPr>
          <a:lstStyle/>
          <a:p>
            <a:pPr algn="ctr"/>
            <a:r>
              <a:rPr lang="en-IN" sz="2200" b="1" dirty="0" smtClean="0">
                <a:latin typeface="+mn-lt"/>
              </a:rPr>
              <a:t>2018</a:t>
            </a:r>
            <a:endParaRPr lang="en-US" sz="2200" b="1" dirty="0">
              <a:latin typeface="+mn-lt"/>
            </a:endParaRPr>
          </a:p>
        </p:txBody>
      </p:sp>
      <p:sp>
        <p:nvSpPr>
          <p:cNvPr id="30" name="TextBox 29"/>
          <p:cNvSpPr txBox="1"/>
          <p:nvPr/>
        </p:nvSpPr>
        <p:spPr>
          <a:xfrm>
            <a:off x="501003" y="1665243"/>
            <a:ext cx="4365408" cy="769441"/>
          </a:xfrm>
          <a:prstGeom prst="rect">
            <a:avLst/>
          </a:prstGeom>
          <a:noFill/>
        </p:spPr>
        <p:txBody>
          <a:bodyPr wrap="square" rtlCol="0">
            <a:spAutoFit/>
          </a:bodyPr>
          <a:lstStyle/>
          <a:p>
            <a:r>
              <a:rPr lang="en-IN" sz="2200" b="1" dirty="0">
                <a:latin typeface="+mn-lt"/>
              </a:rPr>
              <a:t>Cumulative revenue to </a:t>
            </a:r>
            <a:r>
              <a:rPr lang="en-IN" sz="2200" b="1" dirty="0" smtClean="0">
                <a:latin typeface="+mn-lt"/>
              </a:rPr>
              <a:t>be recognized </a:t>
            </a:r>
            <a:r>
              <a:rPr lang="en-IN" sz="2200" b="1" dirty="0">
                <a:latin typeface="+mn-lt"/>
              </a:rPr>
              <a:t>to date</a:t>
            </a:r>
            <a:endParaRPr lang="en-US" sz="2200" dirty="0">
              <a:latin typeface="+mn-lt"/>
            </a:endParaRPr>
          </a:p>
        </p:txBody>
      </p:sp>
      <p:sp>
        <p:nvSpPr>
          <p:cNvPr id="31" name="TextBox 30"/>
          <p:cNvSpPr txBox="1"/>
          <p:nvPr/>
        </p:nvSpPr>
        <p:spPr>
          <a:xfrm>
            <a:off x="7684182" y="2003797"/>
            <a:ext cx="1488771" cy="430887"/>
          </a:xfrm>
          <a:prstGeom prst="rect">
            <a:avLst/>
          </a:prstGeom>
          <a:noFill/>
        </p:spPr>
        <p:txBody>
          <a:bodyPr wrap="square" rtlCol="0">
            <a:spAutoFit/>
          </a:bodyPr>
          <a:lstStyle/>
          <a:p>
            <a:pPr algn="r"/>
            <a:r>
              <a:rPr lang="en-IN" sz="2200" dirty="0">
                <a:latin typeface="+mn-lt"/>
              </a:rPr>
              <a:t>$5,000,000</a:t>
            </a:r>
            <a:endParaRPr lang="en-US" sz="2200" dirty="0">
              <a:latin typeface="+mn-lt"/>
            </a:endParaRPr>
          </a:p>
        </p:txBody>
      </p:sp>
      <p:sp>
        <p:nvSpPr>
          <p:cNvPr id="32" name="TextBox 31"/>
          <p:cNvSpPr txBox="1"/>
          <p:nvPr/>
        </p:nvSpPr>
        <p:spPr>
          <a:xfrm>
            <a:off x="6270799" y="2003797"/>
            <a:ext cx="1488771" cy="430887"/>
          </a:xfrm>
          <a:prstGeom prst="rect">
            <a:avLst/>
          </a:prstGeom>
          <a:noFill/>
        </p:spPr>
        <p:txBody>
          <a:bodyPr wrap="square" rtlCol="0">
            <a:spAutoFit/>
          </a:bodyPr>
          <a:lstStyle/>
          <a:p>
            <a:pPr algn="r"/>
            <a:r>
              <a:rPr lang="en-IN" sz="2200" dirty="0" smtClean="0">
                <a:latin typeface="+mn-lt"/>
              </a:rPr>
              <a:t>$3,125,000</a:t>
            </a:r>
            <a:endParaRPr lang="en-US" sz="2200" dirty="0">
              <a:latin typeface="+mn-lt"/>
            </a:endParaRPr>
          </a:p>
        </p:txBody>
      </p:sp>
      <p:sp>
        <p:nvSpPr>
          <p:cNvPr id="33" name="TextBox 32"/>
          <p:cNvSpPr txBox="1"/>
          <p:nvPr/>
        </p:nvSpPr>
        <p:spPr>
          <a:xfrm>
            <a:off x="4828587" y="2003797"/>
            <a:ext cx="1488771" cy="430887"/>
          </a:xfrm>
          <a:prstGeom prst="rect">
            <a:avLst/>
          </a:prstGeom>
          <a:noFill/>
        </p:spPr>
        <p:txBody>
          <a:bodyPr wrap="square" rtlCol="0">
            <a:spAutoFit/>
          </a:bodyPr>
          <a:lstStyle/>
          <a:p>
            <a:pPr algn="r"/>
            <a:r>
              <a:rPr lang="en-IN" sz="2200" dirty="0" smtClean="0">
                <a:latin typeface="+mn-lt"/>
              </a:rPr>
              <a:t>$2,000,000</a:t>
            </a:r>
            <a:endParaRPr lang="en-US" sz="2200" dirty="0">
              <a:latin typeface="+mn-lt"/>
            </a:endParaRPr>
          </a:p>
        </p:txBody>
      </p:sp>
      <p:cxnSp>
        <p:nvCxnSpPr>
          <p:cNvPr id="34" name="Straight Connector 33"/>
          <p:cNvCxnSpPr/>
          <p:nvPr/>
        </p:nvCxnSpPr>
        <p:spPr>
          <a:xfrm>
            <a:off x="574409" y="1569938"/>
            <a:ext cx="8533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1003" y="2417952"/>
            <a:ext cx="5092762" cy="430887"/>
          </a:xfrm>
          <a:prstGeom prst="rect">
            <a:avLst/>
          </a:prstGeom>
          <a:noFill/>
        </p:spPr>
        <p:txBody>
          <a:bodyPr wrap="square" rtlCol="0">
            <a:spAutoFit/>
          </a:bodyPr>
          <a:lstStyle/>
          <a:p>
            <a:r>
              <a:rPr lang="en-IN" sz="2200" b="1" dirty="0" smtClean="0">
                <a:latin typeface="+mn-lt"/>
              </a:rPr>
              <a:t>Revenue </a:t>
            </a:r>
            <a:r>
              <a:rPr lang="en-IN" sz="2200" b="1" dirty="0">
                <a:latin typeface="+mn-lt"/>
              </a:rPr>
              <a:t>recognized in prior periods</a:t>
            </a:r>
            <a:endParaRPr lang="en-US" sz="2200" dirty="0">
              <a:latin typeface="+mn-lt"/>
            </a:endParaRPr>
          </a:p>
        </p:txBody>
      </p:sp>
      <p:sp>
        <p:nvSpPr>
          <p:cNvPr id="36" name="TextBox 35"/>
          <p:cNvSpPr txBox="1"/>
          <p:nvPr/>
        </p:nvSpPr>
        <p:spPr>
          <a:xfrm>
            <a:off x="7684182" y="2417952"/>
            <a:ext cx="1488771" cy="430887"/>
          </a:xfrm>
          <a:prstGeom prst="rect">
            <a:avLst/>
          </a:prstGeom>
          <a:noFill/>
        </p:spPr>
        <p:txBody>
          <a:bodyPr wrap="square" rtlCol="0">
            <a:spAutoFit/>
          </a:bodyPr>
          <a:lstStyle/>
          <a:p>
            <a:pPr algn="r"/>
            <a:r>
              <a:rPr lang="en-IN" sz="2200" dirty="0">
                <a:latin typeface="+mn-lt"/>
              </a:rPr>
              <a:t>(</a:t>
            </a:r>
            <a:r>
              <a:rPr lang="en-IN" sz="2200" dirty="0" smtClean="0">
                <a:latin typeface="+mn-lt"/>
              </a:rPr>
              <a:t>3,125,000)</a:t>
            </a:r>
            <a:endParaRPr lang="en-US" sz="2200" dirty="0">
              <a:latin typeface="+mn-lt"/>
            </a:endParaRPr>
          </a:p>
        </p:txBody>
      </p:sp>
      <p:sp>
        <p:nvSpPr>
          <p:cNvPr id="37" name="TextBox 36"/>
          <p:cNvSpPr txBox="1"/>
          <p:nvPr/>
        </p:nvSpPr>
        <p:spPr>
          <a:xfrm>
            <a:off x="6270799" y="2417952"/>
            <a:ext cx="1488771" cy="769441"/>
          </a:xfrm>
          <a:prstGeom prst="rect">
            <a:avLst/>
          </a:prstGeom>
          <a:noFill/>
        </p:spPr>
        <p:txBody>
          <a:bodyPr wrap="square" rtlCol="0">
            <a:spAutoFit/>
          </a:bodyPr>
          <a:lstStyle/>
          <a:p>
            <a:pPr algn="r"/>
            <a:r>
              <a:rPr lang="en-IN" sz="2200" dirty="0">
                <a:latin typeface="+mn-lt"/>
              </a:rPr>
              <a:t>(</a:t>
            </a:r>
            <a:r>
              <a:rPr lang="en-IN" sz="2200" dirty="0" smtClean="0">
                <a:latin typeface="+mn-lt"/>
              </a:rPr>
              <a:t>2,000,000)</a:t>
            </a:r>
            <a:endParaRPr lang="en-US" sz="2200" dirty="0">
              <a:latin typeface="+mn-lt"/>
            </a:endParaRPr>
          </a:p>
        </p:txBody>
      </p:sp>
      <p:sp>
        <p:nvSpPr>
          <p:cNvPr id="38" name="TextBox 37"/>
          <p:cNvSpPr txBox="1"/>
          <p:nvPr/>
        </p:nvSpPr>
        <p:spPr>
          <a:xfrm>
            <a:off x="4828587" y="2417952"/>
            <a:ext cx="1488771" cy="430887"/>
          </a:xfrm>
          <a:prstGeom prst="rect">
            <a:avLst/>
          </a:prstGeom>
          <a:noFill/>
        </p:spPr>
        <p:txBody>
          <a:bodyPr wrap="square" rtlCol="0">
            <a:spAutoFit/>
          </a:bodyPr>
          <a:lstStyle/>
          <a:p>
            <a:pPr algn="r"/>
            <a:r>
              <a:rPr lang="en-IN" sz="2200" dirty="0">
                <a:latin typeface="+mn-lt"/>
              </a:rPr>
              <a:t>–0–</a:t>
            </a:r>
            <a:endParaRPr lang="en-US" sz="2200" dirty="0">
              <a:latin typeface="+mn-lt"/>
            </a:endParaRPr>
          </a:p>
        </p:txBody>
      </p:sp>
      <p:sp>
        <p:nvSpPr>
          <p:cNvPr id="39" name="TextBox 38"/>
          <p:cNvSpPr txBox="1"/>
          <p:nvPr/>
        </p:nvSpPr>
        <p:spPr>
          <a:xfrm>
            <a:off x="501003" y="2832107"/>
            <a:ext cx="4365408" cy="769441"/>
          </a:xfrm>
          <a:prstGeom prst="rect">
            <a:avLst/>
          </a:prstGeom>
          <a:noFill/>
        </p:spPr>
        <p:txBody>
          <a:bodyPr wrap="square" rtlCol="0">
            <a:spAutoFit/>
          </a:bodyPr>
          <a:lstStyle/>
          <a:p>
            <a:r>
              <a:rPr lang="en-IN" sz="2200" b="1" dirty="0">
                <a:latin typeface="+mn-lt"/>
              </a:rPr>
              <a:t>Revenue recognized in the current period</a:t>
            </a:r>
            <a:endParaRPr lang="en-US" sz="2200" dirty="0">
              <a:latin typeface="+mn-lt"/>
            </a:endParaRPr>
          </a:p>
        </p:txBody>
      </p:sp>
      <p:sp>
        <p:nvSpPr>
          <p:cNvPr id="40" name="TextBox 39"/>
          <p:cNvSpPr txBox="1"/>
          <p:nvPr/>
        </p:nvSpPr>
        <p:spPr>
          <a:xfrm>
            <a:off x="7684182" y="3170661"/>
            <a:ext cx="1488771" cy="430887"/>
          </a:xfrm>
          <a:prstGeom prst="rect">
            <a:avLst/>
          </a:prstGeom>
          <a:noFill/>
        </p:spPr>
        <p:txBody>
          <a:bodyPr wrap="square" rtlCol="0">
            <a:spAutoFit/>
          </a:bodyPr>
          <a:lstStyle/>
          <a:p>
            <a:pPr algn="r"/>
            <a:r>
              <a:rPr lang="en-IN" sz="2200" b="1" dirty="0" smtClean="0">
                <a:solidFill>
                  <a:srgbClr val="00B0EC"/>
                </a:solidFill>
                <a:latin typeface="+mn-lt"/>
              </a:rPr>
              <a:t>$1,875,000</a:t>
            </a:r>
            <a:endParaRPr lang="en-US" sz="2200" b="1" dirty="0">
              <a:solidFill>
                <a:srgbClr val="00B0EC"/>
              </a:solidFill>
              <a:latin typeface="+mn-lt"/>
            </a:endParaRPr>
          </a:p>
        </p:txBody>
      </p:sp>
      <p:sp>
        <p:nvSpPr>
          <p:cNvPr id="41" name="TextBox 40"/>
          <p:cNvSpPr txBox="1"/>
          <p:nvPr/>
        </p:nvSpPr>
        <p:spPr>
          <a:xfrm>
            <a:off x="6270799" y="3170661"/>
            <a:ext cx="1488771" cy="430887"/>
          </a:xfrm>
          <a:prstGeom prst="rect">
            <a:avLst/>
          </a:prstGeom>
          <a:noFill/>
        </p:spPr>
        <p:txBody>
          <a:bodyPr wrap="square" rtlCol="0">
            <a:spAutoFit/>
          </a:bodyPr>
          <a:lstStyle/>
          <a:p>
            <a:pPr algn="r"/>
            <a:r>
              <a:rPr lang="en-IN" sz="2200" b="1" dirty="0" smtClean="0">
                <a:solidFill>
                  <a:srgbClr val="00B0EC"/>
                </a:solidFill>
                <a:latin typeface="+mn-lt"/>
              </a:rPr>
              <a:t>$1,125,000</a:t>
            </a:r>
            <a:endParaRPr lang="en-US" sz="2200" b="1" dirty="0">
              <a:solidFill>
                <a:srgbClr val="00B0EC"/>
              </a:solidFill>
              <a:latin typeface="+mn-lt"/>
            </a:endParaRPr>
          </a:p>
        </p:txBody>
      </p:sp>
      <p:sp>
        <p:nvSpPr>
          <p:cNvPr id="42" name="TextBox 41"/>
          <p:cNvSpPr txBox="1"/>
          <p:nvPr/>
        </p:nvSpPr>
        <p:spPr>
          <a:xfrm>
            <a:off x="4828587" y="3170661"/>
            <a:ext cx="1488771" cy="430887"/>
          </a:xfrm>
          <a:prstGeom prst="rect">
            <a:avLst/>
          </a:prstGeom>
          <a:noFill/>
        </p:spPr>
        <p:txBody>
          <a:bodyPr wrap="square" rtlCol="0">
            <a:spAutoFit/>
          </a:bodyPr>
          <a:lstStyle/>
          <a:p>
            <a:pPr algn="r"/>
            <a:r>
              <a:rPr lang="en-IN" sz="2200" b="1" dirty="0" smtClean="0">
                <a:solidFill>
                  <a:srgbClr val="00B0EC"/>
                </a:solidFill>
                <a:latin typeface="+mn-lt"/>
              </a:rPr>
              <a:t>$2,000,000</a:t>
            </a:r>
            <a:endParaRPr lang="en-US" sz="2200" b="1" dirty="0">
              <a:solidFill>
                <a:srgbClr val="00B0EC"/>
              </a:solidFill>
              <a:latin typeface="+mn-lt"/>
            </a:endParaRPr>
          </a:p>
        </p:txBody>
      </p:sp>
      <p:cxnSp>
        <p:nvCxnSpPr>
          <p:cNvPr id="43" name="Straight Connector 42"/>
          <p:cNvCxnSpPr/>
          <p:nvPr/>
        </p:nvCxnSpPr>
        <p:spPr>
          <a:xfrm>
            <a:off x="4922011" y="2825685"/>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378273" y="2825685"/>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7796978" y="2825685"/>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922011" y="3587684"/>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6378273" y="3587684"/>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7796978" y="3587684"/>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4922011" y="3655419"/>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378273" y="3655419"/>
            <a:ext cx="13435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7796978" y="3655419"/>
            <a:ext cx="131703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582130" y="3998531"/>
            <a:ext cx="6391394" cy="461665"/>
          </a:xfrm>
          <a:prstGeom prst="rect">
            <a:avLst/>
          </a:prstGeom>
          <a:noFill/>
        </p:spPr>
        <p:txBody>
          <a:bodyPr wrap="square" rtlCol="0">
            <a:spAutoFit/>
          </a:bodyPr>
          <a:lstStyle/>
          <a:p>
            <a:r>
              <a:rPr lang="en-IN" sz="2400" b="1" dirty="0">
                <a:latin typeface="+mn-lt"/>
              </a:rPr>
              <a:t>Journal entries to recognize revenue:</a:t>
            </a:r>
            <a:endParaRPr lang="en-US" sz="2200" dirty="0">
              <a:latin typeface="+mn-lt"/>
            </a:endParaRPr>
          </a:p>
        </p:txBody>
      </p:sp>
      <p:sp>
        <p:nvSpPr>
          <p:cNvPr id="53" name="Rectangle 52"/>
          <p:cNvSpPr/>
          <p:nvPr/>
        </p:nvSpPr>
        <p:spPr>
          <a:xfrm>
            <a:off x="624815" y="4474397"/>
            <a:ext cx="8455821" cy="2071113"/>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55" name="TextBox 54"/>
          <p:cNvSpPr txBox="1">
            <a:spLocks noChangeArrowheads="1"/>
          </p:cNvSpPr>
          <p:nvPr/>
        </p:nvSpPr>
        <p:spPr bwMode="auto">
          <a:xfrm>
            <a:off x="836279" y="4482577"/>
            <a:ext cx="3200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2400" b="1" dirty="0">
                <a:latin typeface="Calibri" pitchFamily="34" charset="0"/>
              </a:rPr>
              <a:t>Journal Entry</a:t>
            </a:r>
            <a:endParaRPr lang="en-IN" altLang="en-US" sz="2400" b="1" baseline="30000" dirty="0">
              <a:latin typeface="Calibri" pitchFamily="34" charset="0"/>
            </a:endParaRPr>
          </a:p>
        </p:txBody>
      </p:sp>
      <p:sp>
        <p:nvSpPr>
          <p:cNvPr id="56" name="TextBox 55"/>
          <p:cNvSpPr txBox="1">
            <a:spLocks noChangeArrowheads="1"/>
          </p:cNvSpPr>
          <p:nvPr/>
        </p:nvSpPr>
        <p:spPr bwMode="auto">
          <a:xfrm>
            <a:off x="618465" y="4926546"/>
            <a:ext cx="42764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sz="2200" dirty="0">
                <a:latin typeface="+mn-lt"/>
              </a:rPr>
              <a:t>Construction in progress (CIP)</a:t>
            </a:r>
            <a:endParaRPr lang="en-IN" altLang="en-US" sz="2200" baseline="30000" dirty="0">
              <a:latin typeface="+mn-lt"/>
            </a:endParaRPr>
          </a:p>
        </p:txBody>
      </p:sp>
      <p:sp>
        <p:nvSpPr>
          <p:cNvPr id="57" name="TextBox 56"/>
          <p:cNvSpPr txBox="1">
            <a:spLocks noChangeArrowheads="1"/>
          </p:cNvSpPr>
          <p:nvPr/>
        </p:nvSpPr>
        <p:spPr bwMode="auto">
          <a:xfrm>
            <a:off x="618465" y="5358840"/>
            <a:ext cx="42727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sz="2200" dirty="0">
                <a:latin typeface="+mn-lt"/>
              </a:rPr>
              <a:t>Cost of construction</a:t>
            </a:r>
            <a:endParaRPr lang="en-IN" altLang="en-US" sz="2200" baseline="30000" dirty="0">
              <a:latin typeface="+mn-lt"/>
            </a:endParaRPr>
          </a:p>
        </p:txBody>
      </p:sp>
      <p:sp>
        <p:nvSpPr>
          <p:cNvPr id="58" name="TextBox 57"/>
          <p:cNvSpPr txBox="1">
            <a:spLocks noChangeArrowheads="1"/>
          </p:cNvSpPr>
          <p:nvPr/>
        </p:nvSpPr>
        <p:spPr bwMode="auto">
          <a:xfrm>
            <a:off x="4106702" y="5379515"/>
            <a:ext cx="171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400" dirty="0" smtClean="0">
                <a:latin typeface="Calibri" pitchFamily="34" charset="0"/>
              </a:rPr>
              <a:t>1,500,000</a:t>
            </a:r>
            <a:endParaRPr lang="en-IN" altLang="en-US" sz="2400" baseline="30000" dirty="0">
              <a:latin typeface="Calibri" pitchFamily="34" charset="0"/>
            </a:endParaRPr>
          </a:p>
        </p:txBody>
      </p:sp>
      <p:sp>
        <p:nvSpPr>
          <p:cNvPr id="59" name="TextBox 58"/>
          <p:cNvSpPr txBox="1">
            <a:spLocks noChangeArrowheads="1"/>
          </p:cNvSpPr>
          <p:nvPr/>
        </p:nvSpPr>
        <p:spPr bwMode="auto">
          <a:xfrm>
            <a:off x="3793031" y="4909615"/>
            <a:ext cx="1698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b="1" dirty="0" smtClean="0">
                <a:solidFill>
                  <a:srgbClr val="EC008C"/>
                </a:solidFill>
                <a:latin typeface="Calibri" pitchFamily="34" charset="0"/>
              </a:rPr>
              <a:t>500,000</a:t>
            </a:r>
            <a:endParaRPr lang="en-IN" altLang="en-US" sz="2400" b="1" baseline="30000" dirty="0">
              <a:solidFill>
                <a:srgbClr val="EC008C"/>
              </a:solidFill>
              <a:latin typeface="Calibri" pitchFamily="34" charset="0"/>
            </a:endParaRPr>
          </a:p>
        </p:txBody>
      </p:sp>
      <p:cxnSp>
        <p:nvCxnSpPr>
          <p:cNvPr id="62" name="Straight Connector 61"/>
          <p:cNvCxnSpPr/>
          <p:nvPr/>
        </p:nvCxnSpPr>
        <p:spPr>
          <a:xfrm>
            <a:off x="642454" y="4923901"/>
            <a:ext cx="83872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618465" y="5791134"/>
            <a:ext cx="4272762" cy="76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lvl="1"/>
            <a:r>
              <a:rPr lang="en-US" sz="2200" dirty="0">
                <a:latin typeface="+mn-lt"/>
              </a:rPr>
              <a:t>Revenue from long-term contracts</a:t>
            </a:r>
            <a:endParaRPr lang="en-IN" altLang="en-US" sz="2200" baseline="30000" dirty="0">
              <a:latin typeface="+mn-lt"/>
            </a:endParaRPr>
          </a:p>
        </p:txBody>
      </p:sp>
      <p:sp>
        <p:nvSpPr>
          <p:cNvPr id="64" name="TextBox 63"/>
          <p:cNvSpPr txBox="1">
            <a:spLocks noChangeArrowheads="1"/>
          </p:cNvSpPr>
          <p:nvPr/>
        </p:nvSpPr>
        <p:spPr bwMode="auto">
          <a:xfrm>
            <a:off x="4351226" y="6092812"/>
            <a:ext cx="171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b="1" dirty="0" smtClean="0">
                <a:solidFill>
                  <a:srgbClr val="00B0EC"/>
                </a:solidFill>
                <a:latin typeface="Calibri" pitchFamily="34" charset="0"/>
              </a:rPr>
              <a:t>2,000,000</a:t>
            </a:r>
            <a:endParaRPr lang="en-IN" altLang="en-US" sz="2400" b="1" baseline="30000" dirty="0">
              <a:solidFill>
                <a:srgbClr val="00B0EC"/>
              </a:solidFill>
              <a:latin typeface="Calibri" pitchFamily="34" charset="0"/>
            </a:endParaRPr>
          </a:p>
        </p:txBody>
      </p:sp>
      <p:sp>
        <p:nvSpPr>
          <p:cNvPr id="65" name="TextBox 64"/>
          <p:cNvSpPr txBox="1">
            <a:spLocks noChangeArrowheads="1"/>
          </p:cNvSpPr>
          <p:nvPr/>
        </p:nvSpPr>
        <p:spPr bwMode="auto">
          <a:xfrm>
            <a:off x="5698432" y="5396450"/>
            <a:ext cx="171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400" dirty="0" smtClean="0">
                <a:latin typeface="Calibri" pitchFamily="34" charset="0"/>
              </a:rPr>
              <a:t>1,000,000</a:t>
            </a:r>
            <a:endParaRPr lang="en-IN" altLang="en-US" sz="2400" baseline="30000" dirty="0">
              <a:latin typeface="Calibri" pitchFamily="34" charset="0"/>
            </a:endParaRPr>
          </a:p>
        </p:txBody>
      </p:sp>
      <p:sp>
        <p:nvSpPr>
          <p:cNvPr id="66" name="TextBox 65"/>
          <p:cNvSpPr txBox="1">
            <a:spLocks noChangeArrowheads="1"/>
          </p:cNvSpPr>
          <p:nvPr/>
        </p:nvSpPr>
        <p:spPr bwMode="auto">
          <a:xfrm>
            <a:off x="5384761" y="4926550"/>
            <a:ext cx="1698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b="1" dirty="0" smtClean="0">
                <a:solidFill>
                  <a:srgbClr val="EC008C"/>
                </a:solidFill>
                <a:latin typeface="Calibri" pitchFamily="34" charset="0"/>
              </a:rPr>
              <a:t>125,000</a:t>
            </a:r>
            <a:endParaRPr lang="en-IN" altLang="en-US" sz="2400" b="1" baseline="30000" dirty="0">
              <a:solidFill>
                <a:srgbClr val="EC008C"/>
              </a:solidFill>
              <a:latin typeface="Calibri" pitchFamily="34" charset="0"/>
            </a:endParaRPr>
          </a:p>
        </p:txBody>
      </p:sp>
      <p:sp>
        <p:nvSpPr>
          <p:cNvPr id="67" name="TextBox 66"/>
          <p:cNvSpPr txBox="1">
            <a:spLocks noChangeArrowheads="1"/>
          </p:cNvSpPr>
          <p:nvPr/>
        </p:nvSpPr>
        <p:spPr bwMode="auto">
          <a:xfrm>
            <a:off x="5942956" y="6109747"/>
            <a:ext cx="171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b="1" dirty="0" smtClean="0">
                <a:solidFill>
                  <a:srgbClr val="00B0EC"/>
                </a:solidFill>
                <a:latin typeface="Calibri" pitchFamily="34" charset="0"/>
              </a:rPr>
              <a:t>1,125,000</a:t>
            </a:r>
            <a:endParaRPr lang="en-IN" altLang="en-US" sz="2400" b="1" baseline="30000" dirty="0">
              <a:solidFill>
                <a:srgbClr val="00B0EC"/>
              </a:solidFill>
              <a:latin typeface="Calibri" pitchFamily="34" charset="0"/>
            </a:endParaRPr>
          </a:p>
        </p:txBody>
      </p:sp>
      <p:sp>
        <p:nvSpPr>
          <p:cNvPr id="68" name="TextBox 67"/>
          <p:cNvSpPr txBox="1">
            <a:spLocks noChangeArrowheads="1"/>
          </p:cNvSpPr>
          <p:nvPr/>
        </p:nvSpPr>
        <p:spPr bwMode="auto">
          <a:xfrm>
            <a:off x="7205497" y="5396449"/>
            <a:ext cx="171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400" dirty="0" smtClean="0">
                <a:latin typeface="Calibri" pitchFamily="34" charset="0"/>
              </a:rPr>
              <a:t>1,600,000</a:t>
            </a:r>
            <a:endParaRPr lang="en-IN" altLang="en-US" sz="2400" baseline="30000" dirty="0">
              <a:latin typeface="Calibri" pitchFamily="34" charset="0"/>
            </a:endParaRPr>
          </a:p>
        </p:txBody>
      </p:sp>
      <p:sp>
        <p:nvSpPr>
          <p:cNvPr id="69" name="TextBox 68"/>
          <p:cNvSpPr txBox="1">
            <a:spLocks noChangeArrowheads="1"/>
          </p:cNvSpPr>
          <p:nvPr/>
        </p:nvSpPr>
        <p:spPr bwMode="auto">
          <a:xfrm>
            <a:off x="6891826" y="4926549"/>
            <a:ext cx="1698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b="1" dirty="0" smtClean="0">
                <a:solidFill>
                  <a:srgbClr val="EC008C"/>
                </a:solidFill>
                <a:latin typeface="Calibri" pitchFamily="34" charset="0"/>
              </a:rPr>
              <a:t>275,000</a:t>
            </a:r>
            <a:endParaRPr lang="en-IN" altLang="en-US" sz="2400" b="1" baseline="30000" dirty="0">
              <a:solidFill>
                <a:srgbClr val="EC008C"/>
              </a:solidFill>
              <a:latin typeface="Calibri" pitchFamily="34" charset="0"/>
            </a:endParaRPr>
          </a:p>
        </p:txBody>
      </p:sp>
      <p:sp>
        <p:nvSpPr>
          <p:cNvPr id="70" name="TextBox 69"/>
          <p:cNvSpPr txBox="1">
            <a:spLocks noChangeArrowheads="1"/>
          </p:cNvSpPr>
          <p:nvPr/>
        </p:nvSpPr>
        <p:spPr bwMode="auto">
          <a:xfrm>
            <a:off x="7450021" y="6109746"/>
            <a:ext cx="171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sz="2400" b="1" dirty="0" smtClean="0">
                <a:solidFill>
                  <a:srgbClr val="00B0EC"/>
                </a:solidFill>
                <a:latin typeface="Calibri" pitchFamily="34" charset="0"/>
              </a:rPr>
              <a:t>1,875,000</a:t>
            </a:r>
            <a:endParaRPr lang="en-IN" altLang="en-US" sz="2400" b="1" baseline="30000" dirty="0">
              <a:solidFill>
                <a:srgbClr val="00B0EC"/>
              </a:solidFill>
              <a:latin typeface="Calibri" pitchFamily="34" charset="0"/>
            </a:endParaRPr>
          </a:p>
        </p:txBody>
      </p:sp>
      <p:cxnSp>
        <p:nvCxnSpPr>
          <p:cNvPr id="5" name="Straight Arrow Connector 4"/>
          <p:cNvCxnSpPr/>
          <p:nvPr/>
        </p:nvCxnSpPr>
        <p:spPr>
          <a:xfrm>
            <a:off x="6247508" y="2217818"/>
            <a:ext cx="274891" cy="299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678389" y="2217818"/>
            <a:ext cx="291088" cy="282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355289" y="4529488"/>
            <a:ext cx="1083555" cy="430887"/>
          </a:xfrm>
          <a:prstGeom prst="rect">
            <a:avLst/>
          </a:prstGeom>
          <a:noFill/>
        </p:spPr>
        <p:txBody>
          <a:bodyPr wrap="square" rtlCol="0">
            <a:spAutoFit/>
          </a:bodyPr>
          <a:lstStyle/>
          <a:p>
            <a:pPr algn="ctr"/>
            <a:r>
              <a:rPr lang="en-IN" sz="2200" b="1" dirty="0" smtClean="0">
                <a:latin typeface="+mn-lt"/>
              </a:rPr>
              <a:t>2016</a:t>
            </a:r>
            <a:endParaRPr lang="en-US" sz="2200" b="1" dirty="0">
              <a:latin typeface="+mn-lt"/>
            </a:endParaRPr>
          </a:p>
        </p:txBody>
      </p:sp>
      <p:sp>
        <p:nvSpPr>
          <p:cNvPr id="73" name="TextBox 72"/>
          <p:cNvSpPr txBox="1"/>
          <p:nvPr/>
        </p:nvSpPr>
        <p:spPr>
          <a:xfrm>
            <a:off x="5872266" y="4529488"/>
            <a:ext cx="1083555" cy="430887"/>
          </a:xfrm>
          <a:prstGeom prst="rect">
            <a:avLst/>
          </a:prstGeom>
          <a:noFill/>
        </p:spPr>
        <p:txBody>
          <a:bodyPr wrap="square" rtlCol="0">
            <a:spAutoFit/>
          </a:bodyPr>
          <a:lstStyle/>
          <a:p>
            <a:pPr algn="ctr"/>
            <a:r>
              <a:rPr lang="en-IN" sz="2200" b="1" dirty="0" smtClean="0">
                <a:latin typeface="+mn-lt"/>
              </a:rPr>
              <a:t>2017</a:t>
            </a:r>
            <a:endParaRPr lang="en-US" sz="2200" b="1" dirty="0">
              <a:latin typeface="+mn-lt"/>
            </a:endParaRPr>
          </a:p>
        </p:txBody>
      </p:sp>
      <p:sp>
        <p:nvSpPr>
          <p:cNvPr id="74" name="TextBox 73"/>
          <p:cNvSpPr txBox="1"/>
          <p:nvPr/>
        </p:nvSpPr>
        <p:spPr>
          <a:xfrm>
            <a:off x="7423109" y="4540956"/>
            <a:ext cx="1083555" cy="430887"/>
          </a:xfrm>
          <a:prstGeom prst="rect">
            <a:avLst/>
          </a:prstGeom>
          <a:noFill/>
        </p:spPr>
        <p:txBody>
          <a:bodyPr wrap="square" rtlCol="0">
            <a:spAutoFit/>
          </a:bodyPr>
          <a:lstStyle/>
          <a:p>
            <a:pPr algn="ctr"/>
            <a:r>
              <a:rPr lang="en-IN" sz="2200" b="1" dirty="0" smtClean="0">
                <a:latin typeface="+mn-lt"/>
              </a:rPr>
              <a:t>2018</a:t>
            </a:r>
            <a:endParaRPr lang="en-US" sz="2200" b="1" dirty="0">
              <a:latin typeface="+mn-lt"/>
            </a:endParaRPr>
          </a:p>
        </p:txBody>
      </p:sp>
      <p:sp>
        <p:nvSpPr>
          <p:cNvPr id="54" name="Title 1"/>
          <p:cNvSpPr>
            <a:spLocks noGrp="1"/>
          </p:cNvSpPr>
          <p:nvPr>
            <p:ph type="title"/>
          </p:nvPr>
        </p:nvSpPr>
        <p:spPr>
          <a:xfrm>
            <a:off x="720089" y="517"/>
            <a:ext cx="8465820" cy="980994"/>
          </a:xfrm>
        </p:spPr>
        <p:txBody>
          <a:bodyPr>
            <a:normAutofit fontScale="90000"/>
          </a:bodyPr>
          <a:lstStyle/>
          <a:p>
            <a:r>
              <a:rPr lang="en-IN" sz="3100" dirty="0" smtClean="0">
                <a:ea typeface="Adobe Fan Heiti Std B"/>
                <a:cs typeface="Adobe Fan Heiti Std B"/>
              </a:rPr>
              <a:t>Recognizing Revenue Over Time According to Percentage of Completion</a:t>
            </a:r>
            <a:r>
              <a:rPr lang="en-US" sz="1600" dirty="0">
                <a:cs typeface="Arial" charset="0"/>
              </a:rPr>
              <a:t> </a:t>
            </a:r>
            <a:r>
              <a:rPr lang="en-US" sz="1600" dirty="0" smtClean="0">
                <a:cs typeface="Arial" charset="0"/>
              </a:rPr>
              <a:t>                                                               (</a:t>
            </a:r>
            <a:r>
              <a:rPr lang="en-US" sz="1600" dirty="0">
                <a:cs typeface="Arial" charset="0"/>
              </a:rPr>
              <a:t>Illustration continued)</a:t>
            </a:r>
            <a:endParaRPr lang="en-US" dirty="0" smtClean="0">
              <a:ea typeface="Adobe Fan Heiti Std B"/>
              <a:cs typeface="Adobe Fan Heiti Std B"/>
            </a:endParaRPr>
          </a:p>
        </p:txBody>
      </p:sp>
    </p:spTree>
    <p:extLst>
      <p:ext uri="{BB962C8B-B14F-4D97-AF65-F5344CB8AC3E}">
        <p14:creationId xmlns:p14="http://schemas.microsoft.com/office/powerpoint/2010/main" val="1313584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p:bldP spid="56" grpId="0"/>
      <p:bldP spid="57" grpId="0"/>
      <p:bldP spid="58" grpId="0"/>
      <p:bldP spid="59" grpId="0"/>
      <p:bldP spid="63" grpId="0"/>
      <p:bldP spid="64" grpId="0"/>
      <p:bldP spid="65" grpId="0"/>
      <p:bldP spid="66" grpId="0"/>
      <p:bldP spid="67" grpId="0"/>
      <p:bldP spid="68" grpId="0"/>
      <p:bldP spid="69" grpId="0"/>
      <p:bldP spid="70" grpId="0"/>
      <p:bldP spid="72" grpId="0"/>
      <p:bldP spid="73" grpId="0"/>
      <p:bldP spid="7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graphicFrame>
        <p:nvGraphicFramePr>
          <p:cNvPr id="13" name="Object 12"/>
          <p:cNvGraphicFramePr>
            <a:graphicFrameLocks noChangeAspect="1"/>
          </p:cNvGraphicFramePr>
          <p:nvPr>
            <p:extLst>
              <p:ext uri="{D42A27DB-BD31-4B8C-83A1-F6EECF244321}">
                <p14:modId xmlns:p14="http://schemas.microsoft.com/office/powerpoint/2010/main" val="3677245284"/>
              </p:ext>
            </p:extLst>
          </p:nvPr>
        </p:nvGraphicFramePr>
        <p:xfrm>
          <a:off x="631825" y="3050694"/>
          <a:ext cx="8418513" cy="3817938"/>
        </p:xfrm>
        <a:graphic>
          <a:graphicData uri="http://schemas.openxmlformats.org/presentationml/2006/ole">
            <mc:AlternateContent xmlns:mc="http://schemas.openxmlformats.org/markup-compatibility/2006">
              <mc:Choice xmlns:v="urn:schemas-microsoft-com:vml" Requires="v">
                <p:oleObj spid="_x0000_s10309" name="Worksheet" r:id="rId5" imgW="9363111" imgH="4248095" progId="Excel.Sheet.12">
                  <p:embed/>
                </p:oleObj>
              </mc:Choice>
              <mc:Fallback>
                <p:oleObj name="Worksheet" r:id="rId5" imgW="9363111" imgH="4248095" progId="Excel.Sheet.12">
                  <p:embed/>
                  <p:pic>
                    <p:nvPicPr>
                      <p:cNvPr id="0" name=""/>
                      <p:cNvPicPr/>
                      <p:nvPr/>
                    </p:nvPicPr>
                    <p:blipFill>
                      <a:blip r:embed="rId6"/>
                      <a:stretch>
                        <a:fillRect/>
                      </a:stretch>
                    </p:blipFill>
                    <p:spPr>
                      <a:xfrm>
                        <a:off x="631825" y="3050694"/>
                        <a:ext cx="8418513" cy="3817938"/>
                      </a:xfrm>
                      <a:prstGeom prst="rect">
                        <a:avLst/>
                      </a:prstGeom>
                    </p:spPr>
                  </p:pic>
                </p:oleObj>
              </mc:Fallback>
            </mc:AlternateContent>
          </a:graphicData>
        </a:graphic>
      </p:graphicFrame>
      <p:sp>
        <p:nvSpPr>
          <p:cNvPr id="16" name="Rectangle 15"/>
          <p:cNvSpPr/>
          <p:nvPr/>
        </p:nvSpPr>
        <p:spPr>
          <a:xfrm>
            <a:off x="2865008" y="4316766"/>
            <a:ext cx="912385" cy="239790"/>
          </a:xfrm>
          <a:prstGeom prst="rect">
            <a:avLst/>
          </a:prstGeom>
          <a:solidFill>
            <a:srgbClr val="6600FF">
              <a:alpha val="16078"/>
            </a:srgbClr>
          </a:solidFill>
          <a:ln w="190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2865008" y="5206689"/>
            <a:ext cx="912385" cy="239790"/>
          </a:xfrm>
          <a:prstGeom prst="rect">
            <a:avLst/>
          </a:prstGeom>
          <a:solidFill>
            <a:srgbClr val="00B050">
              <a:alpha val="16078"/>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p:cNvSpPr/>
          <p:nvPr/>
        </p:nvSpPr>
        <p:spPr>
          <a:xfrm>
            <a:off x="2865008" y="6103728"/>
            <a:ext cx="912385" cy="239790"/>
          </a:xfrm>
          <a:prstGeom prst="rect">
            <a:avLst/>
          </a:prstGeom>
          <a:solidFill>
            <a:srgbClr val="6600FF">
              <a:alpha val="16078"/>
            </a:srgbClr>
          </a:solidFill>
          <a:ln w="190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4" name="Rectangle 53"/>
          <p:cNvSpPr/>
          <p:nvPr/>
        </p:nvSpPr>
        <p:spPr>
          <a:xfrm>
            <a:off x="624815" y="1261890"/>
            <a:ext cx="8455821" cy="1725443"/>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55" name="TextBox 54"/>
          <p:cNvSpPr txBox="1">
            <a:spLocks noChangeArrowheads="1"/>
          </p:cNvSpPr>
          <p:nvPr/>
        </p:nvSpPr>
        <p:spPr bwMode="auto">
          <a:xfrm>
            <a:off x="836279" y="1270070"/>
            <a:ext cx="3200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b="1" dirty="0">
                <a:latin typeface="Calibri" pitchFamily="34" charset="0"/>
              </a:rPr>
              <a:t>Journal Entry</a:t>
            </a:r>
            <a:endParaRPr lang="en-IN" altLang="en-US" b="1" baseline="30000" dirty="0">
              <a:latin typeface="Calibri" pitchFamily="34" charset="0"/>
            </a:endParaRPr>
          </a:p>
        </p:txBody>
      </p:sp>
      <p:sp>
        <p:nvSpPr>
          <p:cNvPr id="56" name="TextBox 55"/>
          <p:cNvSpPr txBox="1">
            <a:spLocks noChangeArrowheads="1"/>
          </p:cNvSpPr>
          <p:nvPr/>
        </p:nvSpPr>
        <p:spPr bwMode="auto">
          <a:xfrm>
            <a:off x="618465" y="1714039"/>
            <a:ext cx="4276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dirty="0">
                <a:latin typeface="+mn-lt"/>
              </a:rPr>
              <a:t>Construction in progress (CIP)</a:t>
            </a:r>
            <a:endParaRPr lang="en-IN" altLang="en-US" baseline="30000" dirty="0">
              <a:latin typeface="+mn-lt"/>
            </a:endParaRPr>
          </a:p>
        </p:txBody>
      </p:sp>
      <p:sp>
        <p:nvSpPr>
          <p:cNvPr id="57" name="TextBox 56"/>
          <p:cNvSpPr txBox="1">
            <a:spLocks noChangeArrowheads="1"/>
          </p:cNvSpPr>
          <p:nvPr/>
        </p:nvSpPr>
        <p:spPr bwMode="auto">
          <a:xfrm>
            <a:off x="618465" y="2146333"/>
            <a:ext cx="4272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dirty="0">
                <a:latin typeface="+mn-lt"/>
              </a:rPr>
              <a:t>Cost of construction</a:t>
            </a:r>
            <a:endParaRPr lang="en-IN" altLang="en-US" baseline="30000" dirty="0">
              <a:latin typeface="+mn-lt"/>
            </a:endParaRPr>
          </a:p>
        </p:txBody>
      </p:sp>
      <p:sp>
        <p:nvSpPr>
          <p:cNvPr id="58" name="TextBox 57"/>
          <p:cNvSpPr txBox="1">
            <a:spLocks noChangeArrowheads="1"/>
          </p:cNvSpPr>
          <p:nvPr/>
        </p:nvSpPr>
        <p:spPr bwMode="auto">
          <a:xfrm>
            <a:off x="4049552" y="2167008"/>
            <a:ext cx="171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smtClean="0">
                <a:latin typeface="Calibri" pitchFamily="34" charset="0"/>
              </a:rPr>
              <a:t>1,500,000</a:t>
            </a:r>
            <a:endParaRPr lang="en-IN" altLang="en-US" baseline="30000" dirty="0">
              <a:latin typeface="Calibri" pitchFamily="34" charset="0"/>
            </a:endParaRPr>
          </a:p>
        </p:txBody>
      </p:sp>
      <p:sp>
        <p:nvSpPr>
          <p:cNvPr id="59" name="TextBox 58"/>
          <p:cNvSpPr txBox="1">
            <a:spLocks noChangeArrowheads="1"/>
          </p:cNvSpPr>
          <p:nvPr/>
        </p:nvSpPr>
        <p:spPr bwMode="auto">
          <a:xfrm>
            <a:off x="4221716" y="1697108"/>
            <a:ext cx="169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b="1" dirty="0" smtClean="0">
                <a:solidFill>
                  <a:srgbClr val="EC008C"/>
                </a:solidFill>
                <a:latin typeface="+mn-lt"/>
              </a:rPr>
              <a:t>500,000</a:t>
            </a:r>
            <a:endParaRPr lang="en-IN" altLang="en-US" b="1" baseline="30000" dirty="0">
              <a:solidFill>
                <a:srgbClr val="EC008C"/>
              </a:solidFill>
              <a:latin typeface="+mn-lt"/>
            </a:endParaRPr>
          </a:p>
        </p:txBody>
      </p:sp>
      <p:cxnSp>
        <p:nvCxnSpPr>
          <p:cNvPr id="60" name="Straight Connector 59"/>
          <p:cNvCxnSpPr/>
          <p:nvPr/>
        </p:nvCxnSpPr>
        <p:spPr>
          <a:xfrm>
            <a:off x="642454" y="1711394"/>
            <a:ext cx="83872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TextBox 60"/>
          <p:cNvSpPr txBox="1">
            <a:spLocks noChangeArrowheads="1"/>
          </p:cNvSpPr>
          <p:nvPr/>
        </p:nvSpPr>
        <p:spPr bwMode="auto">
          <a:xfrm>
            <a:off x="615434" y="2578627"/>
            <a:ext cx="3884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dirty="0" smtClean="0">
                <a:latin typeface="+mn-lt"/>
              </a:rPr>
              <a:t>     Revenue </a:t>
            </a:r>
            <a:r>
              <a:rPr lang="en-US" dirty="0">
                <a:latin typeface="+mn-lt"/>
              </a:rPr>
              <a:t>from long-term contracts</a:t>
            </a:r>
            <a:endParaRPr lang="en-IN" altLang="en-US" baseline="30000" dirty="0">
              <a:latin typeface="+mn-lt"/>
            </a:endParaRPr>
          </a:p>
        </p:txBody>
      </p:sp>
      <p:sp>
        <p:nvSpPr>
          <p:cNvPr id="62" name="TextBox 61"/>
          <p:cNvSpPr txBox="1">
            <a:spLocks noChangeArrowheads="1"/>
          </p:cNvSpPr>
          <p:nvPr/>
        </p:nvSpPr>
        <p:spPr bwMode="auto">
          <a:xfrm>
            <a:off x="4240052" y="2601066"/>
            <a:ext cx="171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00B0EC"/>
                </a:solidFill>
                <a:latin typeface="Calibri" pitchFamily="34" charset="0"/>
              </a:rPr>
              <a:t>2,000,000</a:t>
            </a:r>
            <a:endParaRPr lang="en-IN" altLang="en-US" b="1" baseline="30000" dirty="0">
              <a:solidFill>
                <a:srgbClr val="00B0EC"/>
              </a:solidFill>
              <a:latin typeface="Calibri" pitchFamily="34" charset="0"/>
            </a:endParaRPr>
          </a:p>
        </p:txBody>
      </p:sp>
      <p:sp>
        <p:nvSpPr>
          <p:cNvPr id="63" name="TextBox 62"/>
          <p:cNvSpPr txBox="1">
            <a:spLocks noChangeArrowheads="1"/>
          </p:cNvSpPr>
          <p:nvPr/>
        </p:nvSpPr>
        <p:spPr bwMode="auto">
          <a:xfrm>
            <a:off x="5641282" y="2183943"/>
            <a:ext cx="171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smtClean="0">
                <a:latin typeface="Calibri" pitchFamily="34" charset="0"/>
              </a:rPr>
              <a:t>1,000,000</a:t>
            </a:r>
            <a:endParaRPr lang="en-IN" altLang="en-US" baseline="30000" dirty="0">
              <a:latin typeface="Calibri" pitchFamily="34" charset="0"/>
            </a:endParaRPr>
          </a:p>
        </p:txBody>
      </p:sp>
      <p:sp>
        <p:nvSpPr>
          <p:cNvPr id="64" name="TextBox 63"/>
          <p:cNvSpPr txBox="1">
            <a:spLocks noChangeArrowheads="1"/>
          </p:cNvSpPr>
          <p:nvPr/>
        </p:nvSpPr>
        <p:spPr bwMode="auto">
          <a:xfrm>
            <a:off x="5813446" y="1714043"/>
            <a:ext cx="169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b="1" dirty="0" smtClean="0">
                <a:solidFill>
                  <a:srgbClr val="EC008C"/>
                </a:solidFill>
                <a:latin typeface="+mn-lt"/>
              </a:rPr>
              <a:t>125,000</a:t>
            </a:r>
            <a:endParaRPr lang="en-IN" altLang="en-US" b="1" baseline="30000" dirty="0">
              <a:solidFill>
                <a:srgbClr val="EC008C"/>
              </a:solidFill>
              <a:latin typeface="+mn-lt"/>
            </a:endParaRPr>
          </a:p>
        </p:txBody>
      </p:sp>
      <p:sp>
        <p:nvSpPr>
          <p:cNvPr id="65" name="TextBox 64"/>
          <p:cNvSpPr txBox="1">
            <a:spLocks noChangeArrowheads="1"/>
          </p:cNvSpPr>
          <p:nvPr/>
        </p:nvSpPr>
        <p:spPr bwMode="auto">
          <a:xfrm>
            <a:off x="5831782" y="2618001"/>
            <a:ext cx="171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00B0EC"/>
                </a:solidFill>
                <a:latin typeface="Calibri" pitchFamily="34" charset="0"/>
              </a:rPr>
              <a:t>1,125,000</a:t>
            </a:r>
            <a:endParaRPr lang="en-IN" altLang="en-US" b="1" baseline="30000" dirty="0">
              <a:solidFill>
                <a:srgbClr val="00B0EC"/>
              </a:solidFill>
              <a:latin typeface="Calibri" pitchFamily="34" charset="0"/>
            </a:endParaRPr>
          </a:p>
        </p:txBody>
      </p:sp>
      <p:sp>
        <p:nvSpPr>
          <p:cNvPr id="66" name="TextBox 65"/>
          <p:cNvSpPr txBox="1">
            <a:spLocks noChangeArrowheads="1"/>
          </p:cNvSpPr>
          <p:nvPr/>
        </p:nvSpPr>
        <p:spPr bwMode="auto">
          <a:xfrm>
            <a:off x="7148347" y="2183942"/>
            <a:ext cx="171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smtClean="0">
                <a:latin typeface="Calibri" pitchFamily="34" charset="0"/>
              </a:rPr>
              <a:t>1,600,000</a:t>
            </a:r>
            <a:endParaRPr lang="en-IN" altLang="en-US" baseline="30000" dirty="0">
              <a:latin typeface="Calibri" pitchFamily="34" charset="0"/>
            </a:endParaRPr>
          </a:p>
        </p:txBody>
      </p:sp>
      <p:sp>
        <p:nvSpPr>
          <p:cNvPr id="67" name="TextBox 66"/>
          <p:cNvSpPr txBox="1">
            <a:spLocks noChangeArrowheads="1"/>
          </p:cNvSpPr>
          <p:nvPr/>
        </p:nvSpPr>
        <p:spPr bwMode="auto">
          <a:xfrm>
            <a:off x="7320511" y="1714042"/>
            <a:ext cx="169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b="1" dirty="0" smtClean="0">
                <a:solidFill>
                  <a:srgbClr val="EC008C"/>
                </a:solidFill>
                <a:latin typeface="+mn-lt"/>
              </a:rPr>
              <a:t>275,000</a:t>
            </a:r>
            <a:endParaRPr lang="en-IN" altLang="en-US" b="1" baseline="30000" dirty="0">
              <a:solidFill>
                <a:srgbClr val="EC008C"/>
              </a:solidFill>
              <a:latin typeface="+mn-lt"/>
            </a:endParaRPr>
          </a:p>
        </p:txBody>
      </p:sp>
      <p:sp>
        <p:nvSpPr>
          <p:cNvPr id="68" name="TextBox 67"/>
          <p:cNvSpPr txBox="1">
            <a:spLocks noChangeArrowheads="1"/>
          </p:cNvSpPr>
          <p:nvPr/>
        </p:nvSpPr>
        <p:spPr bwMode="auto">
          <a:xfrm>
            <a:off x="7338847" y="2618000"/>
            <a:ext cx="1711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00B0EC"/>
                </a:solidFill>
                <a:latin typeface="Calibri" pitchFamily="34" charset="0"/>
              </a:rPr>
              <a:t>1,875,000</a:t>
            </a:r>
            <a:endParaRPr lang="en-IN" altLang="en-US" b="1" baseline="30000" dirty="0">
              <a:solidFill>
                <a:srgbClr val="00B0EC"/>
              </a:solidFill>
              <a:latin typeface="Calibri" pitchFamily="34" charset="0"/>
            </a:endParaRPr>
          </a:p>
        </p:txBody>
      </p:sp>
      <p:sp>
        <p:nvSpPr>
          <p:cNvPr id="69" name="TextBox 68"/>
          <p:cNvSpPr txBox="1"/>
          <p:nvPr/>
        </p:nvSpPr>
        <p:spPr>
          <a:xfrm>
            <a:off x="4355289" y="1316981"/>
            <a:ext cx="1083555" cy="369332"/>
          </a:xfrm>
          <a:prstGeom prst="rect">
            <a:avLst/>
          </a:prstGeom>
          <a:noFill/>
        </p:spPr>
        <p:txBody>
          <a:bodyPr wrap="square" rtlCol="0">
            <a:spAutoFit/>
          </a:bodyPr>
          <a:lstStyle/>
          <a:p>
            <a:pPr algn="ctr"/>
            <a:r>
              <a:rPr lang="en-IN" b="1" dirty="0" smtClean="0">
                <a:latin typeface="+mn-lt"/>
              </a:rPr>
              <a:t>2016</a:t>
            </a:r>
            <a:endParaRPr lang="en-US" b="1" dirty="0">
              <a:latin typeface="+mn-lt"/>
            </a:endParaRPr>
          </a:p>
        </p:txBody>
      </p:sp>
      <p:sp>
        <p:nvSpPr>
          <p:cNvPr id="70" name="TextBox 69"/>
          <p:cNvSpPr txBox="1"/>
          <p:nvPr/>
        </p:nvSpPr>
        <p:spPr>
          <a:xfrm>
            <a:off x="5872266" y="1316981"/>
            <a:ext cx="1083555" cy="369332"/>
          </a:xfrm>
          <a:prstGeom prst="rect">
            <a:avLst/>
          </a:prstGeom>
          <a:noFill/>
        </p:spPr>
        <p:txBody>
          <a:bodyPr wrap="square" rtlCol="0">
            <a:spAutoFit/>
          </a:bodyPr>
          <a:lstStyle/>
          <a:p>
            <a:pPr algn="ctr"/>
            <a:r>
              <a:rPr lang="en-IN" b="1" dirty="0" smtClean="0">
                <a:latin typeface="+mn-lt"/>
              </a:rPr>
              <a:t>2017</a:t>
            </a:r>
            <a:endParaRPr lang="en-US" b="1" dirty="0">
              <a:latin typeface="+mn-lt"/>
            </a:endParaRPr>
          </a:p>
        </p:txBody>
      </p:sp>
      <p:sp>
        <p:nvSpPr>
          <p:cNvPr id="71" name="TextBox 70"/>
          <p:cNvSpPr txBox="1"/>
          <p:nvPr/>
        </p:nvSpPr>
        <p:spPr>
          <a:xfrm>
            <a:off x="7423109" y="1328449"/>
            <a:ext cx="1083555" cy="369332"/>
          </a:xfrm>
          <a:prstGeom prst="rect">
            <a:avLst/>
          </a:prstGeom>
          <a:noFill/>
        </p:spPr>
        <p:txBody>
          <a:bodyPr wrap="square" rtlCol="0">
            <a:spAutoFit/>
          </a:bodyPr>
          <a:lstStyle/>
          <a:p>
            <a:pPr algn="ctr"/>
            <a:r>
              <a:rPr lang="en-IN" b="1" dirty="0" smtClean="0">
                <a:latin typeface="+mn-lt"/>
              </a:rPr>
              <a:t>2018</a:t>
            </a:r>
            <a:endParaRPr lang="en-US" b="1" dirty="0">
              <a:latin typeface="+mn-lt"/>
            </a:endParaRPr>
          </a:p>
        </p:txBody>
      </p:sp>
      <p:sp>
        <p:nvSpPr>
          <p:cNvPr id="72" name="Rectangle 71"/>
          <p:cNvSpPr/>
          <p:nvPr/>
        </p:nvSpPr>
        <p:spPr>
          <a:xfrm>
            <a:off x="5780979" y="1725593"/>
            <a:ext cx="1003624" cy="319161"/>
          </a:xfrm>
          <a:prstGeom prst="rect">
            <a:avLst/>
          </a:prstGeom>
          <a:solidFill>
            <a:srgbClr val="00B050">
              <a:alpha val="7843"/>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Rectangle 72"/>
          <p:cNvSpPr/>
          <p:nvPr/>
        </p:nvSpPr>
        <p:spPr>
          <a:xfrm>
            <a:off x="7286195" y="1725593"/>
            <a:ext cx="1003624" cy="319161"/>
          </a:xfrm>
          <a:prstGeom prst="rect">
            <a:avLst/>
          </a:prstGeom>
          <a:solidFill>
            <a:srgbClr val="6600FF">
              <a:alpha val="16078"/>
            </a:srgbClr>
          </a:solidFill>
          <a:ln w="190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Rectangle 73"/>
          <p:cNvSpPr/>
          <p:nvPr/>
        </p:nvSpPr>
        <p:spPr>
          <a:xfrm>
            <a:off x="4230553" y="1736701"/>
            <a:ext cx="912385" cy="290146"/>
          </a:xfrm>
          <a:prstGeom prst="rect">
            <a:avLst/>
          </a:prstGeom>
          <a:solidFill>
            <a:srgbClr val="6600FF">
              <a:alpha val="16078"/>
            </a:srgbClr>
          </a:solidFill>
          <a:ln w="190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TextBox 74"/>
          <p:cNvSpPr txBox="1"/>
          <p:nvPr/>
        </p:nvSpPr>
        <p:spPr>
          <a:xfrm>
            <a:off x="1965609" y="3104161"/>
            <a:ext cx="5640345" cy="369332"/>
          </a:xfrm>
          <a:prstGeom prst="rect">
            <a:avLst/>
          </a:prstGeom>
          <a:noFill/>
        </p:spPr>
        <p:txBody>
          <a:bodyPr wrap="square" rtlCol="0">
            <a:spAutoFit/>
          </a:bodyPr>
          <a:lstStyle/>
          <a:p>
            <a:pPr algn="ctr"/>
            <a:r>
              <a:rPr lang="en-US" b="1" u="sng" dirty="0">
                <a:latin typeface="+mn-lt"/>
              </a:rPr>
              <a:t>Recognizing Revenue Over the Term of the Contract</a:t>
            </a:r>
            <a:endParaRPr lang="en-US" u="sng" dirty="0">
              <a:latin typeface="+mn-lt"/>
            </a:endParaRPr>
          </a:p>
        </p:txBody>
      </p:sp>
      <p:sp>
        <p:nvSpPr>
          <p:cNvPr id="76" name="Title 1"/>
          <p:cNvSpPr>
            <a:spLocks noGrp="1"/>
          </p:cNvSpPr>
          <p:nvPr>
            <p:ph type="title"/>
          </p:nvPr>
        </p:nvSpPr>
        <p:spPr>
          <a:xfrm>
            <a:off x="720089" y="517"/>
            <a:ext cx="8465820" cy="980994"/>
          </a:xfrm>
        </p:spPr>
        <p:txBody>
          <a:bodyPr>
            <a:normAutofit fontScale="90000"/>
          </a:bodyPr>
          <a:lstStyle/>
          <a:p>
            <a:r>
              <a:rPr lang="en-IN" sz="3100" dirty="0" smtClean="0">
                <a:ea typeface="Adobe Fan Heiti Std B"/>
                <a:cs typeface="Adobe Fan Heiti Std B"/>
              </a:rPr>
              <a:t>Recognizing Revenue Over Time According to Percentage of Completion                              </a:t>
            </a:r>
            <a:r>
              <a:rPr lang="en-US" sz="1600" dirty="0" smtClean="0">
                <a:cs typeface="Arial" charset="0"/>
              </a:rPr>
              <a:t>(</a:t>
            </a:r>
            <a:r>
              <a:rPr lang="en-US" sz="1600" dirty="0">
                <a:cs typeface="Arial" charset="0"/>
              </a:rPr>
              <a:t>Illustration continued)</a:t>
            </a:r>
            <a:endParaRPr lang="en-US" dirty="0" smtClean="0">
              <a:ea typeface="Adobe Fan Heiti Std B"/>
              <a:cs typeface="Adobe Fan Heiti Std B"/>
            </a:endParaRPr>
          </a:p>
        </p:txBody>
      </p:sp>
    </p:spTree>
    <p:extLst>
      <p:ext uri="{BB962C8B-B14F-4D97-AF65-F5344CB8AC3E}">
        <p14:creationId xmlns:p14="http://schemas.microsoft.com/office/powerpoint/2010/main" val="2882454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500"/>
                                        <p:tgtEl>
                                          <p:spTgt spid="7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54" grpId="0" animBg="1"/>
      <p:bldP spid="55" grpId="0"/>
      <p:bldP spid="56" grpId="0"/>
      <p:bldP spid="57" grpId="0"/>
      <p:bldP spid="58" grpId="0"/>
      <p:bldP spid="59" grpId="0"/>
      <p:bldP spid="61" grpId="0"/>
      <p:bldP spid="62" grpId="0"/>
      <p:bldP spid="63" grpId="0"/>
      <p:bldP spid="64" grpId="0"/>
      <p:bldP spid="65" grpId="0"/>
      <p:bldP spid="66" grpId="0"/>
      <p:bldP spid="67" grpId="0"/>
      <p:bldP spid="68" grpId="0"/>
      <p:bldP spid="69" grpId="0"/>
      <p:bldP spid="70" grpId="0"/>
      <p:bldP spid="71" grpId="0"/>
      <p:bldP spid="72" grpId="0" animBg="1"/>
      <p:bldP spid="73" grpId="0" animBg="1"/>
      <p:bldP spid="74" grpId="0" animBg="1"/>
      <p:bldP spid="7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Recognition </a:t>
            </a:r>
            <a:r>
              <a:rPr lang="en-US" dirty="0"/>
              <a:t>of </a:t>
            </a:r>
            <a:r>
              <a:rPr lang="en-US" dirty="0" smtClean="0"/>
              <a:t>Revenue and </a:t>
            </a:r>
            <a:r>
              <a:rPr lang="en-US" dirty="0"/>
              <a:t>Cost of </a:t>
            </a:r>
            <a:r>
              <a:rPr lang="en-US" dirty="0" smtClean="0"/>
              <a:t>Construction in </a:t>
            </a:r>
            <a:r>
              <a:rPr lang="en-US" dirty="0"/>
              <a:t>Each Period</a:t>
            </a:r>
          </a:p>
        </p:txBody>
      </p:sp>
      <p:sp>
        <p:nvSpPr>
          <p:cNvPr id="4" name="TextBox 3"/>
          <p:cNvSpPr txBox="1">
            <a:spLocks noChangeArrowheads="1"/>
          </p:cNvSpPr>
          <p:nvPr/>
        </p:nvSpPr>
        <p:spPr bwMode="auto">
          <a:xfrm>
            <a:off x="585093" y="2106755"/>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Construction in progress </a:t>
            </a:r>
            <a:endParaRPr lang="en-IN" altLang="en-US" baseline="30000" dirty="0">
              <a:latin typeface="+mn-lt"/>
            </a:endParaRPr>
          </a:p>
        </p:txBody>
      </p:sp>
      <p:sp>
        <p:nvSpPr>
          <p:cNvPr id="5" name="TextBox 4"/>
          <p:cNvSpPr txBox="1">
            <a:spLocks noChangeArrowheads="1"/>
          </p:cNvSpPr>
          <p:nvPr/>
        </p:nvSpPr>
        <p:spPr bwMode="auto">
          <a:xfrm>
            <a:off x="585093" y="2444052"/>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dirty="0">
                <a:latin typeface="+mn-lt"/>
              </a:rPr>
              <a:t>Gross profit</a:t>
            </a:r>
            <a:endParaRPr lang="en-IN" altLang="en-US" baseline="30000" dirty="0">
              <a:latin typeface="+mn-lt"/>
            </a:endParaRPr>
          </a:p>
        </p:txBody>
      </p:sp>
      <p:sp>
        <p:nvSpPr>
          <p:cNvPr id="6" name="TextBox 5"/>
          <p:cNvSpPr txBox="1">
            <a:spLocks noChangeArrowheads="1"/>
          </p:cNvSpPr>
          <p:nvPr/>
        </p:nvSpPr>
        <p:spPr bwMode="auto">
          <a:xfrm>
            <a:off x="598965" y="2831649"/>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200" b="1" dirty="0" smtClean="0">
                <a:solidFill>
                  <a:srgbClr val="0000FF"/>
                </a:solidFill>
                <a:latin typeface="+mn-lt"/>
              </a:rPr>
              <a:t>2017</a:t>
            </a:r>
            <a:endParaRPr lang="en-IN" altLang="en-US" sz="2200" b="1" baseline="30000" dirty="0">
              <a:solidFill>
                <a:srgbClr val="0000FF"/>
              </a:solidFill>
              <a:latin typeface="+mn-lt"/>
            </a:endParaRPr>
          </a:p>
        </p:txBody>
      </p:sp>
      <p:sp>
        <p:nvSpPr>
          <p:cNvPr id="7" name="TextBox 6"/>
          <p:cNvSpPr txBox="1">
            <a:spLocks noChangeArrowheads="1"/>
          </p:cNvSpPr>
          <p:nvPr/>
        </p:nvSpPr>
        <p:spPr bwMode="auto">
          <a:xfrm>
            <a:off x="632292" y="1314672"/>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200" b="1" dirty="0" smtClean="0">
                <a:solidFill>
                  <a:srgbClr val="0000FF"/>
                </a:solidFill>
                <a:latin typeface="+mn-lt"/>
              </a:rPr>
              <a:t>2016</a:t>
            </a:r>
            <a:endParaRPr lang="en-IN" altLang="en-US" sz="2200" b="1" baseline="30000" dirty="0">
              <a:solidFill>
                <a:srgbClr val="0000FF"/>
              </a:solidFill>
              <a:latin typeface="+mn-lt"/>
            </a:endParaRPr>
          </a:p>
        </p:txBody>
      </p:sp>
      <p:sp>
        <p:nvSpPr>
          <p:cNvPr id="9" name="TextBox 8"/>
          <p:cNvSpPr txBox="1">
            <a:spLocks noChangeArrowheads="1"/>
          </p:cNvSpPr>
          <p:nvPr/>
        </p:nvSpPr>
        <p:spPr bwMode="auto">
          <a:xfrm>
            <a:off x="7291816" y="2462449"/>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EC008C"/>
                </a:solidFill>
                <a:latin typeface="+mn-lt"/>
              </a:rPr>
              <a:t>$   500,000</a:t>
            </a:r>
            <a:endParaRPr lang="en-IN" altLang="en-US" b="1" baseline="30000" dirty="0">
              <a:solidFill>
                <a:srgbClr val="EC008C"/>
              </a:solidFill>
              <a:latin typeface="+mn-lt"/>
            </a:endParaRPr>
          </a:p>
        </p:txBody>
      </p:sp>
      <p:sp>
        <p:nvSpPr>
          <p:cNvPr id="10" name="TextBox 9"/>
          <p:cNvSpPr txBox="1">
            <a:spLocks noChangeArrowheads="1"/>
          </p:cNvSpPr>
          <p:nvPr/>
        </p:nvSpPr>
        <p:spPr bwMode="auto">
          <a:xfrm>
            <a:off x="7191987" y="1748094"/>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$ 2,000,000</a:t>
            </a:r>
            <a:endParaRPr lang="en-IN" altLang="en-US" baseline="30000" dirty="0">
              <a:latin typeface="+mn-lt"/>
            </a:endParaRPr>
          </a:p>
        </p:txBody>
      </p:sp>
      <p:sp>
        <p:nvSpPr>
          <p:cNvPr id="11" name="TextBox 10"/>
          <p:cNvSpPr txBox="1">
            <a:spLocks noChangeArrowheads="1"/>
          </p:cNvSpPr>
          <p:nvPr/>
        </p:nvSpPr>
        <p:spPr bwMode="auto">
          <a:xfrm>
            <a:off x="598965" y="1745559"/>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Revenue r</a:t>
            </a:r>
            <a:r>
              <a:rPr lang="en-IN" altLang="en-US" dirty="0" smtClean="0">
                <a:latin typeface="+mn-lt"/>
              </a:rPr>
              <a:t>ecognized ($5,000,000 × 40%) </a:t>
            </a:r>
            <a:endParaRPr lang="en-IN" altLang="en-US" baseline="30000" dirty="0">
              <a:latin typeface="+mn-lt"/>
            </a:endParaRPr>
          </a:p>
        </p:txBody>
      </p:sp>
      <p:sp>
        <p:nvSpPr>
          <p:cNvPr id="13" name="TextBox 12"/>
          <p:cNvSpPr txBox="1">
            <a:spLocks noChangeArrowheads="1"/>
          </p:cNvSpPr>
          <p:nvPr/>
        </p:nvSpPr>
        <p:spPr bwMode="auto">
          <a:xfrm>
            <a:off x="7256796" y="2120719"/>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(1,500,000)</a:t>
            </a:r>
            <a:endParaRPr lang="en-IN" altLang="en-US" baseline="30000" dirty="0">
              <a:latin typeface="+mn-lt"/>
            </a:endParaRPr>
          </a:p>
        </p:txBody>
      </p:sp>
      <p:sp>
        <p:nvSpPr>
          <p:cNvPr id="14" name="TextBox 13"/>
          <p:cNvSpPr txBox="1">
            <a:spLocks noChangeArrowheads="1"/>
          </p:cNvSpPr>
          <p:nvPr/>
        </p:nvSpPr>
        <p:spPr bwMode="auto">
          <a:xfrm>
            <a:off x="632292" y="3194600"/>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a:latin typeface="+mn-lt"/>
              </a:rPr>
              <a:t>Revenue recognized </a:t>
            </a:r>
            <a:r>
              <a:rPr lang="en-US" altLang="en-US" dirty="0" smtClean="0">
                <a:latin typeface="+mn-lt"/>
              </a:rPr>
              <a:t>to date ($5,000,000 </a:t>
            </a:r>
            <a:r>
              <a:rPr lang="en-US" altLang="en-US" dirty="0">
                <a:latin typeface="+mn-lt"/>
              </a:rPr>
              <a:t>× </a:t>
            </a:r>
            <a:r>
              <a:rPr lang="en-US" altLang="en-US" dirty="0" smtClean="0">
                <a:latin typeface="+mn-lt"/>
              </a:rPr>
              <a:t>62.5%) </a:t>
            </a:r>
            <a:endParaRPr lang="en-IN" altLang="en-US" baseline="30000" dirty="0">
              <a:latin typeface="+mn-lt"/>
            </a:endParaRPr>
          </a:p>
        </p:txBody>
      </p:sp>
      <p:sp>
        <p:nvSpPr>
          <p:cNvPr id="15" name="TextBox 14"/>
          <p:cNvSpPr txBox="1">
            <a:spLocks noChangeArrowheads="1"/>
          </p:cNvSpPr>
          <p:nvPr/>
        </p:nvSpPr>
        <p:spPr bwMode="auto">
          <a:xfrm>
            <a:off x="598965" y="3830348"/>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smtClean="0">
                <a:latin typeface="+mn-lt"/>
              </a:rPr>
              <a:t>Revenue </a:t>
            </a:r>
            <a:r>
              <a:rPr lang="en-US" altLang="en-US" dirty="0">
                <a:latin typeface="+mn-lt"/>
              </a:rPr>
              <a:t>recognized </a:t>
            </a:r>
            <a:endParaRPr lang="en-IN" altLang="en-US" baseline="30000" dirty="0">
              <a:latin typeface="+mn-lt"/>
            </a:endParaRPr>
          </a:p>
        </p:txBody>
      </p:sp>
      <p:sp>
        <p:nvSpPr>
          <p:cNvPr id="16" name="TextBox 15"/>
          <p:cNvSpPr txBox="1">
            <a:spLocks noChangeArrowheads="1"/>
          </p:cNvSpPr>
          <p:nvPr/>
        </p:nvSpPr>
        <p:spPr bwMode="auto">
          <a:xfrm>
            <a:off x="598965" y="4167645"/>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smtClean="0">
                <a:latin typeface="+mn-lt"/>
              </a:rPr>
              <a:t>         Cost </a:t>
            </a:r>
            <a:r>
              <a:rPr lang="en-IN" altLang="en-US" dirty="0">
                <a:latin typeface="+mn-lt"/>
              </a:rPr>
              <a:t>of construction</a:t>
            </a:r>
            <a:endParaRPr lang="en-IN" altLang="en-US" baseline="30000" dirty="0">
              <a:latin typeface="+mn-lt"/>
            </a:endParaRPr>
          </a:p>
        </p:txBody>
      </p:sp>
      <p:sp>
        <p:nvSpPr>
          <p:cNvPr id="17" name="TextBox 16"/>
          <p:cNvSpPr txBox="1">
            <a:spLocks noChangeArrowheads="1"/>
          </p:cNvSpPr>
          <p:nvPr/>
        </p:nvSpPr>
        <p:spPr bwMode="auto">
          <a:xfrm>
            <a:off x="632292" y="3508728"/>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 </a:t>
            </a:r>
            <a:r>
              <a:rPr lang="en-IN" altLang="en-US" dirty="0" smtClean="0">
                <a:latin typeface="+mn-lt"/>
              </a:rPr>
              <a:t>       </a:t>
            </a:r>
            <a:r>
              <a:rPr lang="en-US" altLang="en-US" dirty="0">
                <a:latin typeface="+mn-lt"/>
              </a:rPr>
              <a:t>Less: Revenue recognized in 2016</a:t>
            </a:r>
            <a:endParaRPr lang="en-IN" altLang="en-US" baseline="30000" dirty="0">
              <a:latin typeface="+mn-lt"/>
            </a:endParaRPr>
          </a:p>
        </p:txBody>
      </p:sp>
      <p:sp>
        <p:nvSpPr>
          <p:cNvPr id="27" name="TextBox 26"/>
          <p:cNvSpPr txBox="1">
            <a:spLocks noChangeArrowheads="1"/>
          </p:cNvSpPr>
          <p:nvPr/>
        </p:nvSpPr>
        <p:spPr bwMode="auto">
          <a:xfrm>
            <a:off x="598965" y="4508738"/>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dirty="0">
                <a:latin typeface="+mn-lt"/>
              </a:rPr>
              <a:t>Gross profit</a:t>
            </a:r>
            <a:endParaRPr lang="en-IN" altLang="en-US" baseline="30000" dirty="0">
              <a:latin typeface="+mn-lt"/>
            </a:endParaRPr>
          </a:p>
        </p:txBody>
      </p:sp>
      <p:sp>
        <p:nvSpPr>
          <p:cNvPr id="28" name="TextBox 27"/>
          <p:cNvSpPr txBox="1">
            <a:spLocks noChangeArrowheads="1"/>
          </p:cNvSpPr>
          <p:nvPr/>
        </p:nvSpPr>
        <p:spPr bwMode="auto">
          <a:xfrm>
            <a:off x="598965" y="4807228"/>
            <a:ext cx="1289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200" b="1" dirty="0" smtClean="0">
                <a:solidFill>
                  <a:srgbClr val="0000FF"/>
                </a:solidFill>
                <a:latin typeface="+mn-lt"/>
              </a:rPr>
              <a:t>2018</a:t>
            </a:r>
            <a:endParaRPr lang="en-IN" altLang="en-US" sz="2200" b="1" baseline="30000" dirty="0">
              <a:solidFill>
                <a:srgbClr val="0000FF"/>
              </a:solidFill>
              <a:latin typeface="+mn-lt"/>
            </a:endParaRPr>
          </a:p>
        </p:txBody>
      </p:sp>
      <p:sp>
        <p:nvSpPr>
          <p:cNvPr id="29" name="TextBox 28"/>
          <p:cNvSpPr txBox="1">
            <a:spLocks noChangeArrowheads="1"/>
          </p:cNvSpPr>
          <p:nvPr/>
        </p:nvSpPr>
        <p:spPr bwMode="auto">
          <a:xfrm>
            <a:off x="632292" y="5150724"/>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a:latin typeface="+mn-lt"/>
              </a:rPr>
              <a:t>Revenue recognized </a:t>
            </a:r>
            <a:r>
              <a:rPr lang="en-US" altLang="en-US" dirty="0" smtClean="0">
                <a:latin typeface="+mn-lt"/>
              </a:rPr>
              <a:t>to date ($5,000,000 </a:t>
            </a:r>
            <a:r>
              <a:rPr lang="en-US" altLang="en-US" dirty="0">
                <a:latin typeface="+mn-lt"/>
              </a:rPr>
              <a:t>× </a:t>
            </a:r>
            <a:r>
              <a:rPr lang="en-US" altLang="en-US" dirty="0" smtClean="0">
                <a:latin typeface="+mn-lt"/>
              </a:rPr>
              <a:t>100%) </a:t>
            </a:r>
            <a:endParaRPr lang="en-IN" altLang="en-US" baseline="30000" dirty="0">
              <a:latin typeface="+mn-lt"/>
            </a:endParaRPr>
          </a:p>
        </p:txBody>
      </p:sp>
      <p:sp>
        <p:nvSpPr>
          <p:cNvPr id="30" name="TextBox 29"/>
          <p:cNvSpPr txBox="1">
            <a:spLocks noChangeArrowheads="1"/>
          </p:cNvSpPr>
          <p:nvPr/>
        </p:nvSpPr>
        <p:spPr bwMode="auto">
          <a:xfrm>
            <a:off x="598965" y="5741837"/>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dirty="0" smtClean="0">
                <a:latin typeface="+mn-lt"/>
              </a:rPr>
              <a:t>Revenue </a:t>
            </a:r>
            <a:r>
              <a:rPr lang="en-US" altLang="en-US" dirty="0">
                <a:latin typeface="+mn-lt"/>
              </a:rPr>
              <a:t>recognized </a:t>
            </a:r>
            <a:endParaRPr lang="en-IN" altLang="en-US" baseline="30000" dirty="0">
              <a:latin typeface="+mn-lt"/>
            </a:endParaRPr>
          </a:p>
        </p:txBody>
      </p:sp>
      <p:sp>
        <p:nvSpPr>
          <p:cNvPr id="31" name="TextBox 30"/>
          <p:cNvSpPr txBox="1">
            <a:spLocks noChangeArrowheads="1"/>
          </p:cNvSpPr>
          <p:nvPr/>
        </p:nvSpPr>
        <p:spPr bwMode="auto">
          <a:xfrm>
            <a:off x="598965" y="6079134"/>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smtClean="0">
                <a:latin typeface="+mn-lt"/>
              </a:rPr>
              <a:t>         Cost </a:t>
            </a:r>
            <a:r>
              <a:rPr lang="en-IN" altLang="en-US" dirty="0">
                <a:latin typeface="+mn-lt"/>
              </a:rPr>
              <a:t>of construction</a:t>
            </a:r>
            <a:endParaRPr lang="en-IN" altLang="en-US" baseline="30000" dirty="0">
              <a:latin typeface="+mn-lt"/>
            </a:endParaRPr>
          </a:p>
        </p:txBody>
      </p:sp>
      <p:sp>
        <p:nvSpPr>
          <p:cNvPr id="32" name="TextBox 31"/>
          <p:cNvSpPr txBox="1">
            <a:spLocks noChangeArrowheads="1"/>
          </p:cNvSpPr>
          <p:nvPr/>
        </p:nvSpPr>
        <p:spPr bwMode="auto">
          <a:xfrm>
            <a:off x="632292" y="5484307"/>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altLang="en-US" dirty="0">
                <a:latin typeface="+mn-lt"/>
              </a:rPr>
              <a:t> </a:t>
            </a:r>
            <a:r>
              <a:rPr lang="en-IN" altLang="en-US" dirty="0" smtClean="0">
                <a:latin typeface="+mn-lt"/>
              </a:rPr>
              <a:t>       </a:t>
            </a:r>
            <a:r>
              <a:rPr lang="en-US" altLang="en-US" dirty="0">
                <a:latin typeface="+mn-lt"/>
              </a:rPr>
              <a:t>Less: Revenue recognized in </a:t>
            </a:r>
            <a:r>
              <a:rPr lang="en-US" altLang="en-US" dirty="0" smtClean="0">
                <a:latin typeface="+mn-lt"/>
              </a:rPr>
              <a:t>2016 and 2017</a:t>
            </a:r>
            <a:endParaRPr lang="en-IN" altLang="en-US" baseline="30000" dirty="0">
              <a:latin typeface="+mn-lt"/>
            </a:endParaRPr>
          </a:p>
        </p:txBody>
      </p:sp>
      <p:sp>
        <p:nvSpPr>
          <p:cNvPr id="36" name="TextBox 35"/>
          <p:cNvSpPr txBox="1">
            <a:spLocks noChangeArrowheads="1"/>
          </p:cNvSpPr>
          <p:nvPr/>
        </p:nvSpPr>
        <p:spPr bwMode="auto">
          <a:xfrm>
            <a:off x="598965" y="6355613"/>
            <a:ext cx="501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dirty="0">
                <a:latin typeface="+mn-lt"/>
              </a:rPr>
              <a:t>Gross profit</a:t>
            </a:r>
            <a:endParaRPr lang="en-IN" altLang="en-US" baseline="30000" dirty="0">
              <a:latin typeface="+mn-lt"/>
            </a:endParaRPr>
          </a:p>
        </p:txBody>
      </p:sp>
      <p:cxnSp>
        <p:nvCxnSpPr>
          <p:cNvPr id="38" name="Straight Connector 37"/>
          <p:cNvCxnSpPr/>
          <p:nvPr/>
        </p:nvCxnSpPr>
        <p:spPr>
          <a:xfrm>
            <a:off x="7383660" y="2463507"/>
            <a:ext cx="128081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08698" y="2810457"/>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428153" y="2865582"/>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7291816" y="4503934"/>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EC008C"/>
                </a:solidFill>
                <a:latin typeface="+mn-lt"/>
              </a:rPr>
              <a:t>$    125,000</a:t>
            </a:r>
            <a:endParaRPr lang="en-IN" altLang="en-US" b="1" baseline="30000" dirty="0">
              <a:solidFill>
                <a:srgbClr val="EC008C"/>
              </a:solidFill>
              <a:latin typeface="+mn-lt"/>
            </a:endParaRPr>
          </a:p>
        </p:txBody>
      </p:sp>
      <p:sp>
        <p:nvSpPr>
          <p:cNvPr id="42" name="TextBox 41"/>
          <p:cNvSpPr txBox="1">
            <a:spLocks noChangeArrowheads="1"/>
          </p:cNvSpPr>
          <p:nvPr/>
        </p:nvSpPr>
        <p:spPr bwMode="auto">
          <a:xfrm>
            <a:off x="7191987" y="3789579"/>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$ 1,125,000</a:t>
            </a:r>
            <a:endParaRPr lang="en-IN" altLang="en-US" baseline="30000" dirty="0">
              <a:latin typeface="+mn-lt"/>
            </a:endParaRPr>
          </a:p>
        </p:txBody>
      </p:sp>
      <p:sp>
        <p:nvSpPr>
          <p:cNvPr id="43" name="TextBox 42"/>
          <p:cNvSpPr txBox="1">
            <a:spLocks noChangeArrowheads="1"/>
          </p:cNvSpPr>
          <p:nvPr/>
        </p:nvSpPr>
        <p:spPr bwMode="auto">
          <a:xfrm>
            <a:off x="7256796" y="4162204"/>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(1,000,000)</a:t>
            </a:r>
            <a:endParaRPr lang="en-IN" altLang="en-US" baseline="30000" dirty="0">
              <a:latin typeface="+mn-lt"/>
            </a:endParaRPr>
          </a:p>
        </p:txBody>
      </p:sp>
      <p:cxnSp>
        <p:nvCxnSpPr>
          <p:cNvPr id="44" name="Straight Connector 43"/>
          <p:cNvCxnSpPr/>
          <p:nvPr/>
        </p:nvCxnSpPr>
        <p:spPr>
          <a:xfrm>
            <a:off x="7383660" y="4504992"/>
            <a:ext cx="128081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08698" y="4851942"/>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28153" y="4907067"/>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5563863" y="3520834"/>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2,000,000</a:t>
            </a:r>
            <a:endParaRPr lang="en-IN" altLang="en-US" baseline="30000" dirty="0">
              <a:latin typeface="+mn-lt"/>
            </a:endParaRPr>
          </a:p>
        </p:txBody>
      </p:sp>
      <p:sp>
        <p:nvSpPr>
          <p:cNvPr id="48" name="TextBox 47"/>
          <p:cNvSpPr txBox="1">
            <a:spLocks noChangeArrowheads="1"/>
          </p:cNvSpPr>
          <p:nvPr/>
        </p:nvSpPr>
        <p:spPr bwMode="auto">
          <a:xfrm>
            <a:off x="5560842" y="3223586"/>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$3,125,000</a:t>
            </a:r>
            <a:endParaRPr lang="en-IN" altLang="en-US" baseline="30000" dirty="0">
              <a:latin typeface="+mn-lt"/>
            </a:endParaRPr>
          </a:p>
        </p:txBody>
      </p:sp>
      <p:cxnSp>
        <p:nvCxnSpPr>
          <p:cNvPr id="49" name="Straight Connector 48"/>
          <p:cNvCxnSpPr/>
          <p:nvPr/>
        </p:nvCxnSpPr>
        <p:spPr>
          <a:xfrm>
            <a:off x="5800029" y="3823512"/>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p:nvSpPr>
        <p:spPr bwMode="auto">
          <a:xfrm>
            <a:off x="7314292" y="6370930"/>
            <a:ext cx="137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b="1" dirty="0" smtClean="0">
                <a:solidFill>
                  <a:srgbClr val="EC008C"/>
                </a:solidFill>
                <a:latin typeface="+mn-lt"/>
              </a:rPr>
              <a:t>$    275,000</a:t>
            </a:r>
            <a:endParaRPr lang="en-IN" altLang="en-US" b="1" baseline="30000" dirty="0">
              <a:solidFill>
                <a:srgbClr val="EC008C"/>
              </a:solidFill>
              <a:latin typeface="+mn-lt"/>
            </a:endParaRPr>
          </a:p>
        </p:txBody>
      </p:sp>
      <p:sp>
        <p:nvSpPr>
          <p:cNvPr id="51" name="TextBox 50"/>
          <p:cNvSpPr txBox="1">
            <a:spLocks noChangeArrowheads="1"/>
          </p:cNvSpPr>
          <p:nvPr/>
        </p:nvSpPr>
        <p:spPr bwMode="auto">
          <a:xfrm>
            <a:off x="7214463" y="5753850"/>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$ 1,875,000</a:t>
            </a:r>
            <a:endParaRPr lang="en-IN" altLang="en-US" baseline="30000" dirty="0">
              <a:latin typeface="+mn-lt"/>
            </a:endParaRPr>
          </a:p>
        </p:txBody>
      </p:sp>
      <p:sp>
        <p:nvSpPr>
          <p:cNvPr id="52" name="TextBox 51"/>
          <p:cNvSpPr txBox="1">
            <a:spLocks noChangeArrowheads="1"/>
          </p:cNvSpPr>
          <p:nvPr/>
        </p:nvSpPr>
        <p:spPr bwMode="auto">
          <a:xfrm>
            <a:off x="7279272" y="6068110"/>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(1,600,000)</a:t>
            </a:r>
            <a:endParaRPr lang="en-IN" altLang="en-US" baseline="30000" dirty="0">
              <a:latin typeface="+mn-lt"/>
            </a:endParaRPr>
          </a:p>
        </p:txBody>
      </p:sp>
      <p:cxnSp>
        <p:nvCxnSpPr>
          <p:cNvPr id="53" name="Straight Connector 52"/>
          <p:cNvCxnSpPr/>
          <p:nvPr/>
        </p:nvCxnSpPr>
        <p:spPr>
          <a:xfrm>
            <a:off x="7406136" y="6391443"/>
            <a:ext cx="128081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31174" y="6718938"/>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50629" y="6774063"/>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5586339" y="5465650"/>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3,125,000</a:t>
            </a:r>
            <a:endParaRPr lang="en-IN" altLang="en-US" baseline="30000" dirty="0">
              <a:latin typeface="+mn-lt"/>
            </a:endParaRPr>
          </a:p>
        </p:txBody>
      </p:sp>
      <p:sp>
        <p:nvSpPr>
          <p:cNvPr id="57" name="TextBox 56"/>
          <p:cNvSpPr txBox="1">
            <a:spLocks noChangeArrowheads="1"/>
          </p:cNvSpPr>
          <p:nvPr/>
        </p:nvSpPr>
        <p:spPr bwMode="auto">
          <a:xfrm>
            <a:off x="5583318" y="5148947"/>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smtClean="0">
                <a:latin typeface="+mn-lt"/>
              </a:rPr>
              <a:t>$5,000,000</a:t>
            </a:r>
            <a:endParaRPr lang="en-IN" altLang="en-US" baseline="30000" dirty="0">
              <a:latin typeface="+mn-lt"/>
            </a:endParaRPr>
          </a:p>
        </p:txBody>
      </p:sp>
      <p:cxnSp>
        <p:nvCxnSpPr>
          <p:cNvPr id="58" name="Straight Connector 57"/>
          <p:cNvCxnSpPr/>
          <p:nvPr/>
        </p:nvCxnSpPr>
        <p:spPr>
          <a:xfrm>
            <a:off x="5822505" y="5787783"/>
            <a:ext cx="12808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439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par>
                                <p:cTn id="111" presetID="10" presetClass="entr" presetSubtype="0"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par>
                                <p:cTn id="114" presetID="10" presetClass="entr" presetSubtype="0" fill="hold"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fade">
                                      <p:cBhvr>
                                        <p:cTn id="116" dur="500"/>
                                        <p:tgtEl>
                                          <p:spTgt spid="54"/>
                                        </p:tgtEl>
                                      </p:cBhvr>
                                    </p:animEffect>
                                  </p:childTnLst>
                                </p:cTn>
                              </p:par>
                              <p:par>
                                <p:cTn id="117" presetID="10" presetClass="entr" presetSubtype="0" fill="hold"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500"/>
                                        <p:tgtEl>
                                          <p:spTgt spid="5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500"/>
                                        <p:tgtEl>
                                          <p:spTgt spid="5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500"/>
                                        <p:tgtEl>
                                          <p:spTgt spid="57"/>
                                        </p:tgtEl>
                                      </p:cBhvr>
                                    </p:animEffect>
                                  </p:childTnLst>
                                </p:cTn>
                              </p:par>
                              <p:par>
                                <p:cTn id="126" presetID="10" presetClass="entr" presetSubtype="0" fill="hold"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3" grpId="0"/>
      <p:bldP spid="14" grpId="0"/>
      <p:bldP spid="15" grpId="0"/>
      <p:bldP spid="16" grpId="0"/>
      <p:bldP spid="17" grpId="0"/>
      <p:bldP spid="27" grpId="0"/>
      <p:bldP spid="28" grpId="0"/>
      <p:bldP spid="29" grpId="0"/>
      <p:bldP spid="30" grpId="0"/>
      <p:bldP spid="31" grpId="0"/>
      <p:bldP spid="32" grpId="0"/>
      <p:bldP spid="36" grpId="0"/>
      <p:bldP spid="41" grpId="0"/>
      <p:bldP spid="42" grpId="0"/>
      <p:bldP spid="43" grpId="0"/>
      <p:bldP spid="47" grpId="0"/>
      <p:bldP spid="48" grpId="0"/>
      <p:bldP spid="50" grpId="0"/>
      <p:bldP spid="51" grpId="0"/>
      <p:bldP spid="52" grpId="0"/>
      <p:bldP spid="56" grpId="0"/>
      <p:bldP spid="5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623075"/>
            <a:ext cx="8013700" cy="390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IN" dirty="0"/>
              <a:t>Illustration </a:t>
            </a:r>
            <a:r>
              <a:rPr lang="en-IN" dirty="0" smtClean="0"/>
              <a:t>5-24F: </a:t>
            </a:r>
            <a:r>
              <a:rPr lang="en-IN" sz="3200" dirty="0" smtClean="0"/>
              <a:t>Balance Sheet Recognition</a:t>
            </a:r>
            <a:endParaRPr lang="en-IN" sz="3200" dirty="0"/>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cxnSp>
        <p:nvCxnSpPr>
          <p:cNvPr id="6" name="Straight Connector 5"/>
          <p:cNvCxnSpPr/>
          <p:nvPr/>
        </p:nvCxnSpPr>
        <p:spPr>
          <a:xfrm>
            <a:off x="1149436" y="3373470"/>
            <a:ext cx="55782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62124" y="4840320"/>
            <a:ext cx="144684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543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5,000,000</a:t>
            </a:r>
            <a:r>
              <a:rPr lang="en-US" sz="2000" dirty="0"/>
              <a:t>	    </a:t>
            </a:r>
            <a:r>
              <a:rPr lang="en-US" sz="2000" dirty="0" smtClean="0"/>
              <a:t>	  2,000,000</a:t>
            </a:r>
            <a:endParaRPr lang="en-US" sz="2000" dirty="0"/>
          </a:p>
          <a:p>
            <a:pPr marL="0" lvl="0" indent="914400">
              <a:spcBef>
                <a:spcPts val="0"/>
              </a:spcBef>
              <a:buNone/>
            </a:pPr>
            <a:r>
              <a:rPr lang="en-US" sz="2000" dirty="0" smtClean="0"/>
              <a:t>2018</a:t>
            </a:r>
            <a:r>
              <a:rPr lang="en-US" sz="2000" dirty="0"/>
              <a:t>	  </a:t>
            </a:r>
            <a:r>
              <a:rPr lang="en-US" sz="2000" dirty="0" smtClean="0"/>
              <a:t>   2,500,000</a:t>
            </a:r>
            <a:r>
              <a:rPr lang="en-US" sz="2000" dirty="0"/>
              <a:t>	   </a:t>
            </a:r>
            <a:r>
              <a:rPr lang="en-US" sz="2000" dirty="0" smtClean="0"/>
              <a:t>	                  </a:t>
            </a:r>
            <a:r>
              <a:rPr lang="en-US" sz="2000" dirty="0"/>
              <a:t>0</a:t>
            </a:r>
          </a:p>
          <a:p>
            <a:pPr marL="0" lvl="0" indent="0">
              <a:buNone/>
            </a:pPr>
            <a:r>
              <a:rPr lang="en-US" sz="2000" dirty="0" smtClean="0"/>
              <a:t>What is Robertson’s percentage completion in </a:t>
            </a:r>
            <a:r>
              <a:rPr lang="en-US" sz="2000" b="1" dirty="0" smtClean="0">
                <a:solidFill>
                  <a:srgbClr val="C00000"/>
                </a:solidFill>
              </a:rPr>
              <a:t>2016</a:t>
            </a:r>
            <a:r>
              <a:rPr lang="en-US" sz="2000" dirty="0" smtClean="0"/>
              <a:t>?</a:t>
            </a:r>
            <a:endParaRPr lang="en-US" sz="2000" dirty="0"/>
          </a:p>
          <a:p>
            <a:pPr marL="0" indent="0">
              <a:buNone/>
            </a:pPr>
            <a:r>
              <a:rPr lang="en-US" sz="2000" dirty="0"/>
              <a:t>a.	</a:t>
            </a:r>
            <a:r>
              <a:rPr lang="en-US" sz="2000" dirty="0" smtClean="0"/>
              <a:t>25%</a:t>
            </a:r>
            <a:endParaRPr lang="en-US" sz="2000" dirty="0"/>
          </a:p>
          <a:p>
            <a:pPr marL="0" indent="0">
              <a:buNone/>
            </a:pPr>
            <a:r>
              <a:rPr lang="en-US" sz="2000" dirty="0"/>
              <a:t>b.	</a:t>
            </a:r>
            <a:r>
              <a:rPr lang="en-US" sz="2000" dirty="0" smtClean="0"/>
              <a:t>33.33%</a:t>
            </a:r>
            <a:endParaRPr lang="en-US" sz="2000" dirty="0"/>
          </a:p>
          <a:p>
            <a:pPr marL="0" indent="0">
              <a:buNone/>
            </a:pPr>
            <a:r>
              <a:rPr lang="en-US" sz="2000" dirty="0"/>
              <a:t>c</a:t>
            </a:r>
            <a:r>
              <a:rPr lang="en-US" sz="2000" dirty="0" smtClean="0"/>
              <a:t>.	37.5%</a:t>
            </a:r>
            <a:endParaRPr lang="en-US" sz="2000" dirty="0"/>
          </a:p>
          <a:p>
            <a:pPr marL="0" lvl="0" indent="0">
              <a:buNone/>
            </a:pPr>
            <a:r>
              <a:rPr lang="en-US" sz="2000" dirty="0" smtClean="0"/>
              <a:t>d.	100%</a:t>
            </a:r>
            <a:endParaRPr lang="en-US" sz="2000" dirty="0"/>
          </a:p>
          <a:p>
            <a:pPr marL="0" indent="0">
              <a:buNone/>
            </a:pPr>
            <a:endParaRPr lang="en-US" sz="2000" dirty="0"/>
          </a:p>
        </p:txBody>
      </p:sp>
      <p:sp>
        <p:nvSpPr>
          <p:cNvPr id="2" name="Oval 1"/>
          <p:cNvSpPr/>
          <p:nvPr/>
        </p:nvSpPr>
        <p:spPr bwMode="auto">
          <a:xfrm>
            <a:off x="761998" y="470564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27260" y="4572983"/>
            <a:ext cx="5490012" cy="369332"/>
          </a:xfrm>
          <a:prstGeom prst="rect">
            <a:avLst/>
          </a:prstGeom>
          <a:solidFill>
            <a:srgbClr val="FFFFD1"/>
          </a:solidFill>
          <a:ln w="6350">
            <a:solidFill>
              <a:schemeClr val="tx1"/>
            </a:solidFill>
          </a:ln>
        </p:spPr>
        <p:txBody>
          <a:bodyPr wrap="square" rtlCol="0">
            <a:spAutoFit/>
          </a:bodyPr>
          <a:lstStyle/>
          <a:p>
            <a:r>
              <a:rPr lang="en-US" dirty="0" smtClean="0"/>
              <a:t>$3M ÷ ($3M + $6M) = </a:t>
            </a:r>
            <a:r>
              <a:rPr lang="en-US" b="1" dirty="0" smtClean="0">
                <a:solidFill>
                  <a:srgbClr val="C00000"/>
                </a:solidFill>
              </a:rPr>
              <a:t>33.33%</a:t>
            </a:r>
            <a:r>
              <a:rPr lang="en-US" dirty="0" smtClean="0"/>
              <a:t> (or 1/3) complete.</a:t>
            </a:r>
          </a:p>
        </p:txBody>
      </p:sp>
    </p:spTree>
    <p:extLst>
      <p:ext uri="{BB962C8B-B14F-4D97-AF65-F5344CB8AC3E}">
        <p14:creationId xmlns:p14="http://schemas.microsoft.com/office/powerpoint/2010/main" val="307079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6"/>
          <p:cNvSpPr>
            <a:spLocks noGrp="1"/>
          </p:cNvSpPr>
          <p:nvPr>
            <p:ph idx="1"/>
          </p:nvPr>
        </p:nvSpPr>
        <p:spPr>
          <a:xfrm>
            <a:off x="761999" y="1694127"/>
            <a:ext cx="8013600" cy="5057775"/>
          </a:xfrm>
        </p:spPr>
        <p:txBody>
          <a:bodyPr/>
          <a:lstStyle/>
          <a:p>
            <a:r>
              <a:rPr lang="en-IN" b="1" dirty="0" smtClean="0"/>
              <a:t>January 25, 2016: </a:t>
            </a:r>
            <a:r>
              <a:rPr lang="en-IN" dirty="0" smtClean="0"/>
              <a:t>TrueTech receives $240,000 from CompStores.</a:t>
            </a:r>
            <a:endParaRPr lang="en-US" dirty="0" smtClean="0"/>
          </a:p>
        </p:txBody>
      </p:sp>
      <p:sp>
        <p:nvSpPr>
          <p:cNvPr id="6" name="Rectangle 5"/>
          <p:cNvSpPr/>
          <p:nvPr/>
        </p:nvSpPr>
        <p:spPr>
          <a:xfrm>
            <a:off x="876301" y="3251543"/>
            <a:ext cx="7921625" cy="1438275"/>
          </a:xfrm>
          <a:prstGeom prst="rect">
            <a:avLst/>
          </a:prstGeom>
          <a:solidFill>
            <a:srgbClr val="FEF8B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 name="TextBox 6"/>
          <p:cNvSpPr txBox="1">
            <a:spLocks noChangeArrowheads="1"/>
          </p:cNvSpPr>
          <p:nvPr/>
        </p:nvSpPr>
        <p:spPr bwMode="auto">
          <a:xfrm>
            <a:off x="876300" y="3262656"/>
            <a:ext cx="4686300" cy="523875"/>
          </a:xfrm>
          <a:prstGeom prst="rect">
            <a:avLst/>
          </a:prstGeom>
          <a:noFill/>
          <a:ln w="9525">
            <a:noFill/>
            <a:miter lim="800000"/>
            <a:headEnd/>
            <a:tailEnd/>
          </a:ln>
        </p:spPr>
        <p:txBody>
          <a:bodyPr>
            <a:spAutoFit/>
          </a:bodyPr>
          <a:lstStyle/>
          <a:p>
            <a:pPr algn="ctr"/>
            <a:r>
              <a:rPr lang="en-US" sz="2800" b="1" dirty="0">
                <a:latin typeface="Calibri" pitchFamily="34" charset="0"/>
              </a:rPr>
              <a:t>Journal Entry</a:t>
            </a:r>
            <a:endParaRPr lang="en-IN" sz="2800" b="1" baseline="30000" dirty="0">
              <a:latin typeface="Calibri" pitchFamily="34" charset="0"/>
            </a:endParaRPr>
          </a:p>
        </p:txBody>
      </p:sp>
      <p:cxnSp>
        <p:nvCxnSpPr>
          <p:cNvPr id="10" name="Straight Connector 9"/>
          <p:cNvCxnSpPr/>
          <p:nvPr/>
        </p:nvCxnSpPr>
        <p:spPr>
          <a:xfrm>
            <a:off x="876302" y="3738904"/>
            <a:ext cx="792162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896940" y="3768531"/>
            <a:ext cx="5153025" cy="404812"/>
          </a:xfrm>
          <a:prstGeom prst="rect">
            <a:avLst/>
          </a:prstGeom>
          <a:noFill/>
          <a:ln w="9525">
            <a:noFill/>
            <a:miter lim="800000"/>
            <a:headEnd/>
            <a:tailEnd/>
          </a:ln>
        </p:spPr>
        <p:txBody>
          <a:bodyPr/>
          <a:lstStyle/>
          <a:p>
            <a:r>
              <a:rPr lang="en-IN" sz="2600" dirty="0">
                <a:latin typeface="Calibri" pitchFamily="34" charset="0"/>
              </a:rPr>
              <a:t>Cash</a:t>
            </a:r>
          </a:p>
        </p:txBody>
      </p:sp>
      <p:sp>
        <p:nvSpPr>
          <p:cNvPr id="12" name="TextBox 11"/>
          <p:cNvSpPr txBox="1">
            <a:spLocks noChangeArrowheads="1"/>
          </p:cNvSpPr>
          <p:nvPr/>
        </p:nvSpPr>
        <p:spPr bwMode="auto">
          <a:xfrm>
            <a:off x="1350963" y="4173345"/>
            <a:ext cx="4564062" cy="404813"/>
          </a:xfrm>
          <a:prstGeom prst="rect">
            <a:avLst/>
          </a:prstGeom>
          <a:noFill/>
          <a:ln w="9525">
            <a:noFill/>
            <a:miter lim="800000"/>
            <a:headEnd/>
            <a:tailEnd/>
          </a:ln>
        </p:spPr>
        <p:txBody>
          <a:bodyPr/>
          <a:lstStyle/>
          <a:p>
            <a:r>
              <a:rPr lang="en-IN" sz="2600" dirty="0">
                <a:latin typeface="Calibri" pitchFamily="34" charset="0"/>
              </a:rPr>
              <a:t>Accounts receivable</a:t>
            </a:r>
          </a:p>
        </p:txBody>
      </p:sp>
      <p:sp>
        <p:nvSpPr>
          <p:cNvPr id="13" name="TextBox 12"/>
          <p:cNvSpPr txBox="1">
            <a:spLocks noChangeArrowheads="1"/>
          </p:cNvSpPr>
          <p:nvPr/>
        </p:nvSpPr>
        <p:spPr bwMode="auto">
          <a:xfrm>
            <a:off x="5954715" y="3768531"/>
            <a:ext cx="1563687" cy="404812"/>
          </a:xfrm>
          <a:prstGeom prst="rect">
            <a:avLst/>
          </a:prstGeom>
          <a:noFill/>
          <a:ln w="9525">
            <a:noFill/>
            <a:miter lim="800000"/>
            <a:headEnd/>
            <a:tailEnd/>
          </a:ln>
        </p:spPr>
        <p:txBody>
          <a:bodyPr/>
          <a:lstStyle/>
          <a:p>
            <a:pPr algn="r"/>
            <a:r>
              <a:rPr lang="en-IN" sz="2600" dirty="0">
                <a:latin typeface="Calibri" pitchFamily="34" charset="0"/>
              </a:rPr>
              <a:t>240,000</a:t>
            </a:r>
          </a:p>
        </p:txBody>
      </p:sp>
      <p:sp>
        <p:nvSpPr>
          <p:cNvPr id="14" name="TextBox 13"/>
          <p:cNvSpPr txBox="1">
            <a:spLocks noChangeArrowheads="1"/>
          </p:cNvSpPr>
          <p:nvPr/>
        </p:nvSpPr>
        <p:spPr bwMode="auto">
          <a:xfrm>
            <a:off x="7234240" y="4173345"/>
            <a:ext cx="1563687" cy="404813"/>
          </a:xfrm>
          <a:prstGeom prst="rect">
            <a:avLst/>
          </a:prstGeom>
          <a:noFill/>
          <a:ln w="9525">
            <a:noFill/>
            <a:miter lim="800000"/>
            <a:headEnd/>
            <a:tailEnd/>
          </a:ln>
        </p:spPr>
        <p:txBody>
          <a:bodyPr/>
          <a:lstStyle/>
          <a:p>
            <a:pPr algn="r"/>
            <a:r>
              <a:rPr lang="en-IN" sz="2600" dirty="0">
                <a:latin typeface="Calibri" pitchFamily="34" charset="0"/>
              </a:rPr>
              <a:t>240,000</a:t>
            </a:r>
          </a:p>
        </p:txBody>
      </p:sp>
      <p:sp>
        <p:nvSpPr>
          <p:cNvPr id="15" name="TextBox 14"/>
          <p:cNvSpPr txBox="1">
            <a:spLocks noChangeArrowheads="1"/>
          </p:cNvSpPr>
          <p:nvPr/>
        </p:nvSpPr>
        <p:spPr bwMode="auto">
          <a:xfrm>
            <a:off x="7530417" y="3256304"/>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Credit</a:t>
            </a:r>
            <a:endParaRPr lang="en-IN" sz="2800" b="1" baseline="30000" dirty="0">
              <a:latin typeface="Calibri" pitchFamily="34" charset="0"/>
            </a:endParaRPr>
          </a:p>
        </p:txBody>
      </p:sp>
      <p:sp>
        <p:nvSpPr>
          <p:cNvPr id="16" name="TextBox 15"/>
          <p:cNvSpPr txBox="1">
            <a:spLocks noChangeArrowheads="1"/>
          </p:cNvSpPr>
          <p:nvPr/>
        </p:nvSpPr>
        <p:spPr bwMode="auto">
          <a:xfrm>
            <a:off x="6173104" y="3256304"/>
            <a:ext cx="1289050" cy="538162"/>
          </a:xfrm>
          <a:prstGeom prst="rect">
            <a:avLst/>
          </a:prstGeom>
          <a:noFill/>
          <a:ln w="9525">
            <a:noFill/>
            <a:miter lim="800000"/>
            <a:headEnd/>
            <a:tailEnd/>
          </a:ln>
        </p:spPr>
        <p:txBody>
          <a:bodyPr>
            <a:spAutoFit/>
          </a:bodyPr>
          <a:lstStyle/>
          <a:p>
            <a:pPr algn="ctr"/>
            <a:r>
              <a:rPr lang="en-US" sz="2800" b="1" dirty="0">
                <a:latin typeface="Calibri" pitchFamily="34" charset="0"/>
              </a:rPr>
              <a:t>Debit</a:t>
            </a:r>
            <a:endParaRPr lang="en-IN" sz="2800" b="1" baseline="30000" dirty="0">
              <a:latin typeface="Calibri" pitchFamily="34" charset="0"/>
            </a:endParaRPr>
          </a:p>
        </p:txBody>
      </p:sp>
      <p:sp>
        <p:nvSpPr>
          <p:cNvPr id="19" name="Title 2"/>
          <p:cNvSpPr txBox="1">
            <a:spLocks/>
          </p:cNvSpPr>
          <p:nvPr/>
        </p:nvSpPr>
        <p:spPr bwMode="auto">
          <a:xfrm>
            <a:off x="8389940"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LO5-2</a:t>
            </a:r>
          </a:p>
        </p:txBody>
      </p:sp>
      <p:sp>
        <p:nvSpPr>
          <p:cNvPr id="17" name="Title 1"/>
          <p:cNvSpPr>
            <a:spLocks noGrp="1"/>
          </p:cNvSpPr>
          <p:nvPr>
            <p:ph type="title"/>
          </p:nvPr>
        </p:nvSpPr>
        <p:spPr>
          <a:xfrm>
            <a:off x="761999" y="0"/>
            <a:ext cx="8382000" cy="1444625"/>
          </a:xfrm>
        </p:spPr>
        <p:txBody>
          <a:bodyPr rtlCol="0">
            <a:normAutofit/>
          </a:bodyPr>
          <a:lstStyle/>
          <a:p>
            <a:pPr fontAlgn="auto">
              <a:lnSpc>
                <a:spcPct val="100000"/>
              </a:lnSpc>
              <a:spcAft>
                <a:spcPts val="0"/>
              </a:spcAft>
              <a:tabLst>
                <a:tab pos="6061075" algn="l"/>
                <a:tab pos="6453188" algn="l"/>
                <a:tab pos="7602538" algn="l"/>
              </a:tabLst>
              <a:defRPr/>
            </a:pPr>
            <a:r>
              <a:rPr lang="en-IN" sz="3600" dirty="0" smtClean="0"/>
              <a:t>Recognizing </a:t>
            </a:r>
            <a:r>
              <a:rPr lang="en-IN" sz="3600" dirty="0"/>
              <a:t>Revenue </a:t>
            </a:r>
            <a:r>
              <a:rPr lang="en-IN" sz="3600" dirty="0" smtClean="0"/>
              <a:t/>
            </a:r>
            <a:br>
              <a:rPr lang="en-IN" sz="3600" dirty="0" smtClean="0"/>
            </a:br>
            <a:r>
              <a:rPr lang="en-IN" sz="3600" dirty="0" smtClean="0"/>
              <a:t>at </a:t>
            </a:r>
            <a:r>
              <a:rPr lang="en-IN" sz="3600" dirty="0"/>
              <a:t>a Single Point in </a:t>
            </a:r>
            <a:r>
              <a:rPr lang="en-IN" sz="3600" dirty="0" smtClean="0"/>
              <a:t>Time	</a:t>
            </a:r>
            <a:r>
              <a:rPr lang="en-IN" sz="1600" dirty="0" smtClean="0"/>
              <a:t>(</a:t>
            </a:r>
            <a:r>
              <a:rPr lang="en-IN" sz="1600" dirty="0"/>
              <a:t>Illustration continued)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2" grpId="0"/>
      <p:bldP spid="13" grpId="0"/>
      <p:bldP spid="14" grpId="0"/>
      <p:bldP spid="15"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5,000,000</a:t>
            </a:r>
            <a:r>
              <a:rPr lang="en-US" sz="2000" dirty="0"/>
              <a:t>	    </a:t>
            </a:r>
            <a:r>
              <a:rPr lang="en-US" sz="2000" dirty="0" smtClean="0"/>
              <a:t>	  2,000,000</a:t>
            </a:r>
            <a:endParaRPr lang="en-US" sz="2000" dirty="0"/>
          </a:p>
          <a:p>
            <a:pPr marL="0" lvl="0" indent="914400">
              <a:spcBef>
                <a:spcPts val="0"/>
              </a:spcBef>
              <a:buNone/>
            </a:pPr>
            <a:r>
              <a:rPr lang="en-US" sz="2000" dirty="0" smtClean="0"/>
              <a:t>2018</a:t>
            </a:r>
            <a:r>
              <a:rPr lang="en-US" sz="2000" dirty="0"/>
              <a:t>	  </a:t>
            </a:r>
            <a:r>
              <a:rPr lang="en-US" sz="2000" dirty="0" smtClean="0"/>
              <a:t>   2,500,000</a:t>
            </a:r>
            <a:r>
              <a:rPr lang="en-US" sz="2000" dirty="0"/>
              <a:t>	   </a:t>
            </a:r>
            <a:r>
              <a:rPr lang="en-US" sz="2000" dirty="0" smtClean="0"/>
              <a:t>	                  </a:t>
            </a:r>
            <a:r>
              <a:rPr lang="en-US" sz="2000" dirty="0"/>
              <a:t>0</a:t>
            </a:r>
          </a:p>
          <a:p>
            <a:pPr marL="0" lvl="0" indent="0">
              <a:buNone/>
            </a:pPr>
            <a:r>
              <a:rPr lang="en-US" sz="2000" dirty="0" smtClean="0"/>
              <a:t>How much revenue would Robertson recognize in </a:t>
            </a:r>
            <a:r>
              <a:rPr lang="en-US" sz="2000" b="1" dirty="0" smtClean="0">
                <a:solidFill>
                  <a:srgbClr val="C00000"/>
                </a:solidFill>
              </a:rPr>
              <a:t>2016</a:t>
            </a:r>
            <a:r>
              <a:rPr lang="en-US" sz="2000" dirty="0" smtClean="0"/>
              <a:t>?</a:t>
            </a:r>
            <a:endParaRPr lang="en-US" sz="2000" dirty="0"/>
          </a:p>
          <a:p>
            <a:pPr marL="0" indent="0">
              <a:buNone/>
            </a:pPr>
            <a:r>
              <a:rPr lang="en-US" sz="2000" dirty="0"/>
              <a:t>a.	</a:t>
            </a:r>
            <a:r>
              <a:rPr lang="en-US" sz="2000" dirty="0" smtClean="0"/>
              <a:t>$4,000,000</a:t>
            </a:r>
            <a:endParaRPr lang="en-US" sz="2000" dirty="0"/>
          </a:p>
          <a:p>
            <a:pPr marL="0" indent="0">
              <a:buNone/>
            </a:pPr>
            <a:r>
              <a:rPr lang="en-US" sz="2000" dirty="0"/>
              <a:t>b.	</a:t>
            </a:r>
            <a:r>
              <a:rPr lang="en-US" sz="2000" dirty="0" smtClean="0"/>
              <a:t>$5,000,000</a:t>
            </a:r>
            <a:endParaRPr lang="en-US" sz="2000" dirty="0"/>
          </a:p>
          <a:p>
            <a:pPr marL="0" indent="0">
              <a:buNone/>
            </a:pPr>
            <a:r>
              <a:rPr lang="en-US" sz="2000" dirty="0"/>
              <a:t>c.	</a:t>
            </a:r>
            <a:r>
              <a:rPr lang="en-US" sz="2000" dirty="0" smtClean="0"/>
              <a:t>$6,000,000</a:t>
            </a:r>
            <a:endParaRPr lang="en-US" sz="2000" dirty="0"/>
          </a:p>
          <a:p>
            <a:pPr marL="0" lvl="0" indent="0">
              <a:buNone/>
            </a:pPr>
            <a:r>
              <a:rPr lang="en-US" sz="2000" dirty="0" smtClean="0"/>
              <a:t>d.	$12,000,000</a:t>
            </a:r>
            <a:endParaRPr lang="en-US" sz="2000" dirty="0"/>
          </a:p>
          <a:p>
            <a:pPr marL="0" indent="0">
              <a:buNone/>
            </a:pPr>
            <a:endParaRPr lang="en-US" sz="2000" dirty="0"/>
          </a:p>
        </p:txBody>
      </p:sp>
      <p:sp>
        <p:nvSpPr>
          <p:cNvPr id="2" name="Oval 1"/>
          <p:cNvSpPr/>
          <p:nvPr/>
        </p:nvSpPr>
        <p:spPr bwMode="auto">
          <a:xfrm>
            <a:off x="757786" y="434646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27260" y="4572983"/>
            <a:ext cx="5490012" cy="646331"/>
          </a:xfrm>
          <a:prstGeom prst="rect">
            <a:avLst/>
          </a:prstGeom>
          <a:solidFill>
            <a:srgbClr val="FFFFD1"/>
          </a:solidFill>
          <a:ln w="6350">
            <a:solidFill>
              <a:schemeClr val="tx1"/>
            </a:solidFill>
          </a:ln>
        </p:spPr>
        <p:txBody>
          <a:bodyPr wrap="square" rtlCol="0">
            <a:spAutoFit/>
          </a:bodyPr>
          <a:lstStyle/>
          <a:p>
            <a:r>
              <a:rPr lang="en-US" dirty="0" smtClean="0"/>
              <a:t>$3M ÷ ($3M + $6M) = 33.33% (or 1/3) complete.</a:t>
            </a:r>
          </a:p>
          <a:p>
            <a:r>
              <a:rPr lang="en-US" dirty="0" smtClean="0"/>
              <a:t>$12M x 1/3 = </a:t>
            </a:r>
            <a:r>
              <a:rPr lang="en-US" b="1" dirty="0" smtClean="0">
                <a:solidFill>
                  <a:srgbClr val="C00000"/>
                </a:solidFill>
              </a:rPr>
              <a:t>$4M </a:t>
            </a:r>
            <a:r>
              <a:rPr lang="en-US" dirty="0" smtClean="0"/>
              <a:t>revenue recognized in </a:t>
            </a:r>
            <a:r>
              <a:rPr lang="en-US" b="1" dirty="0" smtClean="0">
                <a:solidFill>
                  <a:srgbClr val="C00000"/>
                </a:solidFill>
              </a:rPr>
              <a:t>2016.</a:t>
            </a:r>
            <a:endParaRPr lang="en-US" b="1" dirty="0">
              <a:solidFill>
                <a:srgbClr val="C00000"/>
              </a:solidFill>
            </a:endParaRPr>
          </a:p>
        </p:txBody>
      </p:sp>
    </p:spTree>
    <p:extLst>
      <p:ext uri="{BB962C8B-B14F-4D97-AF65-F5344CB8AC3E}">
        <p14:creationId xmlns:p14="http://schemas.microsoft.com/office/powerpoint/2010/main" val="274723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5,000,000</a:t>
            </a:r>
            <a:r>
              <a:rPr lang="en-US" sz="2000" dirty="0"/>
              <a:t>	    </a:t>
            </a:r>
            <a:r>
              <a:rPr lang="en-US" sz="2000" dirty="0" smtClean="0"/>
              <a:t>	  2,000,000</a:t>
            </a:r>
            <a:endParaRPr lang="en-US" sz="2000" dirty="0"/>
          </a:p>
          <a:p>
            <a:pPr marL="0" lvl="0" indent="914400">
              <a:spcBef>
                <a:spcPts val="0"/>
              </a:spcBef>
              <a:buNone/>
            </a:pPr>
            <a:r>
              <a:rPr lang="en-US" sz="2000" dirty="0" smtClean="0"/>
              <a:t>2018</a:t>
            </a:r>
            <a:r>
              <a:rPr lang="en-US" sz="2000" dirty="0"/>
              <a:t>	  </a:t>
            </a:r>
            <a:r>
              <a:rPr lang="en-US" sz="2000" dirty="0" smtClean="0"/>
              <a:t>   2,500,000</a:t>
            </a:r>
            <a:r>
              <a:rPr lang="en-US" sz="2000" dirty="0"/>
              <a:t>	   </a:t>
            </a:r>
            <a:r>
              <a:rPr lang="en-US" sz="2000" dirty="0" smtClean="0"/>
              <a:t>	                  </a:t>
            </a:r>
            <a:r>
              <a:rPr lang="en-US" sz="2000" dirty="0"/>
              <a:t>0</a:t>
            </a:r>
          </a:p>
          <a:p>
            <a:pPr marL="0" lvl="0" indent="0">
              <a:buNone/>
            </a:pPr>
            <a:r>
              <a:rPr lang="en-US" sz="2000" dirty="0"/>
              <a:t>What is Robertson’s percentage completion in</a:t>
            </a:r>
            <a:r>
              <a:rPr lang="en-US" sz="2000" dirty="0" smtClean="0"/>
              <a:t> </a:t>
            </a:r>
            <a:r>
              <a:rPr lang="en-US" sz="2000" b="1" dirty="0" smtClean="0">
                <a:solidFill>
                  <a:srgbClr val="C00000"/>
                </a:solidFill>
              </a:rPr>
              <a:t>2017</a:t>
            </a:r>
            <a:r>
              <a:rPr lang="en-US" sz="2000" dirty="0" smtClean="0"/>
              <a:t>?</a:t>
            </a:r>
            <a:endParaRPr lang="en-US" sz="2000" dirty="0"/>
          </a:p>
          <a:p>
            <a:pPr marL="0" indent="0">
              <a:buNone/>
            </a:pPr>
            <a:r>
              <a:rPr lang="en-US" sz="2000" dirty="0"/>
              <a:t>a.	</a:t>
            </a:r>
            <a:r>
              <a:rPr lang="en-US" sz="2000" dirty="0" smtClean="0"/>
              <a:t>50%</a:t>
            </a:r>
            <a:endParaRPr lang="en-US" sz="2000" dirty="0"/>
          </a:p>
          <a:p>
            <a:pPr marL="0" indent="0">
              <a:buNone/>
            </a:pPr>
            <a:r>
              <a:rPr lang="en-US" sz="2000" dirty="0"/>
              <a:t>b.	</a:t>
            </a:r>
            <a:r>
              <a:rPr lang="en-US" sz="2000" dirty="0" smtClean="0"/>
              <a:t>66.67%</a:t>
            </a:r>
            <a:endParaRPr lang="en-US" sz="2000" dirty="0"/>
          </a:p>
          <a:p>
            <a:pPr marL="0" indent="0">
              <a:buNone/>
            </a:pPr>
            <a:r>
              <a:rPr lang="en-US" sz="2000" dirty="0"/>
              <a:t>c.	</a:t>
            </a:r>
            <a:r>
              <a:rPr lang="en-US" sz="2000" dirty="0" smtClean="0"/>
              <a:t>80%</a:t>
            </a:r>
            <a:endParaRPr lang="en-US" sz="2000" dirty="0"/>
          </a:p>
          <a:p>
            <a:pPr marL="0" lvl="0" indent="0">
              <a:buNone/>
            </a:pPr>
            <a:r>
              <a:rPr lang="en-US" sz="2000" dirty="0" smtClean="0"/>
              <a:t>d.	88.89%</a:t>
            </a:r>
            <a:endParaRPr lang="en-US" sz="2000" dirty="0"/>
          </a:p>
          <a:p>
            <a:pPr marL="0" indent="0">
              <a:buNone/>
            </a:pPr>
            <a:endParaRPr lang="en-US" sz="2000" dirty="0"/>
          </a:p>
        </p:txBody>
      </p:sp>
      <p:sp>
        <p:nvSpPr>
          <p:cNvPr id="2" name="Oval 1"/>
          <p:cNvSpPr/>
          <p:nvPr/>
        </p:nvSpPr>
        <p:spPr bwMode="auto">
          <a:xfrm>
            <a:off x="761998" y="508664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99497" y="4624984"/>
            <a:ext cx="5634485" cy="369332"/>
          </a:xfrm>
          <a:prstGeom prst="rect">
            <a:avLst/>
          </a:prstGeom>
          <a:solidFill>
            <a:srgbClr val="FFFFD1"/>
          </a:solidFill>
          <a:ln w="6350">
            <a:solidFill>
              <a:schemeClr val="tx1"/>
            </a:solidFill>
          </a:ln>
        </p:spPr>
        <p:txBody>
          <a:bodyPr wrap="square" rtlCol="0">
            <a:spAutoFit/>
          </a:bodyPr>
          <a:lstStyle/>
          <a:p>
            <a:r>
              <a:rPr lang="en-US" dirty="0" smtClean="0"/>
              <a:t>($3M + $5M) ÷ ($3M + $5M + $2M) = </a:t>
            </a:r>
            <a:r>
              <a:rPr lang="en-US" b="1" dirty="0" smtClean="0">
                <a:solidFill>
                  <a:srgbClr val="C00000"/>
                </a:solidFill>
              </a:rPr>
              <a:t>80%</a:t>
            </a:r>
            <a:r>
              <a:rPr lang="en-US" dirty="0" smtClean="0"/>
              <a:t> complete.</a:t>
            </a:r>
          </a:p>
        </p:txBody>
      </p:sp>
    </p:spTree>
    <p:extLst>
      <p:ext uri="{BB962C8B-B14F-4D97-AF65-F5344CB8AC3E}">
        <p14:creationId xmlns:p14="http://schemas.microsoft.com/office/powerpoint/2010/main" val="267454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5,000,000</a:t>
            </a:r>
            <a:r>
              <a:rPr lang="en-US" sz="2000" dirty="0"/>
              <a:t>	    </a:t>
            </a:r>
            <a:r>
              <a:rPr lang="en-US" sz="2000" dirty="0" smtClean="0"/>
              <a:t>	  2,000,000</a:t>
            </a:r>
            <a:endParaRPr lang="en-US" sz="2000" dirty="0"/>
          </a:p>
          <a:p>
            <a:pPr marL="0" lvl="0" indent="914400">
              <a:spcBef>
                <a:spcPts val="0"/>
              </a:spcBef>
              <a:buNone/>
            </a:pPr>
            <a:r>
              <a:rPr lang="en-US" sz="2000" dirty="0" smtClean="0"/>
              <a:t>2018</a:t>
            </a:r>
            <a:r>
              <a:rPr lang="en-US" sz="2000" dirty="0"/>
              <a:t>	  </a:t>
            </a:r>
            <a:r>
              <a:rPr lang="en-US" sz="2000" dirty="0" smtClean="0"/>
              <a:t>   2,500,000</a:t>
            </a:r>
            <a:r>
              <a:rPr lang="en-US" sz="2000" dirty="0"/>
              <a:t>	   </a:t>
            </a:r>
            <a:r>
              <a:rPr lang="en-US" sz="2000" dirty="0" smtClean="0"/>
              <a:t>	                  </a:t>
            </a:r>
            <a:r>
              <a:rPr lang="en-US" sz="2000" dirty="0"/>
              <a:t>0</a:t>
            </a:r>
          </a:p>
          <a:p>
            <a:pPr marL="0" lvl="0" indent="0">
              <a:buNone/>
            </a:pPr>
            <a:r>
              <a:rPr lang="en-US" sz="2000" dirty="0" smtClean="0"/>
              <a:t>How much revenue would Robertson recognize in </a:t>
            </a:r>
            <a:r>
              <a:rPr lang="en-US" sz="2000" b="1" dirty="0" smtClean="0">
                <a:solidFill>
                  <a:srgbClr val="C00000"/>
                </a:solidFill>
              </a:rPr>
              <a:t>2017</a:t>
            </a:r>
            <a:r>
              <a:rPr lang="en-US" sz="2000" dirty="0" smtClean="0"/>
              <a:t>?</a:t>
            </a:r>
            <a:endParaRPr lang="en-US" sz="2000" dirty="0"/>
          </a:p>
          <a:p>
            <a:pPr marL="0" indent="0">
              <a:buNone/>
            </a:pPr>
            <a:r>
              <a:rPr lang="en-US" sz="2000" dirty="0"/>
              <a:t>a.	</a:t>
            </a:r>
            <a:r>
              <a:rPr lang="en-US" sz="2000" dirty="0" smtClean="0"/>
              <a:t>$5,000,000</a:t>
            </a:r>
            <a:endParaRPr lang="en-US" sz="2000" dirty="0"/>
          </a:p>
          <a:p>
            <a:pPr marL="0" indent="0">
              <a:buNone/>
            </a:pPr>
            <a:r>
              <a:rPr lang="en-US" sz="2000" dirty="0"/>
              <a:t>b.	</a:t>
            </a:r>
            <a:r>
              <a:rPr lang="en-US" sz="2000" dirty="0" smtClean="0"/>
              <a:t>$5,600,000</a:t>
            </a:r>
            <a:endParaRPr lang="en-US" sz="2000" dirty="0"/>
          </a:p>
          <a:p>
            <a:pPr marL="0" indent="0">
              <a:buNone/>
            </a:pPr>
            <a:r>
              <a:rPr lang="en-US" sz="2000" dirty="0"/>
              <a:t>c.	</a:t>
            </a:r>
            <a:r>
              <a:rPr lang="en-US" sz="2000" dirty="0" smtClean="0"/>
              <a:t>$8,000,000</a:t>
            </a:r>
            <a:endParaRPr lang="en-US" sz="2000" dirty="0"/>
          </a:p>
          <a:p>
            <a:pPr marL="0" lvl="0" indent="0">
              <a:buNone/>
            </a:pPr>
            <a:r>
              <a:rPr lang="en-US" sz="2000" dirty="0" smtClean="0"/>
              <a:t>d.	$9,600,000</a:t>
            </a:r>
            <a:endParaRPr lang="en-US" sz="2000" dirty="0"/>
          </a:p>
          <a:p>
            <a:pPr marL="0" indent="0">
              <a:buNone/>
            </a:pPr>
            <a:endParaRPr lang="en-US" sz="2000" dirty="0"/>
          </a:p>
        </p:txBody>
      </p:sp>
      <p:sp>
        <p:nvSpPr>
          <p:cNvPr id="2" name="Oval 1"/>
          <p:cNvSpPr/>
          <p:nvPr/>
        </p:nvSpPr>
        <p:spPr bwMode="auto">
          <a:xfrm>
            <a:off x="789736" y="4681547"/>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99497" y="4624984"/>
            <a:ext cx="5634485" cy="923330"/>
          </a:xfrm>
          <a:prstGeom prst="rect">
            <a:avLst/>
          </a:prstGeom>
          <a:solidFill>
            <a:srgbClr val="FFFFD1"/>
          </a:solidFill>
          <a:ln w="6350">
            <a:solidFill>
              <a:schemeClr val="tx1"/>
            </a:solidFill>
          </a:ln>
        </p:spPr>
        <p:txBody>
          <a:bodyPr wrap="square" rtlCol="0">
            <a:spAutoFit/>
          </a:bodyPr>
          <a:lstStyle/>
          <a:p>
            <a:r>
              <a:rPr lang="en-US" dirty="0" smtClean="0"/>
              <a:t>($3M + $5M) ÷ ($3M + $5M + $2M) = 80% complete.</a:t>
            </a:r>
          </a:p>
          <a:p>
            <a:r>
              <a:rPr lang="en-US" dirty="0" smtClean="0"/>
              <a:t>$12M x 80% = $9.6M = total revenue to date.</a:t>
            </a:r>
          </a:p>
          <a:p>
            <a:r>
              <a:rPr lang="en-US" dirty="0" smtClean="0"/>
              <a:t>$9.6M - $4M = </a:t>
            </a:r>
            <a:r>
              <a:rPr lang="en-US" b="1" dirty="0" smtClean="0">
                <a:solidFill>
                  <a:srgbClr val="C00000"/>
                </a:solidFill>
              </a:rPr>
              <a:t>$5.6M </a:t>
            </a:r>
            <a:r>
              <a:rPr lang="en-US" dirty="0" smtClean="0"/>
              <a:t>= revenue recognized in </a:t>
            </a:r>
            <a:r>
              <a:rPr lang="en-US" b="1" dirty="0" smtClean="0">
                <a:solidFill>
                  <a:srgbClr val="C00000"/>
                </a:solidFill>
              </a:rPr>
              <a:t>2017</a:t>
            </a:r>
            <a:endParaRPr lang="en-US" b="1" dirty="0">
              <a:solidFill>
                <a:srgbClr val="C00000"/>
              </a:solidFill>
            </a:endParaRPr>
          </a:p>
        </p:txBody>
      </p:sp>
    </p:spTree>
    <p:extLst>
      <p:ext uri="{BB962C8B-B14F-4D97-AF65-F5344CB8AC3E}">
        <p14:creationId xmlns:p14="http://schemas.microsoft.com/office/powerpoint/2010/main" val="286036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5,000,000</a:t>
            </a:r>
            <a:r>
              <a:rPr lang="en-US" sz="2000" dirty="0"/>
              <a:t>	    </a:t>
            </a:r>
            <a:r>
              <a:rPr lang="en-US" sz="2000" dirty="0" smtClean="0"/>
              <a:t>	  2,000,000</a:t>
            </a:r>
            <a:endParaRPr lang="en-US" sz="2000" dirty="0"/>
          </a:p>
          <a:p>
            <a:pPr marL="0" lvl="0" indent="914400">
              <a:spcBef>
                <a:spcPts val="0"/>
              </a:spcBef>
              <a:buNone/>
            </a:pPr>
            <a:r>
              <a:rPr lang="en-US" sz="2000" dirty="0" smtClean="0"/>
              <a:t>2018</a:t>
            </a:r>
            <a:r>
              <a:rPr lang="en-US" sz="2000" dirty="0"/>
              <a:t>	  </a:t>
            </a:r>
            <a:r>
              <a:rPr lang="en-US" sz="2000" dirty="0" smtClean="0"/>
              <a:t>   2,500,000</a:t>
            </a:r>
            <a:r>
              <a:rPr lang="en-US" sz="2000" dirty="0"/>
              <a:t>	   </a:t>
            </a:r>
            <a:r>
              <a:rPr lang="en-US" sz="2000" dirty="0" smtClean="0"/>
              <a:t>	                  </a:t>
            </a:r>
            <a:r>
              <a:rPr lang="en-US" sz="2000" dirty="0"/>
              <a:t>0</a:t>
            </a:r>
          </a:p>
          <a:p>
            <a:pPr marL="0" lvl="0" indent="0">
              <a:buNone/>
            </a:pPr>
            <a:r>
              <a:rPr lang="en-US" sz="2000" dirty="0" smtClean="0"/>
              <a:t>How much revenue would Robertson recognize in </a:t>
            </a:r>
            <a:r>
              <a:rPr lang="en-US" sz="2000" b="1" dirty="0" smtClean="0">
                <a:solidFill>
                  <a:srgbClr val="C00000"/>
                </a:solidFill>
              </a:rPr>
              <a:t>2018</a:t>
            </a:r>
            <a:r>
              <a:rPr lang="en-US" sz="2000" dirty="0" smtClean="0"/>
              <a:t>?</a:t>
            </a:r>
            <a:endParaRPr lang="en-US" sz="2000" dirty="0"/>
          </a:p>
          <a:p>
            <a:pPr marL="0" indent="0">
              <a:buNone/>
            </a:pPr>
            <a:r>
              <a:rPr lang="en-US" sz="2000" dirty="0"/>
              <a:t>a.	</a:t>
            </a:r>
            <a:r>
              <a:rPr lang="en-US" sz="2000" dirty="0" smtClean="0"/>
              <a:t>$0</a:t>
            </a:r>
            <a:endParaRPr lang="en-US" sz="2000" dirty="0"/>
          </a:p>
          <a:p>
            <a:pPr marL="0" indent="0">
              <a:buNone/>
            </a:pPr>
            <a:r>
              <a:rPr lang="en-US" sz="2000" dirty="0"/>
              <a:t>b.	</a:t>
            </a:r>
            <a:r>
              <a:rPr lang="en-US" sz="2000" dirty="0" smtClean="0"/>
              <a:t>$2,000,000</a:t>
            </a:r>
            <a:endParaRPr lang="en-US" sz="2000" dirty="0"/>
          </a:p>
          <a:p>
            <a:pPr marL="0" indent="0">
              <a:buNone/>
            </a:pPr>
            <a:r>
              <a:rPr lang="en-US" sz="2000" dirty="0"/>
              <a:t>c.	</a:t>
            </a:r>
            <a:r>
              <a:rPr lang="en-US" sz="2000" dirty="0" smtClean="0"/>
              <a:t>$2,400,000</a:t>
            </a:r>
            <a:endParaRPr lang="en-US" sz="2000" dirty="0"/>
          </a:p>
          <a:p>
            <a:pPr marL="0" lvl="0" indent="0">
              <a:buNone/>
            </a:pPr>
            <a:r>
              <a:rPr lang="en-US" sz="2000" dirty="0" smtClean="0"/>
              <a:t>d.	$12,000,000</a:t>
            </a:r>
            <a:endParaRPr lang="en-US" sz="2000" dirty="0"/>
          </a:p>
          <a:p>
            <a:pPr marL="0" indent="0">
              <a:buNone/>
            </a:pPr>
            <a:endParaRPr lang="en-US" sz="2000" dirty="0"/>
          </a:p>
        </p:txBody>
      </p:sp>
      <p:sp>
        <p:nvSpPr>
          <p:cNvPr id="2" name="Oval 1"/>
          <p:cNvSpPr/>
          <p:nvPr/>
        </p:nvSpPr>
        <p:spPr bwMode="auto">
          <a:xfrm>
            <a:off x="761998" y="508664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99497" y="4624984"/>
            <a:ext cx="5706723" cy="1200329"/>
          </a:xfrm>
          <a:prstGeom prst="rect">
            <a:avLst/>
          </a:prstGeom>
          <a:solidFill>
            <a:srgbClr val="FFFFD1"/>
          </a:solidFill>
          <a:ln w="6350">
            <a:solidFill>
              <a:schemeClr val="tx1"/>
            </a:solidFill>
          </a:ln>
        </p:spPr>
        <p:txBody>
          <a:bodyPr wrap="square" rtlCol="0">
            <a:spAutoFit/>
          </a:bodyPr>
          <a:lstStyle/>
          <a:p>
            <a:r>
              <a:rPr lang="en-US" dirty="0" smtClean="0"/>
              <a:t>100% complete.</a:t>
            </a:r>
          </a:p>
          <a:p>
            <a:r>
              <a:rPr lang="en-US" dirty="0" smtClean="0"/>
              <a:t>$12M x 100% = $12M = total revenue to date.</a:t>
            </a:r>
          </a:p>
          <a:p>
            <a:pPr marL="3487738" indent="-3487738"/>
            <a:r>
              <a:rPr lang="en-US" dirty="0" smtClean="0"/>
              <a:t>$12M – ($4M + $5.6M) = </a:t>
            </a:r>
            <a:r>
              <a:rPr lang="en-US" b="1" dirty="0" smtClean="0">
                <a:solidFill>
                  <a:srgbClr val="C00000"/>
                </a:solidFill>
              </a:rPr>
              <a:t>$2.4M </a:t>
            </a:r>
            <a:r>
              <a:rPr lang="en-US" dirty="0" smtClean="0"/>
              <a:t>= revenue recognized in </a:t>
            </a:r>
            <a:r>
              <a:rPr lang="en-US" b="1" dirty="0" smtClean="0">
                <a:solidFill>
                  <a:srgbClr val="C00000"/>
                </a:solidFill>
              </a:rPr>
              <a:t>2018</a:t>
            </a:r>
            <a:endParaRPr lang="en-US" b="1" dirty="0">
              <a:solidFill>
                <a:srgbClr val="C00000"/>
              </a:solidFill>
            </a:endParaRPr>
          </a:p>
        </p:txBody>
      </p:sp>
    </p:spTree>
    <p:extLst>
      <p:ext uri="{BB962C8B-B14F-4D97-AF65-F5344CB8AC3E}">
        <p14:creationId xmlns:p14="http://schemas.microsoft.com/office/powerpoint/2010/main" val="409962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Long-Term Contract Losses</a:t>
            </a:r>
          </a:p>
        </p:txBody>
      </p:sp>
      <p:sp>
        <p:nvSpPr>
          <p:cNvPr id="3" name="Content Placeholder 2"/>
          <p:cNvSpPr>
            <a:spLocks noGrp="1"/>
          </p:cNvSpPr>
          <p:nvPr>
            <p:ph idx="1"/>
          </p:nvPr>
        </p:nvSpPr>
        <p:spPr/>
        <p:txBody>
          <a:bodyPr/>
          <a:lstStyle/>
          <a:p>
            <a:pPr marL="0" indent="0">
              <a:buNone/>
            </a:pPr>
            <a:r>
              <a:rPr lang="en-US" dirty="0" smtClean="0"/>
              <a:t>We worry about two types of contract losses:</a:t>
            </a:r>
            <a:endParaRPr lang="en-IN" dirty="0" smtClean="0"/>
          </a:p>
          <a:p>
            <a:r>
              <a:rPr lang="en-IN" dirty="0"/>
              <a:t>A</a:t>
            </a:r>
            <a:r>
              <a:rPr lang="en-IN" dirty="0" smtClean="0"/>
              <a:t> </a:t>
            </a:r>
            <a:r>
              <a:rPr lang="en-IN" b="1" i="1" dirty="0" smtClean="0">
                <a:solidFill>
                  <a:srgbClr val="C00000"/>
                </a:solidFill>
              </a:rPr>
              <a:t>periodic loss </a:t>
            </a:r>
            <a:r>
              <a:rPr lang="en-IN" dirty="0" smtClean="0"/>
              <a:t>that occurs for a project that is projected to be profitable overall,</a:t>
            </a:r>
          </a:p>
          <a:p>
            <a:pPr marL="0" indent="0">
              <a:buNone/>
            </a:pPr>
            <a:r>
              <a:rPr lang="en-US" dirty="0"/>
              <a:t> </a:t>
            </a:r>
            <a:r>
              <a:rPr lang="en-US" dirty="0" smtClean="0"/>
              <a:t>                                      and</a:t>
            </a:r>
            <a:endParaRPr lang="en-IN" dirty="0" smtClean="0"/>
          </a:p>
          <a:p>
            <a:r>
              <a:rPr lang="en-IN" dirty="0" smtClean="0"/>
              <a:t>An </a:t>
            </a:r>
            <a:r>
              <a:rPr lang="en-IN" b="1" i="1" dirty="0" smtClean="0">
                <a:solidFill>
                  <a:srgbClr val="C00000"/>
                </a:solidFill>
              </a:rPr>
              <a:t>overall loss </a:t>
            </a:r>
            <a:r>
              <a:rPr lang="en-IN" dirty="0" smtClean="0"/>
              <a:t>projected to occur for the entire project</a:t>
            </a:r>
          </a:p>
          <a:p>
            <a:endParaRPr lang="en-US" dirty="0"/>
          </a:p>
          <a:p>
            <a:r>
              <a:rPr lang="en-IN" dirty="0"/>
              <a:t>Sellers must update their estimates and recognize losses </a:t>
            </a:r>
            <a:r>
              <a:rPr lang="en-IN" dirty="0" smtClean="0"/>
              <a:t>as necessary, but the specifics depend on the timing of revenue recognition.</a:t>
            </a:r>
            <a:endParaRPr lang="en-IN" dirty="0"/>
          </a:p>
        </p:txBody>
      </p:sp>
      <p:sp>
        <p:nvSpPr>
          <p:cNvPr id="4" name="Title 2"/>
          <p:cNvSpPr txBox="1">
            <a:spLocks/>
          </p:cNvSpPr>
          <p:nvPr/>
        </p:nvSpPr>
        <p:spPr bwMode="auto">
          <a:xfrm>
            <a:off x="8405124" y="1146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Tree>
    <p:extLst>
      <p:ext uri="{BB962C8B-B14F-4D97-AF65-F5344CB8AC3E}">
        <p14:creationId xmlns:p14="http://schemas.microsoft.com/office/powerpoint/2010/main" val="1915101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382000" cy="1189653"/>
          </a:xfrm>
        </p:spPr>
        <p:txBody>
          <a:bodyPr>
            <a:normAutofit/>
          </a:bodyPr>
          <a:lstStyle/>
          <a:p>
            <a:r>
              <a:rPr lang="en-IN" sz="3200" dirty="0" smtClean="0"/>
              <a:t>Periodic Loss Occurs for Profitable Project:</a:t>
            </a:r>
            <a:br>
              <a:rPr lang="en-IN" sz="3200" dirty="0" smtClean="0"/>
            </a:br>
            <a:r>
              <a:rPr lang="en-IN" dirty="0" smtClean="0"/>
              <a:t>Revenue Recognized over Time</a:t>
            </a:r>
            <a:endParaRPr lang="en-IN" sz="3200" dirty="0"/>
          </a:p>
        </p:txBody>
      </p:sp>
      <p:sp>
        <p:nvSpPr>
          <p:cNvPr id="4" name="Title 2"/>
          <p:cNvSpPr txBox="1">
            <a:spLocks/>
          </p:cNvSpPr>
          <p:nvPr/>
        </p:nvSpPr>
        <p:spPr bwMode="auto">
          <a:xfrm>
            <a:off x="8405813" y="0"/>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7" name="Rectangle 16"/>
          <p:cNvSpPr/>
          <p:nvPr/>
        </p:nvSpPr>
        <p:spPr>
          <a:xfrm>
            <a:off x="1009650" y="4162389"/>
            <a:ext cx="7696200" cy="1835150"/>
          </a:xfrm>
          <a:prstGeom prst="rect">
            <a:avLst/>
          </a:prstGeom>
          <a:solidFill>
            <a:srgbClr val="FFFFCC"/>
          </a:solidFill>
          <a:ln>
            <a:solidFill>
              <a:srgbClr val="FFD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200" dirty="0"/>
          </a:p>
        </p:txBody>
      </p:sp>
      <p:sp>
        <p:nvSpPr>
          <p:cNvPr id="19" name="TextBox 18"/>
          <p:cNvSpPr txBox="1">
            <a:spLocks noChangeArrowheads="1"/>
          </p:cNvSpPr>
          <p:nvPr/>
        </p:nvSpPr>
        <p:spPr bwMode="auto">
          <a:xfrm>
            <a:off x="1009650" y="4173502"/>
            <a:ext cx="4686300" cy="430212"/>
          </a:xfrm>
          <a:prstGeom prst="rect">
            <a:avLst/>
          </a:prstGeom>
          <a:noFill/>
          <a:ln w="9525">
            <a:noFill/>
            <a:miter lim="800000"/>
            <a:headEnd/>
            <a:tailEnd/>
          </a:ln>
        </p:spPr>
        <p:txBody>
          <a:bodyPr>
            <a:spAutoFit/>
          </a:bodyPr>
          <a:lstStyle/>
          <a:p>
            <a:pPr algn="ctr">
              <a:defRPr/>
            </a:pPr>
            <a:r>
              <a:rPr lang="en-US" sz="2200" b="1" dirty="0">
                <a:latin typeface="+mn-lt"/>
              </a:rPr>
              <a:t>Journal Entry</a:t>
            </a:r>
            <a:endParaRPr lang="en-IN" sz="2200" b="1" baseline="30000" dirty="0">
              <a:latin typeface="+mn-lt"/>
            </a:endParaRPr>
          </a:p>
        </p:txBody>
      </p:sp>
      <p:sp>
        <p:nvSpPr>
          <p:cNvPr id="20" name="TextBox 19"/>
          <p:cNvSpPr txBox="1">
            <a:spLocks noChangeArrowheads="1"/>
          </p:cNvSpPr>
          <p:nvPr/>
        </p:nvSpPr>
        <p:spPr bwMode="auto">
          <a:xfrm>
            <a:off x="1009650" y="4656102"/>
            <a:ext cx="4686300" cy="430212"/>
          </a:xfrm>
          <a:prstGeom prst="rect">
            <a:avLst/>
          </a:prstGeom>
          <a:noFill/>
          <a:ln w="9525">
            <a:noFill/>
            <a:miter lim="800000"/>
            <a:headEnd/>
            <a:tailEnd/>
          </a:ln>
        </p:spPr>
        <p:txBody>
          <a:bodyPr>
            <a:spAutoFit/>
          </a:bodyPr>
          <a:lstStyle/>
          <a:p>
            <a:pPr>
              <a:defRPr/>
            </a:pPr>
            <a:r>
              <a:rPr lang="en-US" sz="2200" dirty="0">
                <a:latin typeface="+mn-lt"/>
              </a:rPr>
              <a:t>Cost of construction</a:t>
            </a:r>
            <a:endParaRPr lang="en-IN" sz="2200" baseline="30000" dirty="0">
              <a:latin typeface="+mn-lt"/>
            </a:endParaRPr>
          </a:p>
        </p:txBody>
      </p:sp>
      <p:sp>
        <p:nvSpPr>
          <p:cNvPr id="21" name="TextBox 20"/>
          <p:cNvSpPr txBox="1">
            <a:spLocks noChangeArrowheads="1"/>
          </p:cNvSpPr>
          <p:nvPr/>
        </p:nvSpPr>
        <p:spPr bwMode="auto">
          <a:xfrm>
            <a:off x="1009652" y="5070441"/>
            <a:ext cx="5572125" cy="430213"/>
          </a:xfrm>
          <a:prstGeom prst="rect">
            <a:avLst/>
          </a:prstGeom>
          <a:noFill/>
          <a:ln w="9525">
            <a:noFill/>
            <a:miter lim="800000"/>
            <a:headEnd/>
            <a:tailEnd/>
          </a:ln>
        </p:spPr>
        <p:txBody>
          <a:bodyPr>
            <a:spAutoFit/>
          </a:bodyPr>
          <a:lstStyle/>
          <a:p>
            <a:pPr>
              <a:defRPr/>
            </a:pPr>
            <a:r>
              <a:rPr lang="en-IN" sz="2200" dirty="0">
                <a:latin typeface="+mn-lt"/>
              </a:rPr>
              <a:t>     Revenue from long-term contracts</a:t>
            </a:r>
            <a:endParaRPr lang="en-IN" sz="2200" baseline="30000" dirty="0">
              <a:latin typeface="+mn-lt"/>
            </a:endParaRPr>
          </a:p>
        </p:txBody>
      </p:sp>
      <p:sp>
        <p:nvSpPr>
          <p:cNvPr id="22" name="TextBox 21"/>
          <p:cNvSpPr txBox="1">
            <a:spLocks noChangeArrowheads="1"/>
          </p:cNvSpPr>
          <p:nvPr/>
        </p:nvSpPr>
        <p:spPr bwMode="auto">
          <a:xfrm>
            <a:off x="7181852" y="5062502"/>
            <a:ext cx="1516063" cy="430212"/>
          </a:xfrm>
          <a:prstGeom prst="rect">
            <a:avLst/>
          </a:prstGeom>
          <a:noFill/>
          <a:ln w="9525">
            <a:noFill/>
            <a:miter lim="800000"/>
            <a:headEnd/>
            <a:tailEnd/>
          </a:ln>
        </p:spPr>
        <p:txBody>
          <a:bodyPr>
            <a:spAutoFit/>
          </a:bodyPr>
          <a:lstStyle/>
          <a:p>
            <a:pPr algn="r">
              <a:defRPr/>
            </a:pPr>
            <a:r>
              <a:rPr lang="en-US" sz="2200" dirty="0">
                <a:latin typeface="+mn-lt"/>
              </a:rPr>
              <a:t>1,000,000</a:t>
            </a:r>
            <a:endParaRPr lang="en-IN" sz="2200" baseline="30000" dirty="0">
              <a:latin typeface="+mn-lt"/>
            </a:endParaRPr>
          </a:p>
        </p:txBody>
      </p:sp>
      <p:sp>
        <p:nvSpPr>
          <p:cNvPr id="23" name="TextBox 22"/>
          <p:cNvSpPr txBox="1">
            <a:spLocks noChangeArrowheads="1"/>
          </p:cNvSpPr>
          <p:nvPr/>
        </p:nvSpPr>
        <p:spPr bwMode="auto">
          <a:xfrm>
            <a:off x="5829300" y="4648166"/>
            <a:ext cx="1504950" cy="430213"/>
          </a:xfrm>
          <a:prstGeom prst="rect">
            <a:avLst/>
          </a:prstGeom>
          <a:noFill/>
          <a:ln w="9525">
            <a:noFill/>
            <a:miter lim="800000"/>
            <a:headEnd/>
            <a:tailEnd/>
          </a:ln>
        </p:spPr>
        <p:txBody>
          <a:bodyPr>
            <a:spAutoFit/>
          </a:bodyPr>
          <a:lstStyle/>
          <a:p>
            <a:pPr algn="r">
              <a:defRPr/>
            </a:pPr>
            <a:r>
              <a:rPr lang="en-US" sz="2200" dirty="0">
                <a:latin typeface="+mn-lt"/>
              </a:rPr>
              <a:t>1,260,000</a:t>
            </a:r>
            <a:endParaRPr lang="en-IN" sz="2200" baseline="30000" dirty="0">
              <a:latin typeface="+mn-lt"/>
            </a:endParaRPr>
          </a:p>
        </p:txBody>
      </p:sp>
      <p:sp>
        <p:nvSpPr>
          <p:cNvPr id="24" name="TextBox 23"/>
          <p:cNvSpPr txBox="1">
            <a:spLocks noChangeArrowheads="1"/>
          </p:cNvSpPr>
          <p:nvPr/>
        </p:nvSpPr>
        <p:spPr bwMode="auto">
          <a:xfrm>
            <a:off x="7402513" y="4167152"/>
            <a:ext cx="1289050" cy="430212"/>
          </a:xfrm>
          <a:prstGeom prst="rect">
            <a:avLst/>
          </a:prstGeom>
          <a:noFill/>
          <a:ln w="9525">
            <a:noFill/>
            <a:miter lim="800000"/>
            <a:headEnd/>
            <a:tailEnd/>
          </a:ln>
        </p:spPr>
        <p:txBody>
          <a:bodyPr>
            <a:spAutoFit/>
          </a:bodyPr>
          <a:lstStyle/>
          <a:p>
            <a:pPr algn="ctr">
              <a:defRPr/>
            </a:pPr>
            <a:r>
              <a:rPr lang="en-US" sz="2200" b="1" dirty="0">
                <a:latin typeface="+mn-lt"/>
              </a:rPr>
              <a:t>Credit</a:t>
            </a:r>
            <a:endParaRPr lang="en-IN" sz="2200" b="1" baseline="30000" dirty="0">
              <a:latin typeface="+mn-lt"/>
            </a:endParaRPr>
          </a:p>
        </p:txBody>
      </p:sp>
      <p:sp>
        <p:nvSpPr>
          <p:cNvPr id="25" name="TextBox 24"/>
          <p:cNvSpPr txBox="1">
            <a:spLocks noChangeArrowheads="1"/>
          </p:cNvSpPr>
          <p:nvPr/>
        </p:nvSpPr>
        <p:spPr bwMode="auto">
          <a:xfrm>
            <a:off x="6045200" y="4167152"/>
            <a:ext cx="1289050" cy="430212"/>
          </a:xfrm>
          <a:prstGeom prst="rect">
            <a:avLst/>
          </a:prstGeom>
          <a:noFill/>
          <a:ln w="9525">
            <a:noFill/>
            <a:miter lim="800000"/>
            <a:headEnd/>
            <a:tailEnd/>
          </a:ln>
        </p:spPr>
        <p:txBody>
          <a:bodyPr>
            <a:spAutoFit/>
          </a:bodyPr>
          <a:lstStyle/>
          <a:p>
            <a:pPr algn="ctr">
              <a:defRPr/>
            </a:pPr>
            <a:r>
              <a:rPr lang="en-US" sz="2200" b="1" dirty="0">
                <a:latin typeface="+mn-lt"/>
              </a:rPr>
              <a:t>Debit</a:t>
            </a:r>
            <a:endParaRPr lang="en-IN" sz="2200" b="1" baseline="30000" dirty="0">
              <a:latin typeface="+mn-lt"/>
            </a:endParaRPr>
          </a:p>
        </p:txBody>
      </p:sp>
      <p:cxnSp>
        <p:nvCxnSpPr>
          <p:cNvPr id="26" name="Straight Connector 25"/>
          <p:cNvCxnSpPr/>
          <p:nvPr/>
        </p:nvCxnSpPr>
        <p:spPr>
          <a:xfrm>
            <a:off x="1009650" y="4649752"/>
            <a:ext cx="769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009650" y="5527641"/>
            <a:ext cx="5010150" cy="430213"/>
          </a:xfrm>
          <a:prstGeom prst="rect">
            <a:avLst/>
          </a:prstGeom>
          <a:noFill/>
          <a:ln w="9525">
            <a:noFill/>
            <a:miter lim="800000"/>
            <a:headEnd/>
            <a:tailEnd/>
          </a:ln>
        </p:spPr>
        <p:txBody>
          <a:bodyPr>
            <a:spAutoFit/>
          </a:bodyPr>
          <a:lstStyle/>
          <a:p>
            <a:pPr>
              <a:defRPr/>
            </a:pPr>
            <a:r>
              <a:rPr lang="en-IN" sz="2200" dirty="0">
                <a:latin typeface="+mn-lt"/>
              </a:rPr>
              <a:t>     Construction in progress</a:t>
            </a:r>
            <a:endParaRPr lang="en-IN" sz="2200" baseline="30000" dirty="0">
              <a:latin typeface="+mn-lt"/>
            </a:endParaRPr>
          </a:p>
        </p:txBody>
      </p:sp>
      <p:sp>
        <p:nvSpPr>
          <p:cNvPr id="28" name="TextBox 27"/>
          <p:cNvSpPr txBox="1">
            <a:spLocks noChangeArrowheads="1"/>
          </p:cNvSpPr>
          <p:nvPr/>
        </p:nvSpPr>
        <p:spPr bwMode="auto">
          <a:xfrm>
            <a:off x="7181852" y="5519702"/>
            <a:ext cx="1516063" cy="430212"/>
          </a:xfrm>
          <a:prstGeom prst="rect">
            <a:avLst/>
          </a:prstGeom>
          <a:noFill/>
          <a:ln w="9525">
            <a:noFill/>
            <a:miter lim="800000"/>
            <a:headEnd/>
            <a:tailEnd/>
          </a:ln>
        </p:spPr>
        <p:txBody>
          <a:bodyPr>
            <a:spAutoFit/>
          </a:bodyPr>
          <a:lstStyle/>
          <a:p>
            <a:pPr algn="r">
              <a:defRPr/>
            </a:pPr>
            <a:r>
              <a:rPr lang="en-US" sz="2200" dirty="0">
                <a:latin typeface="+mn-lt"/>
              </a:rPr>
              <a:t>260,000</a:t>
            </a:r>
            <a:endParaRPr lang="en-IN" sz="2200" baseline="30000" dirty="0">
              <a:latin typeface="+mn-lt"/>
            </a:endParaRPr>
          </a:p>
        </p:txBody>
      </p:sp>
      <p:sp>
        <p:nvSpPr>
          <p:cNvPr id="29" name="TextBox 28"/>
          <p:cNvSpPr txBox="1">
            <a:spLocks noChangeArrowheads="1"/>
          </p:cNvSpPr>
          <p:nvPr/>
        </p:nvSpPr>
        <p:spPr bwMode="auto">
          <a:xfrm>
            <a:off x="694733" y="3143533"/>
            <a:ext cx="8008317" cy="430887"/>
          </a:xfrm>
          <a:prstGeom prst="rect">
            <a:avLst/>
          </a:prstGeom>
          <a:noFill/>
          <a:ln w="9525">
            <a:noFill/>
            <a:miter lim="800000"/>
            <a:headEnd/>
            <a:tailEnd/>
          </a:ln>
        </p:spPr>
        <p:txBody>
          <a:bodyPr wrap="square">
            <a:spAutoFit/>
          </a:bodyPr>
          <a:lstStyle/>
          <a:p>
            <a:pPr>
              <a:defRPr/>
            </a:pPr>
            <a:r>
              <a:rPr lang="en-US" sz="2200" dirty="0">
                <a:latin typeface="+mn-lt"/>
              </a:rPr>
              <a:t>Percentage complete as of 2017 = </a:t>
            </a:r>
            <a:r>
              <a:rPr lang="en-US" sz="2200" b="1" dirty="0">
                <a:solidFill>
                  <a:srgbClr val="EC008C"/>
                </a:solidFill>
                <a:latin typeface="+mn-lt"/>
              </a:rPr>
              <a:t>2,760</a:t>
            </a:r>
            <a:r>
              <a:rPr lang="en-US" sz="2200" dirty="0">
                <a:latin typeface="+mn-lt"/>
              </a:rPr>
              <a:t> ÷ </a:t>
            </a:r>
            <a:r>
              <a:rPr lang="en-US" sz="2200" b="1" dirty="0">
                <a:solidFill>
                  <a:srgbClr val="0070C0"/>
                </a:solidFill>
                <a:latin typeface="+mn-lt"/>
              </a:rPr>
              <a:t>4,600</a:t>
            </a:r>
            <a:r>
              <a:rPr lang="en-US" sz="2200" dirty="0">
                <a:latin typeface="+mn-lt"/>
              </a:rPr>
              <a:t> = 60%</a:t>
            </a:r>
            <a:endParaRPr lang="en-IN" sz="2200" baseline="30000" dirty="0">
              <a:latin typeface="+mn-lt"/>
            </a:endParaRPr>
          </a:p>
        </p:txBody>
      </p:sp>
      <p:sp>
        <p:nvSpPr>
          <p:cNvPr id="30" name="TextBox 29"/>
          <p:cNvSpPr txBox="1">
            <a:spLocks noChangeArrowheads="1"/>
          </p:cNvSpPr>
          <p:nvPr/>
        </p:nvSpPr>
        <p:spPr bwMode="auto">
          <a:xfrm>
            <a:off x="697845" y="3631831"/>
            <a:ext cx="8293757" cy="430887"/>
          </a:xfrm>
          <a:prstGeom prst="rect">
            <a:avLst/>
          </a:prstGeom>
          <a:noFill/>
          <a:ln w="9525">
            <a:noFill/>
            <a:miter lim="800000"/>
            <a:headEnd/>
            <a:tailEnd/>
          </a:ln>
        </p:spPr>
        <p:txBody>
          <a:bodyPr wrap="square">
            <a:spAutoFit/>
          </a:bodyPr>
          <a:lstStyle/>
          <a:p>
            <a:pPr>
              <a:defRPr/>
            </a:pPr>
            <a:r>
              <a:rPr lang="en-US" sz="2200" dirty="0">
                <a:latin typeface="+mn-lt"/>
              </a:rPr>
              <a:t>2017 revenue = ($5,000,000 × 60%) - $2,000,000 </a:t>
            </a:r>
            <a:r>
              <a:rPr lang="en-US" sz="2200" dirty="0">
                <a:latin typeface="+mn-lt"/>
                <a:cs typeface="Arial" panose="020B0604020202020204" pitchFamily="34" charset="0"/>
              </a:rPr>
              <a:t>= $1,000,000 </a:t>
            </a:r>
            <a:endParaRPr lang="en-IN" sz="2200" baseline="30000" dirty="0">
              <a:latin typeface="+mn-lt"/>
              <a:cs typeface="Arial" panose="020B0604020202020204" pitchFamily="34" charset="0"/>
            </a:endParaRPr>
          </a:p>
        </p:txBody>
      </p:sp>
      <p:sp>
        <p:nvSpPr>
          <p:cNvPr id="18" name="Rectangle 17"/>
          <p:cNvSpPr/>
          <p:nvPr/>
        </p:nvSpPr>
        <p:spPr>
          <a:xfrm>
            <a:off x="5410833" y="1045179"/>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31" name="Rectangle 30"/>
          <p:cNvSpPr/>
          <p:nvPr/>
        </p:nvSpPr>
        <p:spPr>
          <a:xfrm>
            <a:off x="6902993" y="1045179"/>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32" name="Rectangle 31"/>
          <p:cNvSpPr/>
          <p:nvPr/>
        </p:nvSpPr>
        <p:spPr>
          <a:xfrm>
            <a:off x="8196550" y="1045179"/>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33" name="Rectangle 32"/>
          <p:cNvSpPr/>
          <p:nvPr/>
        </p:nvSpPr>
        <p:spPr>
          <a:xfrm>
            <a:off x="633102" y="1321427"/>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34" name="Rectangle 33"/>
          <p:cNvSpPr/>
          <p:nvPr/>
        </p:nvSpPr>
        <p:spPr>
          <a:xfrm>
            <a:off x="894131" y="1602228"/>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35" name="Rectangle 34"/>
          <p:cNvSpPr/>
          <p:nvPr/>
        </p:nvSpPr>
        <p:spPr>
          <a:xfrm>
            <a:off x="633102" y="1891176"/>
            <a:ext cx="2999026" cy="369332"/>
          </a:xfrm>
          <a:prstGeom prst="rect">
            <a:avLst/>
          </a:prstGeom>
        </p:spPr>
        <p:txBody>
          <a:bodyPr wrap="none">
            <a:spAutoFit/>
          </a:bodyPr>
          <a:lstStyle/>
          <a:p>
            <a:r>
              <a:rPr lang="en-IN" dirty="0">
                <a:latin typeface="+mn-lt"/>
              </a:rPr>
              <a:t>Cumulative construction costs</a:t>
            </a:r>
            <a:endParaRPr lang="en-US" dirty="0">
              <a:latin typeface="+mn-lt"/>
            </a:endParaRPr>
          </a:p>
        </p:txBody>
      </p:sp>
      <p:sp>
        <p:nvSpPr>
          <p:cNvPr id="36" name="Rectangle 35"/>
          <p:cNvSpPr/>
          <p:nvPr/>
        </p:nvSpPr>
        <p:spPr>
          <a:xfrm>
            <a:off x="762017" y="2180124"/>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37" name="Rectangle 36"/>
          <p:cNvSpPr/>
          <p:nvPr/>
        </p:nvSpPr>
        <p:spPr>
          <a:xfrm>
            <a:off x="633102" y="2469072"/>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38" name="Rectangle 37"/>
          <p:cNvSpPr/>
          <p:nvPr/>
        </p:nvSpPr>
        <p:spPr>
          <a:xfrm>
            <a:off x="5068922" y="1321427"/>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39" name="Rectangle 38"/>
          <p:cNvSpPr/>
          <p:nvPr/>
        </p:nvSpPr>
        <p:spPr>
          <a:xfrm>
            <a:off x="5772640" y="1602228"/>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40" name="Rectangle 39"/>
          <p:cNvSpPr/>
          <p:nvPr/>
        </p:nvSpPr>
        <p:spPr>
          <a:xfrm>
            <a:off x="5185941" y="1891176"/>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41" name="Rectangle 40"/>
          <p:cNvSpPr/>
          <p:nvPr/>
        </p:nvSpPr>
        <p:spPr>
          <a:xfrm>
            <a:off x="5185941" y="2180124"/>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42" name="Rectangle 41"/>
          <p:cNvSpPr/>
          <p:nvPr/>
        </p:nvSpPr>
        <p:spPr>
          <a:xfrm>
            <a:off x="5068922" y="2469072"/>
            <a:ext cx="1236236" cy="369332"/>
          </a:xfrm>
          <a:prstGeom prst="rect">
            <a:avLst/>
          </a:prstGeom>
        </p:spPr>
        <p:txBody>
          <a:bodyPr wrap="none">
            <a:spAutoFit/>
          </a:bodyPr>
          <a:lstStyle/>
          <a:p>
            <a:pPr algn="r"/>
            <a:r>
              <a:rPr lang="en-IN" dirty="0">
                <a:latin typeface="+mn-lt"/>
              </a:rPr>
              <a:t>$3,750,000</a:t>
            </a:r>
            <a:endParaRPr lang="en-US" dirty="0">
              <a:latin typeface="+mn-lt"/>
            </a:endParaRPr>
          </a:p>
        </p:txBody>
      </p:sp>
      <p:sp>
        <p:nvSpPr>
          <p:cNvPr id="43" name="Rectangle 42"/>
          <p:cNvSpPr/>
          <p:nvPr/>
        </p:nvSpPr>
        <p:spPr>
          <a:xfrm>
            <a:off x="6557066" y="1321427"/>
            <a:ext cx="1236236" cy="369332"/>
          </a:xfrm>
          <a:prstGeom prst="rect">
            <a:avLst/>
          </a:prstGeom>
        </p:spPr>
        <p:txBody>
          <a:bodyPr wrap="none">
            <a:spAutoFit/>
          </a:bodyPr>
          <a:lstStyle/>
          <a:p>
            <a:pPr algn="r"/>
            <a:r>
              <a:rPr lang="en-IN" dirty="0" smtClean="0">
                <a:latin typeface="+mn-lt"/>
              </a:rPr>
              <a:t>$1,260,000</a:t>
            </a:r>
            <a:endParaRPr lang="en-US" dirty="0">
              <a:latin typeface="+mn-lt"/>
            </a:endParaRPr>
          </a:p>
        </p:txBody>
      </p:sp>
      <p:sp>
        <p:nvSpPr>
          <p:cNvPr id="44" name="Rectangle 43"/>
          <p:cNvSpPr/>
          <p:nvPr/>
        </p:nvSpPr>
        <p:spPr>
          <a:xfrm>
            <a:off x="6674085" y="1602228"/>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45" name="Rectangle 44"/>
          <p:cNvSpPr/>
          <p:nvPr/>
        </p:nvSpPr>
        <p:spPr>
          <a:xfrm>
            <a:off x="6674085" y="1891176"/>
            <a:ext cx="1119217" cy="369332"/>
          </a:xfrm>
          <a:prstGeom prst="rect">
            <a:avLst/>
          </a:prstGeom>
        </p:spPr>
        <p:txBody>
          <a:bodyPr wrap="none">
            <a:spAutoFit/>
          </a:bodyPr>
          <a:lstStyle/>
          <a:p>
            <a:pPr algn="r"/>
            <a:r>
              <a:rPr lang="en-IN" b="1" dirty="0">
                <a:solidFill>
                  <a:srgbClr val="EC008C"/>
                </a:solidFill>
                <a:latin typeface="+mn-lt"/>
              </a:rPr>
              <a:t>2,760,000</a:t>
            </a:r>
            <a:endParaRPr lang="en-US" b="1" dirty="0">
              <a:solidFill>
                <a:srgbClr val="EC008C"/>
              </a:solidFill>
              <a:latin typeface="+mn-lt"/>
            </a:endParaRPr>
          </a:p>
        </p:txBody>
      </p:sp>
      <p:sp>
        <p:nvSpPr>
          <p:cNvPr id="46" name="Rectangle 45"/>
          <p:cNvSpPr/>
          <p:nvPr/>
        </p:nvSpPr>
        <p:spPr>
          <a:xfrm>
            <a:off x="6674085" y="2180124"/>
            <a:ext cx="1119217" cy="369332"/>
          </a:xfrm>
          <a:prstGeom prst="rect">
            <a:avLst/>
          </a:prstGeom>
        </p:spPr>
        <p:txBody>
          <a:bodyPr wrap="none">
            <a:spAutoFit/>
          </a:bodyPr>
          <a:lstStyle/>
          <a:p>
            <a:pPr algn="r"/>
            <a:r>
              <a:rPr lang="en-IN" dirty="0">
                <a:latin typeface="+mn-lt"/>
              </a:rPr>
              <a:t>1</a:t>
            </a:r>
            <a:r>
              <a:rPr lang="en-IN" dirty="0" smtClean="0">
                <a:latin typeface="+mn-lt"/>
              </a:rPr>
              <a:t>,840,000</a:t>
            </a:r>
            <a:endParaRPr lang="en-US" dirty="0">
              <a:latin typeface="+mn-lt"/>
            </a:endParaRPr>
          </a:p>
        </p:txBody>
      </p:sp>
      <p:sp>
        <p:nvSpPr>
          <p:cNvPr id="47" name="Rectangle 46"/>
          <p:cNvSpPr/>
          <p:nvPr/>
        </p:nvSpPr>
        <p:spPr>
          <a:xfrm>
            <a:off x="6553860" y="2469072"/>
            <a:ext cx="1239442" cy="369332"/>
          </a:xfrm>
          <a:prstGeom prst="rect">
            <a:avLst/>
          </a:prstGeom>
        </p:spPr>
        <p:txBody>
          <a:bodyPr wrap="none">
            <a:spAutoFit/>
          </a:bodyPr>
          <a:lstStyle/>
          <a:p>
            <a:pPr algn="r"/>
            <a:r>
              <a:rPr lang="en-IN" b="1" dirty="0" smtClean="0">
                <a:solidFill>
                  <a:srgbClr val="0070C0"/>
                </a:solidFill>
                <a:latin typeface="+mn-lt"/>
              </a:rPr>
              <a:t>$4,600,000</a:t>
            </a:r>
            <a:endParaRPr lang="en-US" b="1" dirty="0">
              <a:solidFill>
                <a:srgbClr val="0070C0"/>
              </a:solidFill>
              <a:latin typeface="+mn-lt"/>
            </a:endParaRPr>
          </a:p>
        </p:txBody>
      </p:sp>
      <p:sp>
        <p:nvSpPr>
          <p:cNvPr id="48" name="Rectangle 47"/>
          <p:cNvSpPr/>
          <p:nvPr/>
        </p:nvSpPr>
        <p:spPr>
          <a:xfrm>
            <a:off x="7886695" y="1321427"/>
            <a:ext cx="1236236" cy="369332"/>
          </a:xfrm>
          <a:prstGeom prst="rect">
            <a:avLst/>
          </a:prstGeom>
        </p:spPr>
        <p:txBody>
          <a:bodyPr wrap="none">
            <a:spAutoFit/>
          </a:bodyPr>
          <a:lstStyle/>
          <a:p>
            <a:pPr algn="r"/>
            <a:r>
              <a:rPr lang="en-IN" dirty="0" smtClean="0">
                <a:latin typeface="+mn-lt"/>
              </a:rPr>
              <a:t>$</a:t>
            </a:r>
            <a:r>
              <a:rPr lang="en-IN" dirty="0">
                <a:latin typeface="+mn-lt"/>
              </a:rPr>
              <a:t>1</a:t>
            </a:r>
            <a:r>
              <a:rPr lang="en-IN" dirty="0" smtClean="0">
                <a:latin typeface="+mn-lt"/>
              </a:rPr>
              <a:t>,840,000</a:t>
            </a:r>
            <a:endParaRPr lang="en-US" dirty="0">
              <a:latin typeface="+mn-lt"/>
            </a:endParaRPr>
          </a:p>
        </p:txBody>
      </p:sp>
      <p:sp>
        <p:nvSpPr>
          <p:cNvPr id="49" name="Rectangle 48"/>
          <p:cNvSpPr/>
          <p:nvPr/>
        </p:nvSpPr>
        <p:spPr>
          <a:xfrm>
            <a:off x="8003714" y="1602228"/>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50" name="Rectangle 49"/>
          <p:cNvSpPr/>
          <p:nvPr/>
        </p:nvSpPr>
        <p:spPr>
          <a:xfrm>
            <a:off x="8003714" y="1891176"/>
            <a:ext cx="1119217" cy="369332"/>
          </a:xfrm>
          <a:prstGeom prst="rect">
            <a:avLst/>
          </a:prstGeom>
        </p:spPr>
        <p:txBody>
          <a:bodyPr wrap="none">
            <a:spAutoFit/>
          </a:bodyPr>
          <a:lstStyle/>
          <a:p>
            <a:pPr algn="r"/>
            <a:r>
              <a:rPr lang="en-IN" dirty="0">
                <a:latin typeface="+mn-lt"/>
              </a:rPr>
              <a:t>4</a:t>
            </a:r>
            <a:r>
              <a:rPr lang="en-IN" dirty="0" smtClean="0">
                <a:latin typeface="+mn-lt"/>
              </a:rPr>
              <a:t>,600,000</a:t>
            </a:r>
            <a:endParaRPr lang="en-US" dirty="0">
              <a:latin typeface="+mn-lt"/>
            </a:endParaRPr>
          </a:p>
        </p:txBody>
      </p:sp>
      <p:sp>
        <p:nvSpPr>
          <p:cNvPr id="51" name="Rectangle 50"/>
          <p:cNvSpPr/>
          <p:nvPr/>
        </p:nvSpPr>
        <p:spPr>
          <a:xfrm>
            <a:off x="8590414" y="2180124"/>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52" name="Rectangle 51"/>
          <p:cNvSpPr/>
          <p:nvPr/>
        </p:nvSpPr>
        <p:spPr>
          <a:xfrm>
            <a:off x="7886695" y="2469072"/>
            <a:ext cx="1236236" cy="369332"/>
          </a:xfrm>
          <a:prstGeom prst="rect">
            <a:avLst/>
          </a:prstGeom>
        </p:spPr>
        <p:txBody>
          <a:bodyPr wrap="none">
            <a:spAutoFit/>
          </a:bodyPr>
          <a:lstStyle/>
          <a:p>
            <a:pPr algn="r"/>
            <a:r>
              <a:rPr lang="en-IN" dirty="0" smtClean="0">
                <a:latin typeface="+mn-lt"/>
              </a:rPr>
              <a:t>$</a:t>
            </a:r>
            <a:r>
              <a:rPr lang="en-IN" dirty="0">
                <a:latin typeface="+mn-lt"/>
              </a:rPr>
              <a:t>4</a:t>
            </a:r>
            <a:r>
              <a:rPr lang="en-IN" dirty="0" smtClean="0">
                <a:latin typeface="+mn-lt"/>
              </a:rPr>
              <a:t>,600,000</a:t>
            </a:r>
            <a:endParaRPr lang="en-US" dirty="0">
              <a:latin typeface="+mn-lt"/>
            </a:endParaRPr>
          </a:p>
        </p:txBody>
      </p:sp>
      <p:cxnSp>
        <p:nvCxnSpPr>
          <p:cNvPr id="53" name="Straight Connector 52"/>
          <p:cNvCxnSpPr/>
          <p:nvPr/>
        </p:nvCxnSpPr>
        <p:spPr>
          <a:xfrm>
            <a:off x="5149300"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40811"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979839" y="191202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62596"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654107"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993135" y="2481182"/>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62000"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53511"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992539" y="277886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62000"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653511"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992539" y="2809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903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1" grpId="0"/>
      <p:bldP spid="22" grpId="0"/>
      <p:bldP spid="23" grpId="0"/>
      <p:bldP spid="24" grpId="0"/>
      <p:bldP spid="25" grpId="0"/>
      <p:bldP spid="27" grpId="0"/>
      <p:bldP spid="28" grpId="0"/>
      <p:bldP spid="29" grpId="0"/>
      <p:bldP spid="3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a:t>
            </a:r>
            <a:r>
              <a:rPr lang="en-US" sz="2000" dirty="0"/>
              <a:t>	    </a:t>
            </a:r>
            <a:r>
              <a:rPr lang="en-US" sz="2000" dirty="0" smtClean="0"/>
              <a:t>	  6,500,000</a:t>
            </a:r>
            <a:endParaRPr lang="en-US" sz="2000" dirty="0"/>
          </a:p>
          <a:p>
            <a:pPr marL="0" lvl="0" indent="914400">
              <a:spcBef>
                <a:spcPts val="0"/>
              </a:spcBef>
              <a:buNone/>
            </a:pPr>
            <a:r>
              <a:rPr lang="en-US" sz="2000" dirty="0" smtClean="0"/>
              <a:t>2018</a:t>
            </a:r>
            <a:r>
              <a:rPr lang="en-US" sz="2000" dirty="0"/>
              <a:t>	  </a:t>
            </a:r>
            <a:r>
              <a:rPr lang="en-US" sz="2000" dirty="0" smtClean="0"/>
              <a:t>   6,500,000</a:t>
            </a:r>
            <a:r>
              <a:rPr lang="en-US" sz="2000" dirty="0"/>
              <a:t>	   </a:t>
            </a:r>
            <a:r>
              <a:rPr lang="en-US" sz="2000" dirty="0" smtClean="0"/>
              <a:t>	                  </a:t>
            </a:r>
            <a:r>
              <a:rPr lang="en-US" sz="2000" dirty="0"/>
              <a:t>0</a:t>
            </a:r>
          </a:p>
          <a:p>
            <a:pPr marL="0" lvl="0" indent="0">
              <a:buNone/>
            </a:pPr>
            <a:r>
              <a:rPr lang="en-US" sz="2000" dirty="0"/>
              <a:t>What is Robertson’s percentage completion in</a:t>
            </a:r>
            <a:r>
              <a:rPr lang="en-US" sz="2000" dirty="0" smtClean="0"/>
              <a:t> </a:t>
            </a:r>
            <a:r>
              <a:rPr lang="en-US" sz="2000" b="1" dirty="0" smtClean="0">
                <a:solidFill>
                  <a:srgbClr val="C00000"/>
                </a:solidFill>
              </a:rPr>
              <a:t>2017</a:t>
            </a:r>
            <a:r>
              <a:rPr lang="en-US" sz="2000" dirty="0" smtClean="0"/>
              <a:t>?</a:t>
            </a:r>
            <a:endParaRPr lang="en-US" sz="2000" dirty="0"/>
          </a:p>
          <a:p>
            <a:pPr marL="0" indent="0">
              <a:buNone/>
            </a:pPr>
            <a:r>
              <a:rPr lang="en-US" sz="2000" dirty="0"/>
              <a:t>a.	</a:t>
            </a:r>
            <a:r>
              <a:rPr lang="en-US" sz="2000" dirty="0" smtClean="0"/>
              <a:t>5%</a:t>
            </a:r>
            <a:endParaRPr lang="en-US" sz="2000" dirty="0"/>
          </a:p>
          <a:p>
            <a:pPr marL="0" indent="0">
              <a:buNone/>
            </a:pPr>
            <a:r>
              <a:rPr lang="en-US" sz="2000" dirty="0"/>
              <a:t>b.	</a:t>
            </a:r>
            <a:r>
              <a:rPr lang="en-US" sz="2000" dirty="0" smtClean="0"/>
              <a:t>35%</a:t>
            </a:r>
            <a:endParaRPr lang="en-US" sz="2000" dirty="0"/>
          </a:p>
          <a:p>
            <a:pPr marL="0" indent="0">
              <a:buNone/>
            </a:pPr>
            <a:r>
              <a:rPr lang="en-US" sz="2000" dirty="0"/>
              <a:t>c.	</a:t>
            </a:r>
            <a:r>
              <a:rPr lang="en-US" sz="2000" dirty="0" smtClean="0"/>
              <a:t>65%</a:t>
            </a:r>
            <a:endParaRPr lang="en-US" sz="2000" dirty="0"/>
          </a:p>
          <a:p>
            <a:pPr marL="0" lvl="0" indent="0">
              <a:buNone/>
            </a:pPr>
            <a:r>
              <a:rPr lang="en-US" sz="2000" dirty="0" smtClean="0"/>
              <a:t>d.	100%</a:t>
            </a:r>
            <a:endParaRPr lang="en-US" sz="2000" dirty="0"/>
          </a:p>
          <a:p>
            <a:pPr marL="0" indent="0">
              <a:buNone/>
            </a:pPr>
            <a:endParaRPr lang="en-US" sz="2000" dirty="0"/>
          </a:p>
        </p:txBody>
      </p:sp>
      <p:sp>
        <p:nvSpPr>
          <p:cNvPr id="2" name="Oval 1"/>
          <p:cNvSpPr/>
          <p:nvPr/>
        </p:nvSpPr>
        <p:spPr bwMode="auto">
          <a:xfrm>
            <a:off x="763078" y="4722972"/>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2695966" y="4722972"/>
            <a:ext cx="6140145" cy="369332"/>
          </a:xfrm>
          <a:prstGeom prst="rect">
            <a:avLst/>
          </a:prstGeom>
          <a:solidFill>
            <a:srgbClr val="FFFFD1"/>
          </a:solidFill>
          <a:ln w="6350">
            <a:solidFill>
              <a:schemeClr val="tx1"/>
            </a:solidFill>
          </a:ln>
        </p:spPr>
        <p:txBody>
          <a:bodyPr wrap="square" rtlCol="0">
            <a:spAutoFit/>
          </a:bodyPr>
          <a:lstStyle/>
          <a:p>
            <a:r>
              <a:rPr lang="en-US" dirty="0" smtClean="0"/>
              <a:t>($3M + $0.5M) ÷ ($3M + $0.5M + $6.5M) = </a:t>
            </a:r>
            <a:r>
              <a:rPr lang="en-US" b="1" dirty="0" smtClean="0">
                <a:solidFill>
                  <a:srgbClr val="C00000"/>
                </a:solidFill>
              </a:rPr>
              <a:t>35% </a:t>
            </a:r>
            <a:r>
              <a:rPr lang="en-US" dirty="0" smtClean="0"/>
              <a:t>complete.</a:t>
            </a:r>
          </a:p>
        </p:txBody>
      </p:sp>
    </p:spTree>
    <p:extLst>
      <p:ext uri="{BB962C8B-B14F-4D97-AF65-F5344CB8AC3E}">
        <p14:creationId xmlns:p14="http://schemas.microsoft.com/office/powerpoint/2010/main" val="199256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effectLst>
                  <a:outerShdw blurRad="50800" dist="38100" dir="2700000" algn="tl" rotWithShape="0">
                    <a:prstClr val="black">
                      <a:alpha val="40000"/>
                    </a:prstClr>
                  </a:outerShdw>
                </a:effectLst>
              </a:rPr>
              <a:t>Concept Check </a:t>
            </a:r>
            <a:r>
              <a:rPr lang="en-US" altLang="en-US" b="1" dirty="0" smtClean="0">
                <a:effectLst>
                  <a:outerShdw blurRad="50800" dist="38100" dir="2700000" algn="tl" rotWithShape="0">
                    <a:prstClr val="black">
                      <a:alpha val="40000"/>
                    </a:prstClr>
                  </a:outerShdw>
                </a:effectLst>
              </a:rPr>
              <a:t>√</a:t>
            </a:r>
            <a:endParaRPr lang="en-US" altLang="en-US" b="1" dirty="0" smtClean="0"/>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lvl="0" indent="0">
              <a:buNone/>
            </a:pPr>
            <a:r>
              <a:rPr lang="en-US" sz="2000" dirty="0" smtClean="0"/>
              <a:t>Robertson Construction entered into a contract to construct a tunnel for a fixed price of $12,000,000.  Robertson recognizes revenue over time according to percentage of completion.  Here are some facts:</a:t>
            </a:r>
          </a:p>
          <a:p>
            <a:pPr marL="0" lvl="0" indent="914400">
              <a:spcBef>
                <a:spcPts val="600"/>
              </a:spcBef>
              <a:buNone/>
            </a:pPr>
            <a:r>
              <a:rPr lang="en-US" sz="2000" dirty="0"/>
              <a:t>		</a:t>
            </a:r>
            <a:r>
              <a:rPr lang="en-US" sz="2000" dirty="0" smtClean="0"/>
              <a:t>	       Estimated Additional </a:t>
            </a:r>
          </a:p>
          <a:p>
            <a:pPr marL="0" lvl="0" indent="914400">
              <a:spcBef>
                <a:spcPts val="0"/>
              </a:spcBef>
              <a:buNone/>
            </a:pPr>
            <a:r>
              <a:rPr lang="en-US" sz="2000" dirty="0" smtClean="0"/>
              <a:t>	Cost </a:t>
            </a:r>
            <a:r>
              <a:rPr lang="en-US" sz="2000" dirty="0"/>
              <a:t>incurred</a:t>
            </a:r>
            <a:r>
              <a:rPr lang="en-US" sz="2000" dirty="0" smtClean="0"/>
              <a:t> 	           Cost </a:t>
            </a:r>
            <a:r>
              <a:rPr lang="en-US" sz="2000" dirty="0"/>
              <a:t>to Complete</a:t>
            </a:r>
          </a:p>
          <a:p>
            <a:pPr marL="0" lvl="0" indent="914400">
              <a:spcBef>
                <a:spcPts val="600"/>
              </a:spcBef>
              <a:buNone/>
            </a:pPr>
            <a:r>
              <a:rPr lang="en-US" sz="2000" dirty="0" smtClean="0"/>
              <a:t>2016</a:t>
            </a:r>
            <a:r>
              <a:rPr lang="en-US" sz="2000" dirty="0"/>
              <a:t>	</a:t>
            </a:r>
            <a:r>
              <a:rPr lang="en-US" sz="2000" dirty="0" smtClean="0"/>
              <a:t>$   3,000,000</a:t>
            </a:r>
            <a:r>
              <a:rPr lang="en-US" sz="2000" dirty="0"/>
              <a:t>	</a:t>
            </a:r>
            <a:r>
              <a:rPr lang="en-US" sz="2000" dirty="0" smtClean="0"/>
              <a:t>	$6,000,000</a:t>
            </a:r>
            <a:endParaRPr lang="en-US" sz="2000" dirty="0"/>
          </a:p>
          <a:p>
            <a:pPr marL="0" lvl="0" indent="914400">
              <a:spcBef>
                <a:spcPts val="0"/>
              </a:spcBef>
              <a:buNone/>
            </a:pPr>
            <a:r>
              <a:rPr lang="en-US" sz="2000" dirty="0" smtClean="0"/>
              <a:t>2017</a:t>
            </a:r>
            <a:r>
              <a:rPr lang="en-US" sz="2000" dirty="0"/>
              <a:t>	</a:t>
            </a:r>
            <a:r>
              <a:rPr lang="en-US" sz="2000" dirty="0" smtClean="0"/>
              <a:t>        500,000</a:t>
            </a:r>
            <a:r>
              <a:rPr lang="en-US" sz="2000" dirty="0"/>
              <a:t>	    </a:t>
            </a:r>
            <a:r>
              <a:rPr lang="en-US" sz="2000" dirty="0" smtClean="0"/>
              <a:t>	  6,500,000</a:t>
            </a:r>
            <a:endParaRPr lang="en-US" sz="2000" dirty="0"/>
          </a:p>
          <a:p>
            <a:pPr marL="0" lvl="0" indent="914400">
              <a:spcBef>
                <a:spcPts val="0"/>
              </a:spcBef>
              <a:buNone/>
            </a:pPr>
            <a:r>
              <a:rPr lang="en-US" sz="2000" dirty="0" smtClean="0"/>
              <a:t>2018</a:t>
            </a:r>
            <a:r>
              <a:rPr lang="en-US" sz="2000" dirty="0"/>
              <a:t>	  </a:t>
            </a:r>
            <a:r>
              <a:rPr lang="en-US" sz="2000" dirty="0" smtClean="0"/>
              <a:t>   6,500,000</a:t>
            </a:r>
            <a:r>
              <a:rPr lang="en-US" sz="2000" dirty="0"/>
              <a:t>	   </a:t>
            </a:r>
            <a:r>
              <a:rPr lang="en-US" sz="2000" dirty="0" smtClean="0"/>
              <a:t>	                  </a:t>
            </a:r>
            <a:r>
              <a:rPr lang="en-US" sz="2000" dirty="0"/>
              <a:t>0</a:t>
            </a:r>
          </a:p>
          <a:p>
            <a:pPr marL="0" lvl="0" indent="0">
              <a:buNone/>
            </a:pPr>
            <a:r>
              <a:rPr lang="en-US" sz="2000" dirty="0" smtClean="0"/>
              <a:t>How much revenue would Robertson recognize in </a:t>
            </a:r>
            <a:r>
              <a:rPr lang="en-US" sz="2000" b="1" dirty="0" smtClean="0">
                <a:solidFill>
                  <a:srgbClr val="C00000"/>
                </a:solidFill>
              </a:rPr>
              <a:t>2017</a:t>
            </a:r>
            <a:r>
              <a:rPr lang="en-US" sz="2000" dirty="0" smtClean="0"/>
              <a:t>?</a:t>
            </a:r>
            <a:endParaRPr lang="en-US" sz="2000" dirty="0"/>
          </a:p>
          <a:p>
            <a:pPr marL="0" indent="0">
              <a:buNone/>
            </a:pPr>
            <a:r>
              <a:rPr lang="en-US" sz="2000" dirty="0"/>
              <a:t>a.	</a:t>
            </a:r>
            <a:r>
              <a:rPr lang="en-US" sz="2000" dirty="0" smtClean="0"/>
              <a:t>$0</a:t>
            </a:r>
            <a:endParaRPr lang="en-US" sz="2000" dirty="0"/>
          </a:p>
          <a:p>
            <a:pPr marL="0" indent="0">
              <a:buNone/>
            </a:pPr>
            <a:r>
              <a:rPr lang="en-US" sz="2000" dirty="0"/>
              <a:t>b.	</a:t>
            </a:r>
            <a:r>
              <a:rPr lang="en-US" sz="2000" dirty="0" smtClean="0"/>
              <a:t>$200,000</a:t>
            </a:r>
            <a:endParaRPr lang="en-US" sz="2000" dirty="0"/>
          </a:p>
          <a:p>
            <a:pPr marL="0" indent="0">
              <a:buNone/>
            </a:pPr>
            <a:r>
              <a:rPr lang="en-US" sz="2000" dirty="0"/>
              <a:t>c.	</a:t>
            </a:r>
            <a:r>
              <a:rPr lang="en-US" sz="2000" dirty="0" smtClean="0"/>
              <a:t>$300,000</a:t>
            </a:r>
            <a:endParaRPr lang="en-US" sz="2000" dirty="0"/>
          </a:p>
          <a:p>
            <a:pPr marL="0" lvl="0" indent="0">
              <a:buNone/>
            </a:pPr>
            <a:r>
              <a:rPr lang="en-US" sz="2000" dirty="0" smtClean="0"/>
              <a:t>d.	$4,200,000</a:t>
            </a:r>
            <a:endParaRPr lang="en-US" sz="2000" dirty="0"/>
          </a:p>
          <a:p>
            <a:pPr marL="0" indent="0">
              <a:buNone/>
            </a:pPr>
            <a:endParaRPr lang="en-US" sz="2000" dirty="0"/>
          </a:p>
        </p:txBody>
      </p:sp>
      <p:sp>
        <p:nvSpPr>
          <p:cNvPr id="2" name="Oval 1"/>
          <p:cNvSpPr/>
          <p:nvPr/>
        </p:nvSpPr>
        <p:spPr bwMode="auto">
          <a:xfrm>
            <a:off x="789736" y="4681547"/>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3127261" y="4460265"/>
            <a:ext cx="5490012" cy="2031325"/>
          </a:xfrm>
          <a:prstGeom prst="rect">
            <a:avLst/>
          </a:prstGeom>
          <a:solidFill>
            <a:srgbClr val="FFFFD1"/>
          </a:solidFill>
          <a:ln w="6350">
            <a:solidFill>
              <a:schemeClr val="tx1"/>
            </a:solidFill>
          </a:ln>
        </p:spPr>
        <p:txBody>
          <a:bodyPr wrap="square" rtlCol="0">
            <a:spAutoFit/>
          </a:bodyPr>
          <a:lstStyle/>
          <a:p>
            <a:r>
              <a:rPr lang="en-US" dirty="0"/>
              <a:t>($3M + $0.5M) ÷ ($3M + $0.5M + $6.5M) = 35% complete.</a:t>
            </a:r>
          </a:p>
          <a:p>
            <a:r>
              <a:rPr lang="en-US" dirty="0" smtClean="0"/>
              <a:t>$12M x 35% = $4.2M = total revenue to date.</a:t>
            </a:r>
          </a:p>
          <a:p>
            <a:r>
              <a:rPr lang="en-US" dirty="0" smtClean="0"/>
              <a:t>$4.2M – $4M = </a:t>
            </a:r>
            <a:r>
              <a:rPr lang="en-US" b="1" dirty="0" smtClean="0">
                <a:solidFill>
                  <a:srgbClr val="C00000"/>
                </a:solidFill>
              </a:rPr>
              <a:t>$0.2M </a:t>
            </a:r>
            <a:r>
              <a:rPr lang="en-US" dirty="0" smtClean="0"/>
              <a:t>= revenue recognized in </a:t>
            </a:r>
            <a:r>
              <a:rPr lang="en-US" b="1" dirty="0" smtClean="0">
                <a:solidFill>
                  <a:srgbClr val="C00000"/>
                </a:solidFill>
              </a:rPr>
              <a:t>2017.  </a:t>
            </a:r>
            <a:r>
              <a:rPr lang="en-US" dirty="0" smtClean="0"/>
              <a:t>(Note: $ 0.2M revenue </a:t>
            </a:r>
          </a:p>
          <a:p>
            <a:r>
              <a:rPr lang="en-US" dirty="0"/>
              <a:t> </a:t>
            </a:r>
            <a:r>
              <a:rPr lang="en-US" dirty="0" smtClean="0"/>
              <a:t>                     </a:t>
            </a:r>
            <a:r>
              <a:rPr lang="en-US" u="sng" dirty="0" smtClean="0"/>
              <a:t>– 0.5M </a:t>
            </a:r>
            <a:r>
              <a:rPr lang="en-US" dirty="0" smtClean="0"/>
              <a:t>cost of construction</a:t>
            </a:r>
          </a:p>
          <a:p>
            <a:r>
              <a:rPr lang="en-US" dirty="0"/>
              <a:t>	 </a:t>
            </a:r>
            <a:r>
              <a:rPr lang="en-US" dirty="0" smtClean="0"/>
              <a:t>      $(0.3M) gross loss in 2017</a:t>
            </a:r>
            <a:endParaRPr lang="en-US" dirty="0"/>
          </a:p>
        </p:txBody>
      </p:sp>
    </p:spTree>
    <p:extLst>
      <p:ext uri="{BB962C8B-B14F-4D97-AF65-F5344CB8AC3E}">
        <p14:creationId xmlns:p14="http://schemas.microsoft.com/office/powerpoint/2010/main" val="234378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Periodic Loss Occurs for Profitable Project: Revenue Recognized Upon Project Completion</a:t>
            </a:r>
            <a:endParaRPr lang="en-IN" sz="3200" dirty="0"/>
          </a:p>
        </p:txBody>
      </p:sp>
      <p:sp>
        <p:nvSpPr>
          <p:cNvPr id="4" name="Title 2"/>
          <p:cNvSpPr txBox="1">
            <a:spLocks/>
          </p:cNvSpPr>
          <p:nvPr/>
        </p:nvSpPr>
        <p:spPr bwMode="auto">
          <a:xfrm>
            <a:off x="8389940" y="31508"/>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9" name="TextBox 18"/>
          <p:cNvSpPr txBox="1">
            <a:spLocks noChangeArrowheads="1"/>
          </p:cNvSpPr>
          <p:nvPr/>
        </p:nvSpPr>
        <p:spPr bwMode="auto">
          <a:xfrm>
            <a:off x="2931735" y="4242258"/>
            <a:ext cx="3835071" cy="430212"/>
          </a:xfrm>
          <a:prstGeom prst="rect">
            <a:avLst/>
          </a:prstGeom>
          <a:solidFill>
            <a:srgbClr val="FFFFCC"/>
          </a:solidFill>
          <a:ln w="9525">
            <a:solidFill>
              <a:srgbClr val="FFD44B"/>
            </a:solidFill>
            <a:miter lim="800000"/>
            <a:headEnd/>
            <a:tailEnd/>
          </a:ln>
        </p:spPr>
        <p:txBody>
          <a:bodyPr wrap="square">
            <a:spAutoFit/>
          </a:bodyPr>
          <a:lstStyle/>
          <a:p>
            <a:pPr algn="ctr">
              <a:defRPr/>
            </a:pPr>
            <a:r>
              <a:rPr lang="en-US" sz="2200" b="1" dirty="0">
                <a:latin typeface="+mn-lt"/>
              </a:rPr>
              <a:t>No Entry</a:t>
            </a:r>
            <a:endParaRPr lang="en-IN" sz="2200" b="1" baseline="30000" dirty="0">
              <a:latin typeface="+mn-lt"/>
            </a:endParaRPr>
          </a:p>
        </p:txBody>
      </p:sp>
      <p:sp>
        <p:nvSpPr>
          <p:cNvPr id="29" name="TextBox 28"/>
          <p:cNvSpPr txBox="1">
            <a:spLocks noChangeArrowheads="1"/>
          </p:cNvSpPr>
          <p:nvPr/>
        </p:nvSpPr>
        <p:spPr bwMode="auto">
          <a:xfrm>
            <a:off x="694733" y="3212289"/>
            <a:ext cx="8008317" cy="430887"/>
          </a:xfrm>
          <a:prstGeom prst="rect">
            <a:avLst/>
          </a:prstGeom>
          <a:noFill/>
          <a:ln w="9525">
            <a:noFill/>
            <a:miter lim="800000"/>
            <a:headEnd/>
            <a:tailEnd/>
          </a:ln>
        </p:spPr>
        <p:txBody>
          <a:bodyPr wrap="square">
            <a:spAutoFit/>
          </a:bodyPr>
          <a:lstStyle/>
          <a:p>
            <a:pPr>
              <a:defRPr/>
            </a:pPr>
            <a:r>
              <a:rPr lang="en-US" sz="2200" dirty="0">
                <a:latin typeface="+mn-lt"/>
              </a:rPr>
              <a:t>Percentage complete as of 2017 = </a:t>
            </a:r>
            <a:r>
              <a:rPr lang="en-US" sz="2200" b="1" dirty="0">
                <a:solidFill>
                  <a:srgbClr val="EC008C"/>
                </a:solidFill>
                <a:latin typeface="+mn-lt"/>
              </a:rPr>
              <a:t>2,760</a:t>
            </a:r>
            <a:r>
              <a:rPr lang="en-US" sz="2200" dirty="0">
                <a:latin typeface="+mn-lt"/>
              </a:rPr>
              <a:t> ÷ </a:t>
            </a:r>
            <a:r>
              <a:rPr lang="en-US" sz="2200" b="1" dirty="0">
                <a:solidFill>
                  <a:srgbClr val="0070C0"/>
                </a:solidFill>
                <a:latin typeface="+mn-lt"/>
              </a:rPr>
              <a:t>4,600</a:t>
            </a:r>
            <a:r>
              <a:rPr lang="en-US" sz="2200" dirty="0">
                <a:latin typeface="+mn-lt"/>
              </a:rPr>
              <a:t> = 60%</a:t>
            </a:r>
            <a:endParaRPr lang="en-IN" sz="2200" baseline="30000" dirty="0">
              <a:latin typeface="+mn-lt"/>
            </a:endParaRPr>
          </a:p>
        </p:txBody>
      </p:sp>
      <p:sp>
        <p:nvSpPr>
          <p:cNvPr id="30" name="TextBox 29"/>
          <p:cNvSpPr txBox="1">
            <a:spLocks noChangeArrowheads="1"/>
          </p:cNvSpPr>
          <p:nvPr/>
        </p:nvSpPr>
        <p:spPr bwMode="auto">
          <a:xfrm>
            <a:off x="697845" y="3700587"/>
            <a:ext cx="8293757" cy="430887"/>
          </a:xfrm>
          <a:prstGeom prst="rect">
            <a:avLst/>
          </a:prstGeom>
          <a:noFill/>
          <a:ln w="9525">
            <a:noFill/>
            <a:miter lim="800000"/>
            <a:headEnd/>
            <a:tailEnd/>
          </a:ln>
        </p:spPr>
        <p:txBody>
          <a:bodyPr wrap="square">
            <a:spAutoFit/>
          </a:bodyPr>
          <a:lstStyle/>
          <a:p>
            <a:pPr>
              <a:defRPr/>
            </a:pPr>
            <a:r>
              <a:rPr lang="en-US" sz="2200" dirty="0">
                <a:latin typeface="+mn-lt"/>
              </a:rPr>
              <a:t>2017 revenue = ($5,000,000 × 60%) - $2,000,000 </a:t>
            </a:r>
            <a:r>
              <a:rPr lang="en-US" sz="2200" dirty="0">
                <a:latin typeface="+mn-lt"/>
                <a:cs typeface="Arial" panose="020B0604020202020204" pitchFamily="34" charset="0"/>
              </a:rPr>
              <a:t>= $1,000,000 </a:t>
            </a:r>
            <a:endParaRPr lang="en-IN" sz="2200" baseline="30000" dirty="0">
              <a:latin typeface="+mn-lt"/>
              <a:cs typeface="Arial" panose="020B0604020202020204" pitchFamily="34" charset="0"/>
            </a:endParaRPr>
          </a:p>
        </p:txBody>
      </p:sp>
      <p:sp>
        <p:nvSpPr>
          <p:cNvPr id="48" name="Rectangle 47"/>
          <p:cNvSpPr/>
          <p:nvPr/>
        </p:nvSpPr>
        <p:spPr>
          <a:xfrm>
            <a:off x="5410833" y="1202353"/>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49" name="Rectangle 48"/>
          <p:cNvSpPr/>
          <p:nvPr/>
        </p:nvSpPr>
        <p:spPr>
          <a:xfrm>
            <a:off x="6902993" y="1202353"/>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50" name="Rectangle 49"/>
          <p:cNvSpPr/>
          <p:nvPr/>
        </p:nvSpPr>
        <p:spPr>
          <a:xfrm>
            <a:off x="8196550" y="1202353"/>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51" name="Rectangle 50"/>
          <p:cNvSpPr/>
          <p:nvPr/>
        </p:nvSpPr>
        <p:spPr>
          <a:xfrm>
            <a:off x="633102" y="1478601"/>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52" name="Rectangle 51"/>
          <p:cNvSpPr/>
          <p:nvPr/>
        </p:nvSpPr>
        <p:spPr>
          <a:xfrm>
            <a:off x="894131" y="1759402"/>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53" name="Rectangle 52"/>
          <p:cNvSpPr/>
          <p:nvPr/>
        </p:nvSpPr>
        <p:spPr>
          <a:xfrm>
            <a:off x="633102" y="2048350"/>
            <a:ext cx="2999026" cy="369332"/>
          </a:xfrm>
          <a:prstGeom prst="rect">
            <a:avLst/>
          </a:prstGeom>
        </p:spPr>
        <p:txBody>
          <a:bodyPr wrap="none">
            <a:spAutoFit/>
          </a:bodyPr>
          <a:lstStyle/>
          <a:p>
            <a:r>
              <a:rPr lang="en-IN" dirty="0">
                <a:latin typeface="+mn-lt"/>
              </a:rPr>
              <a:t>Cumulative construction costs</a:t>
            </a:r>
            <a:endParaRPr lang="en-US" dirty="0">
              <a:latin typeface="+mn-lt"/>
            </a:endParaRPr>
          </a:p>
        </p:txBody>
      </p:sp>
      <p:sp>
        <p:nvSpPr>
          <p:cNvPr id="54" name="Rectangle 53"/>
          <p:cNvSpPr/>
          <p:nvPr/>
        </p:nvSpPr>
        <p:spPr>
          <a:xfrm>
            <a:off x="762017" y="2337298"/>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55" name="Rectangle 54"/>
          <p:cNvSpPr/>
          <p:nvPr/>
        </p:nvSpPr>
        <p:spPr>
          <a:xfrm>
            <a:off x="633102" y="2626246"/>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56" name="Rectangle 55"/>
          <p:cNvSpPr/>
          <p:nvPr/>
        </p:nvSpPr>
        <p:spPr>
          <a:xfrm>
            <a:off x="5068922" y="1478601"/>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57" name="Rectangle 56"/>
          <p:cNvSpPr/>
          <p:nvPr/>
        </p:nvSpPr>
        <p:spPr>
          <a:xfrm>
            <a:off x="5772640" y="1759402"/>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58" name="Rectangle 57"/>
          <p:cNvSpPr/>
          <p:nvPr/>
        </p:nvSpPr>
        <p:spPr>
          <a:xfrm>
            <a:off x="5185941" y="2048350"/>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59" name="Rectangle 58"/>
          <p:cNvSpPr/>
          <p:nvPr/>
        </p:nvSpPr>
        <p:spPr>
          <a:xfrm>
            <a:off x="5185941" y="2337298"/>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60" name="Rectangle 59"/>
          <p:cNvSpPr/>
          <p:nvPr/>
        </p:nvSpPr>
        <p:spPr>
          <a:xfrm>
            <a:off x="5068922" y="2626246"/>
            <a:ext cx="1236236" cy="369332"/>
          </a:xfrm>
          <a:prstGeom prst="rect">
            <a:avLst/>
          </a:prstGeom>
        </p:spPr>
        <p:txBody>
          <a:bodyPr wrap="none">
            <a:spAutoFit/>
          </a:bodyPr>
          <a:lstStyle/>
          <a:p>
            <a:pPr algn="r"/>
            <a:r>
              <a:rPr lang="en-IN" dirty="0">
                <a:latin typeface="+mn-lt"/>
              </a:rPr>
              <a:t>$3,750,000</a:t>
            </a:r>
            <a:endParaRPr lang="en-US" dirty="0">
              <a:latin typeface="+mn-lt"/>
            </a:endParaRPr>
          </a:p>
        </p:txBody>
      </p:sp>
      <p:sp>
        <p:nvSpPr>
          <p:cNvPr id="61" name="Rectangle 60"/>
          <p:cNvSpPr/>
          <p:nvPr/>
        </p:nvSpPr>
        <p:spPr>
          <a:xfrm>
            <a:off x="6557066" y="1478601"/>
            <a:ext cx="1236236" cy="369332"/>
          </a:xfrm>
          <a:prstGeom prst="rect">
            <a:avLst/>
          </a:prstGeom>
        </p:spPr>
        <p:txBody>
          <a:bodyPr wrap="none">
            <a:spAutoFit/>
          </a:bodyPr>
          <a:lstStyle/>
          <a:p>
            <a:pPr algn="r"/>
            <a:r>
              <a:rPr lang="en-IN" dirty="0" smtClean="0">
                <a:latin typeface="+mn-lt"/>
              </a:rPr>
              <a:t>$1,260,000</a:t>
            </a:r>
            <a:endParaRPr lang="en-US" dirty="0">
              <a:latin typeface="+mn-lt"/>
            </a:endParaRPr>
          </a:p>
        </p:txBody>
      </p:sp>
      <p:sp>
        <p:nvSpPr>
          <p:cNvPr id="62" name="Rectangle 61"/>
          <p:cNvSpPr/>
          <p:nvPr/>
        </p:nvSpPr>
        <p:spPr>
          <a:xfrm>
            <a:off x="6674085" y="1759402"/>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63" name="Rectangle 62"/>
          <p:cNvSpPr/>
          <p:nvPr/>
        </p:nvSpPr>
        <p:spPr>
          <a:xfrm>
            <a:off x="6674085" y="2048350"/>
            <a:ext cx="1119217" cy="369332"/>
          </a:xfrm>
          <a:prstGeom prst="rect">
            <a:avLst/>
          </a:prstGeom>
        </p:spPr>
        <p:txBody>
          <a:bodyPr wrap="none">
            <a:spAutoFit/>
          </a:bodyPr>
          <a:lstStyle/>
          <a:p>
            <a:pPr algn="r"/>
            <a:r>
              <a:rPr lang="en-IN" b="1" dirty="0">
                <a:solidFill>
                  <a:srgbClr val="EC008C"/>
                </a:solidFill>
                <a:latin typeface="+mn-lt"/>
              </a:rPr>
              <a:t>2,760,000</a:t>
            </a:r>
            <a:endParaRPr lang="en-US" b="1" dirty="0">
              <a:solidFill>
                <a:srgbClr val="EC008C"/>
              </a:solidFill>
              <a:latin typeface="+mn-lt"/>
            </a:endParaRPr>
          </a:p>
        </p:txBody>
      </p:sp>
      <p:sp>
        <p:nvSpPr>
          <p:cNvPr id="64" name="Rectangle 63"/>
          <p:cNvSpPr/>
          <p:nvPr/>
        </p:nvSpPr>
        <p:spPr>
          <a:xfrm>
            <a:off x="6674085" y="2337298"/>
            <a:ext cx="1119217" cy="369332"/>
          </a:xfrm>
          <a:prstGeom prst="rect">
            <a:avLst/>
          </a:prstGeom>
        </p:spPr>
        <p:txBody>
          <a:bodyPr wrap="none">
            <a:spAutoFit/>
          </a:bodyPr>
          <a:lstStyle/>
          <a:p>
            <a:pPr algn="r"/>
            <a:r>
              <a:rPr lang="en-IN" dirty="0">
                <a:latin typeface="+mn-lt"/>
              </a:rPr>
              <a:t>1</a:t>
            </a:r>
            <a:r>
              <a:rPr lang="en-IN" dirty="0" smtClean="0">
                <a:latin typeface="+mn-lt"/>
              </a:rPr>
              <a:t>,840,000</a:t>
            </a:r>
            <a:endParaRPr lang="en-US" dirty="0">
              <a:latin typeface="+mn-lt"/>
            </a:endParaRPr>
          </a:p>
        </p:txBody>
      </p:sp>
      <p:sp>
        <p:nvSpPr>
          <p:cNvPr id="65" name="Rectangle 64"/>
          <p:cNvSpPr/>
          <p:nvPr/>
        </p:nvSpPr>
        <p:spPr>
          <a:xfrm>
            <a:off x="6553860" y="2626246"/>
            <a:ext cx="1239442" cy="369332"/>
          </a:xfrm>
          <a:prstGeom prst="rect">
            <a:avLst/>
          </a:prstGeom>
        </p:spPr>
        <p:txBody>
          <a:bodyPr wrap="none">
            <a:spAutoFit/>
          </a:bodyPr>
          <a:lstStyle/>
          <a:p>
            <a:pPr algn="r"/>
            <a:r>
              <a:rPr lang="en-IN" b="1" dirty="0" smtClean="0">
                <a:solidFill>
                  <a:srgbClr val="0070C0"/>
                </a:solidFill>
                <a:latin typeface="+mn-lt"/>
              </a:rPr>
              <a:t>$4,600,000</a:t>
            </a:r>
            <a:endParaRPr lang="en-US" b="1" dirty="0">
              <a:solidFill>
                <a:srgbClr val="0070C0"/>
              </a:solidFill>
              <a:latin typeface="+mn-lt"/>
            </a:endParaRPr>
          </a:p>
        </p:txBody>
      </p:sp>
      <p:sp>
        <p:nvSpPr>
          <p:cNvPr id="66" name="Rectangle 65"/>
          <p:cNvSpPr/>
          <p:nvPr/>
        </p:nvSpPr>
        <p:spPr>
          <a:xfrm>
            <a:off x="7886695" y="1478601"/>
            <a:ext cx="1236236" cy="369332"/>
          </a:xfrm>
          <a:prstGeom prst="rect">
            <a:avLst/>
          </a:prstGeom>
        </p:spPr>
        <p:txBody>
          <a:bodyPr wrap="none">
            <a:spAutoFit/>
          </a:bodyPr>
          <a:lstStyle/>
          <a:p>
            <a:pPr algn="r"/>
            <a:r>
              <a:rPr lang="en-IN" dirty="0" smtClean="0">
                <a:latin typeface="+mn-lt"/>
              </a:rPr>
              <a:t>$</a:t>
            </a:r>
            <a:r>
              <a:rPr lang="en-IN" dirty="0">
                <a:latin typeface="+mn-lt"/>
              </a:rPr>
              <a:t>1</a:t>
            </a:r>
            <a:r>
              <a:rPr lang="en-IN" dirty="0" smtClean="0">
                <a:latin typeface="+mn-lt"/>
              </a:rPr>
              <a:t>,840,000</a:t>
            </a:r>
            <a:endParaRPr lang="en-US" dirty="0">
              <a:latin typeface="+mn-lt"/>
            </a:endParaRPr>
          </a:p>
        </p:txBody>
      </p:sp>
      <p:sp>
        <p:nvSpPr>
          <p:cNvPr id="67" name="Rectangle 66"/>
          <p:cNvSpPr/>
          <p:nvPr/>
        </p:nvSpPr>
        <p:spPr>
          <a:xfrm>
            <a:off x="8003714" y="1759402"/>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68" name="Rectangle 67"/>
          <p:cNvSpPr/>
          <p:nvPr/>
        </p:nvSpPr>
        <p:spPr>
          <a:xfrm>
            <a:off x="8003714" y="2048350"/>
            <a:ext cx="1119217" cy="369332"/>
          </a:xfrm>
          <a:prstGeom prst="rect">
            <a:avLst/>
          </a:prstGeom>
        </p:spPr>
        <p:txBody>
          <a:bodyPr wrap="none">
            <a:spAutoFit/>
          </a:bodyPr>
          <a:lstStyle/>
          <a:p>
            <a:pPr algn="r"/>
            <a:r>
              <a:rPr lang="en-IN" dirty="0">
                <a:latin typeface="+mn-lt"/>
              </a:rPr>
              <a:t>4</a:t>
            </a:r>
            <a:r>
              <a:rPr lang="en-IN" dirty="0" smtClean="0">
                <a:latin typeface="+mn-lt"/>
              </a:rPr>
              <a:t>,600,000</a:t>
            </a:r>
            <a:endParaRPr lang="en-US" dirty="0">
              <a:latin typeface="+mn-lt"/>
            </a:endParaRPr>
          </a:p>
        </p:txBody>
      </p:sp>
      <p:sp>
        <p:nvSpPr>
          <p:cNvPr id="69" name="Rectangle 68"/>
          <p:cNvSpPr/>
          <p:nvPr/>
        </p:nvSpPr>
        <p:spPr>
          <a:xfrm>
            <a:off x="8590414" y="2337298"/>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70" name="Rectangle 69"/>
          <p:cNvSpPr/>
          <p:nvPr/>
        </p:nvSpPr>
        <p:spPr>
          <a:xfrm>
            <a:off x="7886695" y="2626246"/>
            <a:ext cx="1236236" cy="369332"/>
          </a:xfrm>
          <a:prstGeom prst="rect">
            <a:avLst/>
          </a:prstGeom>
        </p:spPr>
        <p:txBody>
          <a:bodyPr wrap="none">
            <a:spAutoFit/>
          </a:bodyPr>
          <a:lstStyle/>
          <a:p>
            <a:pPr algn="r"/>
            <a:r>
              <a:rPr lang="en-IN" dirty="0" smtClean="0">
                <a:latin typeface="+mn-lt"/>
              </a:rPr>
              <a:t>$</a:t>
            </a:r>
            <a:r>
              <a:rPr lang="en-IN" dirty="0">
                <a:latin typeface="+mn-lt"/>
              </a:rPr>
              <a:t>4</a:t>
            </a:r>
            <a:r>
              <a:rPr lang="en-IN" dirty="0" smtClean="0">
                <a:latin typeface="+mn-lt"/>
              </a:rPr>
              <a:t>,600,000</a:t>
            </a:r>
            <a:endParaRPr lang="en-US" dirty="0">
              <a:latin typeface="+mn-lt"/>
            </a:endParaRPr>
          </a:p>
        </p:txBody>
      </p:sp>
      <p:cxnSp>
        <p:nvCxnSpPr>
          <p:cNvPr id="71" name="Straight Connector 70"/>
          <p:cNvCxnSpPr/>
          <p:nvPr/>
        </p:nvCxnSpPr>
        <p:spPr>
          <a:xfrm>
            <a:off x="5149300" y="206919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640811" y="206919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979839" y="206919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162596" y="263835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654107" y="263835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993135" y="263835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62000" y="2936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653511" y="2936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992539" y="2936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62000" y="29662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653511" y="29662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992539" y="29662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97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P spid="3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8389940" y="2511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LO5-9</a:t>
            </a:r>
          </a:p>
        </p:txBody>
      </p:sp>
      <p:sp>
        <p:nvSpPr>
          <p:cNvPr id="10" name="Title 1"/>
          <p:cNvSpPr>
            <a:spLocks noGrp="1"/>
          </p:cNvSpPr>
          <p:nvPr>
            <p:ph type="title"/>
          </p:nvPr>
        </p:nvSpPr>
        <p:spPr/>
        <p:txBody>
          <a:bodyPr>
            <a:normAutofit/>
          </a:bodyPr>
          <a:lstStyle/>
          <a:p>
            <a:pPr eaLnBrk="1" hangingPunct="1">
              <a:defRPr/>
            </a:pPr>
            <a:r>
              <a:rPr lang="en-US" dirty="0"/>
              <a:t>Loss Projected on the Entire </a:t>
            </a:r>
            <a:r>
              <a:rPr lang="en-US" dirty="0" smtClean="0"/>
              <a:t>Project</a:t>
            </a:r>
            <a:endParaRPr lang="en-IN" dirty="0"/>
          </a:p>
        </p:txBody>
      </p:sp>
      <p:sp>
        <p:nvSpPr>
          <p:cNvPr id="7" name="Rectangle 6"/>
          <p:cNvSpPr/>
          <p:nvPr/>
        </p:nvSpPr>
        <p:spPr>
          <a:xfrm>
            <a:off x="5410833" y="1202353"/>
            <a:ext cx="652744" cy="369332"/>
          </a:xfrm>
          <a:prstGeom prst="rect">
            <a:avLst/>
          </a:prstGeom>
        </p:spPr>
        <p:txBody>
          <a:bodyPr wrap="none">
            <a:spAutoFit/>
          </a:bodyPr>
          <a:lstStyle/>
          <a:p>
            <a:pPr algn="ctr"/>
            <a:r>
              <a:rPr lang="en-US" b="1" dirty="0" smtClean="0">
                <a:latin typeface="+mn-lt"/>
              </a:rPr>
              <a:t>2016</a:t>
            </a:r>
            <a:endParaRPr lang="en-US" b="1" dirty="0">
              <a:latin typeface="+mn-lt"/>
            </a:endParaRPr>
          </a:p>
        </p:txBody>
      </p:sp>
      <p:sp>
        <p:nvSpPr>
          <p:cNvPr id="11" name="Rectangle 10"/>
          <p:cNvSpPr/>
          <p:nvPr/>
        </p:nvSpPr>
        <p:spPr>
          <a:xfrm>
            <a:off x="6902993" y="1202353"/>
            <a:ext cx="652743" cy="369332"/>
          </a:xfrm>
          <a:prstGeom prst="rect">
            <a:avLst/>
          </a:prstGeom>
        </p:spPr>
        <p:txBody>
          <a:bodyPr wrap="none">
            <a:spAutoFit/>
          </a:bodyPr>
          <a:lstStyle/>
          <a:p>
            <a:pPr algn="r"/>
            <a:r>
              <a:rPr lang="en-US" b="1" dirty="0" smtClean="0">
                <a:latin typeface="+mn-lt"/>
              </a:rPr>
              <a:t>2017</a:t>
            </a:r>
            <a:endParaRPr lang="en-US" b="1" dirty="0">
              <a:latin typeface="+mn-lt"/>
            </a:endParaRPr>
          </a:p>
        </p:txBody>
      </p:sp>
      <p:sp>
        <p:nvSpPr>
          <p:cNvPr id="12" name="Rectangle 11"/>
          <p:cNvSpPr/>
          <p:nvPr/>
        </p:nvSpPr>
        <p:spPr>
          <a:xfrm>
            <a:off x="8196550" y="1202353"/>
            <a:ext cx="652743" cy="369332"/>
          </a:xfrm>
          <a:prstGeom prst="rect">
            <a:avLst/>
          </a:prstGeom>
        </p:spPr>
        <p:txBody>
          <a:bodyPr wrap="none">
            <a:spAutoFit/>
          </a:bodyPr>
          <a:lstStyle/>
          <a:p>
            <a:pPr algn="r"/>
            <a:r>
              <a:rPr lang="en-US" b="1" dirty="0" smtClean="0">
                <a:latin typeface="+mn-lt"/>
              </a:rPr>
              <a:t>2018</a:t>
            </a:r>
            <a:endParaRPr lang="en-US" b="1" dirty="0">
              <a:latin typeface="+mn-lt"/>
            </a:endParaRPr>
          </a:p>
        </p:txBody>
      </p:sp>
      <p:sp>
        <p:nvSpPr>
          <p:cNvPr id="13" name="Rectangle 12"/>
          <p:cNvSpPr/>
          <p:nvPr/>
        </p:nvSpPr>
        <p:spPr>
          <a:xfrm>
            <a:off x="633102" y="1478601"/>
            <a:ext cx="4243405" cy="369332"/>
          </a:xfrm>
          <a:prstGeom prst="rect">
            <a:avLst/>
          </a:prstGeom>
        </p:spPr>
        <p:txBody>
          <a:bodyPr wrap="none">
            <a:spAutoFit/>
          </a:bodyPr>
          <a:lstStyle/>
          <a:p>
            <a:r>
              <a:rPr lang="en-IN" dirty="0">
                <a:latin typeface="+mn-lt"/>
              </a:rPr>
              <a:t>Construction costs incurred during the year</a:t>
            </a:r>
            <a:endParaRPr lang="en-US" dirty="0">
              <a:latin typeface="+mn-lt"/>
            </a:endParaRPr>
          </a:p>
        </p:txBody>
      </p:sp>
      <p:sp>
        <p:nvSpPr>
          <p:cNvPr id="14" name="Rectangle 13"/>
          <p:cNvSpPr/>
          <p:nvPr/>
        </p:nvSpPr>
        <p:spPr>
          <a:xfrm>
            <a:off x="633102" y="1759402"/>
            <a:ext cx="4039054" cy="369332"/>
          </a:xfrm>
          <a:prstGeom prst="rect">
            <a:avLst/>
          </a:prstGeom>
        </p:spPr>
        <p:txBody>
          <a:bodyPr wrap="none">
            <a:spAutoFit/>
          </a:bodyPr>
          <a:lstStyle/>
          <a:p>
            <a:r>
              <a:rPr lang="en-IN" dirty="0">
                <a:latin typeface="+mn-lt"/>
              </a:rPr>
              <a:t>Construction costs incurred in prior years</a:t>
            </a:r>
            <a:endParaRPr lang="en-US" dirty="0">
              <a:latin typeface="+mn-lt"/>
            </a:endParaRPr>
          </a:p>
        </p:txBody>
      </p:sp>
      <p:sp>
        <p:nvSpPr>
          <p:cNvPr id="15" name="Rectangle 14"/>
          <p:cNvSpPr/>
          <p:nvPr/>
        </p:nvSpPr>
        <p:spPr>
          <a:xfrm>
            <a:off x="633102" y="2048350"/>
            <a:ext cx="2999026" cy="369332"/>
          </a:xfrm>
          <a:prstGeom prst="rect">
            <a:avLst/>
          </a:prstGeom>
        </p:spPr>
        <p:txBody>
          <a:bodyPr wrap="none">
            <a:spAutoFit/>
          </a:bodyPr>
          <a:lstStyle/>
          <a:p>
            <a:r>
              <a:rPr lang="en-IN" dirty="0">
                <a:latin typeface="+mn-lt"/>
              </a:rPr>
              <a:t>Cumulative construction costs</a:t>
            </a:r>
            <a:endParaRPr lang="en-US" dirty="0">
              <a:latin typeface="+mn-lt"/>
            </a:endParaRPr>
          </a:p>
        </p:txBody>
      </p:sp>
      <p:sp>
        <p:nvSpPr>
          <p:cNvPr id="16" name="Rectangle 15"/>
          <p:cNvSpPr/>
          <p:nvPr/>
        </p:nvSpPr>
        <p:spPr>
          <a:xfrm>
            <a:off x="633102" y="2337298"/>
            <a:ext cx="4243405" cy="369332"/>
          </a:xfrm>
          <a:prstGeom prst="rect">
            <a:avLst/>
          </a:prstGeom>
        </p:spPr>
        <p:txBody>
          <a:bodyPr wrap="none">
            <a:spAutoFit/>
          </a:bodyPr>
          <a:lstStyle/>
          <a:p>
            <a:r>
              <a:rPr lang="en-IN" dirty="0">
                <a:latin typeface="+mn-lt"/>
              </a:rPr>
              <a:t>Estimated costs to complete at end of year</a:t>
            </a:r>
            <a:endParaRPr lang="en-US" dirty="0">
              <a:latin typeface="+mn-lt"/>
            </a:endParaRPr>
          </a:p>
        </p:txBody>
      </p:sp>
      <p:sp>
        <p:nvSpPr>
          <p:cNvPr id="17" name="Rectangle 16"/>
          <p:cNvSpPr/>
          <p:nvPr/>
        </p:nvSpPr>
        <p:spPr>
          <a:xfrm>
            <a:off x="633102" y="2626246"/>
            <a:ext cx="4410759" cy="369332"/>
          </a:xfrm>
          <a:prstGeom prst="rect">
            <a:avLst/>
          </a:prstGeom>
        </p:spPr>
        <p:txBody>
          <a:bodyPr wrap="none">
            <a:spAutoFit/>
          </a:bodyPr>
          <a:lstStyle/>
          <a:p>
            <a:r>
              <a:rPr lang="en-IN" dirty="0">
                <a:latin typeface="+mn-lt"/>
              </a:rPr>
              <a:t>Total estimated and actual construction costs</a:t>
            </a:r>
            <a:endParaRPr lang="en-US" dirty="0">
              <a:latin typeface="+mn-lt"/>
            </a:endParaRPr>
          </a:p>
        </p:txBody>
      </p:sp>
      <p:sp>
        <p:nvSpPr>
          <p:cNvPr id="18" name="Rectangle 17"/>
          <p:cNvSpPr/>
          <p:nvPr/>
        </p:nvSpPr>
        <p:spPr>
          <a:xfrm>
            <a:off x="5068922" y="1478601"/>
            <a:ext cx="1236236"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19" name="Rectangle 18"/>
          <p:cNvSpPr/>
          <p:nvPr/>
        </p:nvSpPr>
        <p:spPr>
          <a:xfrm>
            <a:off x="5772640" y="1759402"/>
            <a:ext cx="532518"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20" name="Rectangle 19"/>
          <p:cNvSpPr/>
          <p:nvPr/>
        </p:nvSpPr>
        <p:spPr>
          <a:xfrm>
            <a:off x="5185941" y="2048350"/>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1" name="Rectangle 20"/>
          <p:cNvSpPr/>
          <p:nvPr/>
        </p:nvSpPr>
        <p:spPr>
          <a:xfrm>
            <a:off x="5185941" y="2337298"/>
            <a:ext cx="1119217" cy="369332"/>
          </a:xfrm>
          <a:prstGeom prst="rect">
            <a:avLst/>
          </a:prstGeom>
        </p:spPr>
        <p:txBody>
          <a:bodyPr wrap="none">
            <a:spAutoFit/>
          </a:bodyPr>
          <a:lstStyle/>
          <a:p>
            <a:pPr algn="r"/>
            <a:r>
              <a:rPr lang="en-IN" dirty="0">
                <a:latin typeface="+mn-lt"/>
              </a:rPr>
              <a:t>2,250,000</a:t>
            </a:r>
            <a:endParaRPr lang="en-US" dirty="0">
              <a:latin typeface="+mn-lt"/>
            </a:endParaRPr>
          </a:p>
        </p:txBody>
      </p:sp>
      <p:sp>
        <p:nvSpPr>
          <p:cNvPr id="22" name="Rectangle 21"/>
          <p:cNvSpPr/>
          <p:nvPr/>
        </p:nvSpPr>
        <p:spPr>
          <a:xfrm>
            <a:off x="5068922" y="2626246"/>
            <a:ext cx="1236236" cy="369332"/>
          </a:xfrm>
          <a:prstGeom prst="rect">
            <a:avLst/>
          </a:prstGeom>
        </p:spPr>
        <p:txBody>
          <a:bodyPr wrap="none">
            <a:spAutoFit/>
          </a:bodyPr>
          <a:lstStyle/>
          <a:p>
            <a:pPr algn="r"/>
            <a:r>
              <a:rPr lang="en-IN" dirty="0">
                <a:latin typeface="+mn-lt"/>
              </a:rPr>
              <a:t>$3,750,000</a:t>
            </a:r>
            <a:endParaRPr lang="en-US" dirty="0">
              <a:latin typeface="+mn-lt"/>
            </a:endParaRPr>
          </a:p>
        </p:txBody>
      </p:sp>
      <p:sp>
        <p:nvSpPr>
          <p:cNvPr id="23" name="Rectangle 22"/>
          <p:cNvSpPr/>
          <p:nvPr/>
        </p:nvSpPr>
        <p:spPr>
          <a:xfrm>
            <a:off x="6557066" y="1478601"/>
            <a:ext cx="1236236" cy="369332"/>
          </a:xfrm>
          <a:prstGeom prst="rect">
            <a:avLst/>
          </a:prstGeom>
        </p:spPr>
        <p:txBody>
          <a:bodyPr wrap="none">
            <a:spAutoFit/>
          </a:bodyPr>
          <a:lstStyle/>
          <a:p>
            <a:pPr algn="r"/>
            <a:r>
              <a:rPr lang="en-IN" dirty="0" smtClean="0">
                <a:latin typeface="+mn-lt"/>
              </a:rPr>
              <a:t>$1,260,000</a:t>
            </a:r>
            <a:endParaRPr lang="en-US" dirty="0">
              <a:latin typeface="+mn-lt"/>
            </a:endParaRPr>
          </a:p>
        </p:txBody>
      </p:sp>
      <p:sp>
        <p:nvSpPr>
          <p:cNvPr id="24" name="Rectangle 23"/>
          <p:cNvSpPr/>
          <p:nvPr/>
        </p:nvSpPr>
        <p:spPr>
          <a:xfrm>
            <a:off x="6674085" y="1759402"/>
            <a:ext cx="1119217" cy="369332"/>
          </a:xfrm>
          <a:prstGeom prst="rect">
            <a:avLst/>
          </a:prstGeom>
        </p:spPr>
        <p:txBody>
          <a:bodyPr wrap="none">
            <a:spAutoFit/>
          </a:bodyPr>
          <a:lstStyle/>
          <a:p>
            <a:pPr algn="r"/>
            <a:r>
              <a:rPr lang="en-IN" dirty="0">
                <a:latin typeface="+mn-lt"/>
              </a:rPr>
              <a:t>1,500,000</a:t>
            </a:r>
            <a:endParaRPr lang="en-US" dirty="0">
              <a:latin typeface="+mn-lt"/>
            </a:endParaRPr>
          </a:p>
        </p:txBody>
      </p:sp>
      <p:sp>
        <p:nvSpPr>
          <p:cNvPr id="25" name="Rectangle 24"/>
          <p:cNvSpPr/>
          <p:nvPr/>
        </p:nvSpPr>
        <p:spPr>
          <a:xfrm>
            <a:off x="6674085" y="2048350"/>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26" name="Rectangle 25"/>
          <p:cNvSpPr/>
          <p:nvPr/>
        </p:nvSpPr>
        <p:spPr>
          <a:xfrm>
            <a:off x="6674085" y="2337298"/>
            <a:ext cx="1119217" cy="369332"/>
          </a:xfrm>
          <a:prstGeom prst="rect">
            <a:avLst/>
          </a:prstGeom>
        </p:spPr>
        <p:txBody>
          <a:bodyPr wrap="none">
            <a:spAutoFit/>
          </a:bodyPr>
          <a:lstStyle/>
          <a:p>
            <a:pPr algn="r"/>
            <a:r>
              <a:rPr lang="en-IN" dirty="0">
                <a:latin typeface="+mn-lt"/>
              </a:rPr>
              <a:t>2,340,000</a:t>
            </a:r>
            <a:endParaRPr lang="en-US" dirty="0">
              <a:latin typeface="+mn-lt"/>
            </a:endParaRPr>
          </a:p>
        </p:txBody>
      </p:sp>
      <p:sp>
        <p:nvSpPr>
          <p:cNvPr id="27" name="Rectangle 26"/>
          <p:cNvSpPr/>
          <p:nvPr/>
        </p:nvSpPr>
        <p:spPr>
          <a:xfrm>
            <a:off x="6557066" y="2626246"/>
            <a:ext cx="1236236" cy="369332"/>
          </a:xfrm>
          <a:prstGeom prst="rect">
            <a:avLst/>
          </a:prstGeom>
        </p:spPr>
        <p:txBody>
          <a:bodyPr wrap="none">
            <a:spAutoFit/>
          </a:bodyPr>
          <a:lstStyle/>
          <a:p>
            <a:pPr algn="r"/>
            <a:r>
              <a:rPr lang="en-IN" b="1" dirty="0">
                <a:solidFill>
                  <a:srgbClr val="EC008C"/>
                </a:solidFill>
                <a:latin typeface="+mn-lt"/>
              </a:rPr>
              <a:t>$5,100,000</a:t>
            </a:r>
            <a:endParaRPr lang="en-US" b="1" dirty="0">
              <a:solidFill>
                <a:srgbClr val="EC008C"/>
              </a:solidFill>
              <a:latin typeface="+mn-lt"/>
            </a:endParaRPr>
          </a:p>
        </p:txBody>
      </p:sp>
      <p:sp>
        <p:nvSpPr>
          <p:cNvPr id="28" name="Rectangle 27"/>
          <p:cNvSpPr/>
          <p:nvPr/>
        </p:nvSpPr>
        <p:spPr>
          <a:xfrm>
            <a:off x="7886695" y="1478601"/>
            <a:ext cx="1236236" cy="369332"/>
          </a:xfrm>
          <a:prstGeom prst="rect">
            <a:avLst/>
          </a:prstGeom>
        </p:spPr>
        <p:txBody>
          <a:bodyPr wrap="none">
            <a:spAutoFit/>
          </a:bodyPr>
          <a:lstStyle/>
          <a:p>
            <a:pPr algn="r"/>
            <a:r>
              <a:rPr lang="en-IN" dirty="0" smtClean="0">
                <a:latin typeface="+mn-lt"/>
              </a:rPr>
              <a:t>$2,440,000</a:t>
            </a:r>
            <a:endParaRPr lang="en-US" dirty="0">
              <a:latin typeface="+mn-lt"/>
            </a:endParaRPr>
          </a:p>
        </p:txBody>
      </p:sp>
      <p:sp>
        <p:nvSpPr>
          <p:cNvPr id="29" name="Rectangle 28"/>
          <p:cNvSpPr/>
          <p:nvPr/>
        </p:nvSpPr>
        <p:spPr>
          <a:xfrm>
            <a:off x="8003714" y="1759402"/>
            <a:ext cx="1119217" cy="369332"/>
          </a:xfrm>
          <a:prstGeom prst="rect">
            <a:avLst/>
          </a:prstGeom>
        </p:spPr>
        <p:txBody>
          <a:bodyPr wrap="none">
            <a:spAutoFit/>
          </a:bodyPr>
          <a:lstStyle/>
          <a:p>
            <a:pPr algn="r"/>
            <a:r>
              <a:rPr lang="en-IN" dirty="0">
                <a:latin typeface="+mn-lt"/>
              </a:rPr>
              <a:t>2,760,000</a:t>
            </a:r>
            <a:endParaRPr lang="en-US" dirty="0">
              <a:latin typeface="+mn-lt"/>
            </a:endParaRPr>
          </a:p>
        </p:txBody>
      </p:sp>
      <p:sp>
        <p:nvSpPr>
          <p:cNvPr id="30" name="Rectangle 29"/>
          <p:cNvSpPr/>
          <p:nvPr/>
        </p:nvSpPr>
        <p:spPr>
          <a:xfrm>
            <a:off x="8003714" y="2048350"/>
            <a:ext cx="1119217" cy="369332"/>
          </a:xfrm>
          <a:prstGeom prst="rect">
            <a:avLst/>
          </a:prstGeom>
        </p:spPr>
        <p:txBody>
          <a:bodyPr wrap="none">
            <a:spAutoFit/>
          </a:bodyPr>
          <a:lstStyle/>
          <a:p>
            <a:pPr algn="r"/>
            <a:r>
              <a:rPr lang="en-IN" dirty="0">
                <a:latin typeface="+mn-lt"/>
              </a:rPr>
              <a:t>5,200,000</a:t>
            </a:r>
            <a:endParaRPr lang="en-US" dirty="0">
              <a:latin typeface="+mn-lt"/>
            </a:endParaRPr>
          </a:p>
        </p:txBody>
      </p:sp>
      <p:sp>
        <p:nvSpPr>
          <p:cNvPr id="31" name="Rectangle 30"/>
          <p:cNvSpPr/>
          <p:nvPr/>
        </p:nvSpPr>
        <p:spPr>
          <a:xfrm>
            <a:off x="8590414" y="2337298"/>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32" name="Rectangle 31"/>
          <p:cNvSpPr/>
          <p:nvPr/>
        </p:nvSpPr>
        <p:spPr>
          <a:xfrm>
            <a:off x="7886695" y="2626246"/>
            <a:ext cx="1236236" cy="369332"/>
          </a:xfrm>
          <a:prstGeom prst="rect">
            <a:avLst/>
          </a:prstGeom>
        </p:spPr>
        <p:txBody>
          <a:bodyPr wrap="none">
            <a:spAutoFit/>
          </a:bodyPr>
          <a:lstStyle/>
          <a:p>
            <a:pPr algn="r"/>
            <a:r>
              <a:rPr lang="en-IN" dirty="0">
                <a:latin typeface="+mn-lt"/>
              </a:rPr>
              <a:t>$5,200,000</a:t>
            </a:r>
            <a:endParaRPr lang="en-US" dirty="0">
              <a:latin typeface="+mn-lt"/>
            </a:endParaRPr>
          </a:p>
        </p:txBody>
      </p:sp>
      <p:cxnSp>
        <p:nvCxnSpPr>
          <p:cNvPr id="33" name="Straight Connector 32"/>
          <p:cNvCxnSpPr/>
          <p:nvPr/>
        </p:nvCxnSpPr>
        <p:spPr>
          <a:xfrm>
            <a:off x="5149300" y="206919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40811" y="206919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79839" y="2069197"/>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62596" y="263835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54107" y="263835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993135" y="2638356"/>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62000" y="2936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653511" y="2936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92539" y="2936041"/>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62000" y="29662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53511" y="29662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92539" y="2966215"/>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222133" y="3658411"/>
            <a:ext cx="1170000" cy="369332"/>
          </a:xfrm>
          <a:prstGeom prst="rect">
            <a:avLst/>
          </a:prstGeom>
        </p:spPr>
        <p:txBody>
          <a:bodyPr wrap="none">
            <a:spAutoFit/>
          </a:bodyPr>
          <a:lstStyle/>
          <a:p>
            <a:pPr algn="ctr"/>
            <a:r>
              <a:rPr lang="en-US" b="1" dirty="0">
                <a:latin typeface="+mn-lt"/>
              </a:rPr>
              <a:t>Over Time</a:t>
            </a:r>
          </a:p>
        </p:txBody>
      </p:sp>
      <p:sp>
        <p:nvSpPr>
          <p:cNvPr id="46" name="Rectangle 45"/>
          <p:cNvSpPr/>
          <p:nvPr/>
        </p:nvSpPr>
        <p:spPr>
          <a:xfrm>
            <a:off x="6821690" y="3658411"/>
            <a:ext cx="1867819" cy="369332"/>
          </a:xfrm>
          <a:prstGeom prst="rect">
            <a:avLst/>
          </a:prstGeom>
        </p:spPr>
        <p:txBody>
          <a:bodyPr wrap="none">
            <a:spAutoFit/>
          </a:bodyPr>
          <a:lstStyle/>
          <a:p>
            <a:pPr algn="r"/>
            <a:r>
              <a:rPr lang="en-US" b="1" dirty="0">
                <a:latin typeface="+mn-lt"/>
              </a:rPr>
              <a:t>Upon Completion</a:t>
            </a:r>
          </a:p>
        </p:txBody>
      </p:sp>
      <p:sp>
        <p:nvSpPr>
          <p:cNvPr id="47" name="Rectangle 46"/>
          <p:cNvSpPr/>
          <p:nvPr/>
        </p:nvSpPr>
        <p:spPr>
          <a:xfrm>
            <a:off x="1392555" y="3934659"/>
            <a:ext cx="2962734" cy="369332"/>
          </a:xfrm>
          <a:prstGeom prst="rect">
            <a:avLst/>
          </a:prstGeom>
        </p:spPr>
        <p:txBody>
          <a:bodyPr wrap="none">
            <a:spAutoFit/>
          </a:bodyPr>
          <a:lstStyle/>
          <a:p>
            <a:r>
              <a:rPr lang="en-IN" dirty="0">
                <a:latin typeface="+mn-lt"/>
              </a:rPr>
              <a:t>Gross profit (loss) recognized:</a:t>
            </a:r>
            <a:endParaRPr lang="en-US" dirty="0">
              <a:latin typeface="+mn-lt"/>
            </a:endParaRPr>
          </a:p>
        </p:txBody>
      </p:sp>
      <p:sp>
        <p:nvSpPr>
          <p:cNvPr id="48" name="Rectangle 47"/>
          <p:cNvSpPr/>
          <p:nvPr/>
        </p:nvSpPr>
        <p:spPr>
          <a:xfrm>
            <a:off x="1392555" y="4215460"/>
            <a:ext cx="652743" cy="369332"/>
          </a:xfrm>
          <a:prstGeom prst="rect">
            <a:avLst/>
          </a:prstGeom>
        </p:spPr>
        <p:txBody>
          <a:bodyPr wrap="none">
            <a:spAutoFit/>
          </a:bodyPr>
          <a:lstStyle/>
          <a:p>
            <a:r>
              <a:rPr lang="en-IN" dirty="0">
                <a:latin typeface="+mn-lt"/>
              </a:rPr>
              <a:t>2016</a:t>
            </a:r>
            <a:endParaRPr lang="en-US" dirty="0">
              <a:latin typeface="+mn-lt"/>
            </a:endParaRPr>
          </a:p>
        </p:txBody>
      </p:sp>
      <p:sp>
        <p:nvSpPr>
          <p:cNvPr id="49" name="Rectangle 48"/>
          <p:cNvSpPr/>
          <p:nvPr/>
        </p:nvSpPr>
        <p:spPr>
          <a:xfrm>
            <a:off x="1392555" y="4504408"/>
            <a:ext cx="652743" cy="369332"/>
          </a:xfrm>
          <a:prstGeom prst="rect">
            <a:avLst/>
          </a:prstGeom>
        </p:spPr>
        <p:txBody>
          <a:bodyPr wrap="none">
            <a:spAutoFit/>
          </a:bodyPr>
          <a:lstStyle/>
          <a:p>
            <a:r>
              <a:rPr lang="en-IN" dirty="0">
                <a:latin typeface="+mn-lt"/>
              </a:rPr>
              <a:t>2017</a:t>
            </a:r>
            <a:endParaRPr lang="en-US" dirty="0">
              <a:latin typeface="+mn-lt"/>
            </a:endParaRPr>
          </a:p>
        </p:txBody>
      </p:sp>
      <p:sp>
        <p:nvSpPr>
          <p:cNvPr id="50" name="Rectangle 49"/>
          <p:cNvSpPr/>
          <p:nvPr/>
        </p:nvSpPr>
        <p:spPr>
          <a:xfrm>
            <a:off x="1392555" y="4793356"/>
            <a:ext cx="652743" cy="369332"/>
          </a:xfrm>
          <a:prstGeom prst="rect">
            <a:avLst/>
          </a:prstGeom>
        </p:spPr>
        <p:txBody>
          <a:bodyPr wrap="none">
            <a:spAutoFit/>
          </a:bodyPr>
          <a:lstStyle/>
          <a:p>
            <a:r>
              <a:rPr lang="en-IN" dirty="0">
                <a:latin typeface="+mn-lt"/>
              </a:rPr>
              <a:t>2018</a:t>
            </a:r>
            <a:endParaRPr lang="en-US" dirty="0">
              <a:latin typeface="+mn-lt"/>
            </a:endParaRPr>
          </a:p>
        </p:txBody>
      </p:sp>
      <p:sp>
        <p:nvSpPr>
          <p:cNvPr id="51" name="Rectangle 50"/>
          <p:cNvSpPr/>
          <p:nvPr/>
        </p:nvSpPr>
        <p:spPr>
          <a:xfrm>
            <a:off x="1392555" y="5082304"/>
            <a:ext cx="1760610" cy="369332"/>
          </a:xfrm>
          <a:prstGeom prst="rect">
            <a:avLst/>
          </a:prstGeom>
        </p:spPr>
        <p:txBody>
          <a:bodyPr wrap="none">
            <a:spAutoFit/>
          </a:bodyPr>
          <a:lstStyle/>
          <a:p>
            <a:r>
              <a:rPr lang="en-IN" dirty="0">
                <a:latin typeface="+mn-lt"/>
              </a:rPr>
              <a:t>Total project loss</a:t>
            </a:r>
            <a:endParaRPr lang="en-US" dirty="0">
              <a:latin typeface="+mn-lt"/>
            </a:endParaRPr>
          </a:p>
        </p:txBody>
      </p:sp>
      <p:sp>
        <p:nvSpPr>
          <p:cNvPr id="53" name="Rectangle 52"/>
          <p:cNvSpPr/>
          <p:nvPr/>
        </p:nvSpPr>
        <p:spPr>
          <a:xfrm>
            <a:off x="5227563" y="4215460"/>
            <a:ext cx="1167306" cy="369332"/>
          </a:xfrm>
          <a:prstGeom prst="rect">
            <a:avLst/>
          </a:prstGeom>
        </p:spPr>
        <p:txBody>
          <a:bodyPr wrap="none">
            <a:spAutoFit/>
          </a:bodyPr>
          <a:lstStyle/>
          <a:p>
            <a:pPr algn="r"/>
            <a:r>
              <a:rPr lang="en-IN" b="1" dirty="0" smtClean="0">
                <a:solidFill>
                  <a:srgbClr val="EC008C"/>
                </a:solidFill>
                <a:latin typeface="+mn-lt"/>
              </a:rPr>
              <a:t>$  500,000</a:t>
            </a:r>
            <a:endParaRPr lang="en-US" b="1" dirty="0">
              <a:solidFill>
                <a:srgbClr val="EC008C"/>
              </a:solidFill>
              <a:latin typeface="+mn-lt"/>
            </a:endParaRPr>
          </a:p>
        </p:txBody>
      </p:sp>
      <p:sp>
        <p:nvSpPr>
          <p:cNvPr id="54" name="Rectangle 53"/>
          <p:cNvSpPr/>
          <p:nvPr/>
        </p:nvSpPr>
        <p:spPr>
          <a:xfrm>
            <a:off x="5339152" y="4504408"/>
            <a:ext cx="1119217" cy="369332"/>
          </a:xfrm>
          <a:prstGeom prst="rect">
            <a:avLst/>
          </a:prstGeom>
        </p:spPr>
        <p:txBody>
          <a:bodyPr wrap="none">
            <a:spAutoFit/>
          </a:bodyPr>
          <a:lstStyle/>
          <a:p>
            <a:pPr algn="r"/>
            <a:r>
              <a:rPr lang="en-IN" b="1" dirty="0">
                <a:solidFill>
                  <a:srgbClr val="EC008C"/>
                </a:solidFill>
                <a:latin typeface="+mn-lt"/>
              </a:rPr>
              <a:t>(600,000)</a:t>
            </a:r>
            <a:endParaRPr lang="en-US" b="1" dirty="0">
              <a:solidFill>
                <a:srgbClr val="EC008C"/>
              </a:solidFill>
              <a:latin typeface="+mn-lt"/>
            </a:endParaRPr>
          </a:p>
        </p:txBody>
      </p:sp>
      <p:sp>
        <p:nvSpPr>
          <p:cNvPr id="55" name="Rectangle 54"/>
          <p:cNvSpPr/>
          <p:nvPr/>
        </p:nvSpPr>
        <p:spPr>
          <a:xfrm>
            <a:off x="5339152" y="4793356"/>
            <a:ext cx="1119217" cy="369332"/>
          </a:xfrm>
          <a:prstGeom prst="rect">
            <a:avLst/>
          </a:prstGeom>
        </p:spPr>
        <p:txBody>
          <a:bodyPr wrap="none">
            <a:spAutoFit/>
          </a:bodyPr>
          <a:lstStyle/>
          <a:p>
            <a:pPr algn="r"/>
            <a:r>
              <a:rPr lang="en-IN" b="1" dirty="0">
                <a:solidFill>
                  <a:srgbClr val="EC008C"/>
                </a:solidFill>
                <a:latin typeface="+mn-lt"/>
              </a:rPr>
              <a:t>(100,000)</a:t>
            </a:r>
            <a:endParaRPr lang="en-US" b="1" dirty="0">
              <a:solidFill>
                <a:srgbClr val="EC008C"/>
              </a:solidFill>
              <a:latin typeface="+mn-lt"/>
            </a:endParaRPr>
          </a:p>
        </p:txBody>
      </p:sp>
      <p:sp>
        <p:nvSpPr>
          <p:cNvPr id="56" name="Rectangle 55"/>
          <p:cNvSpPr/>
          <p:nvPr/>
        </p:nvSpPr>
        <p:spPr>
          <a:xfrm>
            <a:off x="5222133" y="5082304"/>
            <a:ext cx="1236236" cy="369332"/>
          </a:xfrm>
          <a:prstGeom prst="rect">
            <a:avLst/>
          </a:prstGeom>
        </p:spPr>
        <p:txBody>
          <a:bodyPr wrap="none">
            <a:spAutoFit/>
          </a:bodyPr>
          <a:lstStyle/>
          <a:p>
            <a:pPr algn="r"/>
            <a:r>
              <a:rPr lang="en-IN" dirty="0">
                <a:latin typeface="+mn-lt"/>
              </a:rPr>
              <a:t>$(200,000)</a:t>
            </a:r>
            <a:endParaRPr lang="en-US" dirty="0">
              <a:latin typeface="+mn-lt"/>
            </a:endParaRPr>
          </a:p>
        </p:txBody>
      </p:sp>
      <p:sp>
        <p:nvSpPr>
          <p:cNvPr id="58" name="Rectangle 57"/>
          <p:cNvSpPr/>
          <p:nvPr/>
        </p:nvSpPr>
        <p:spPr>
          <a:xfrm>
            <a:off x="7868044" y="4215460"/>
            <a:ext cx="532517" cy="369332"/>
          </a:xfrm>
          <a:prstGeom prst="rect">
            <a:avLst/>
          </a:prstGeom>
        </p:spPr>
        <p:txBody>
          <a:bodyPr wrap="none">
            <a:spAutoFit/>
          </a:bodyPr>
          <a:lstStyle/>
          <a:p>
            <a:pPr algn="r"/>
            <a:r>
              <a:rPr lang="en-IN" dirty="0">
                <a:latin typeface="+mn-lt"/>
              </a:rPr>
              <a:t>–0–</a:t>
            </a:r>
            <a:endParaRPr lang="en-US" dirty="0">
              <a:latin typeface="+mn-lt"/>
            </a:endParaRPr>
          </a:p>
        </p:txBody>
      </p:sp>
      <p:sp>
        <p:nvSpPr>
          <p:cNvPr id="59" name="Rectangle 58"/>
          <p:cNvSpPr/>
          <p:nvPr/>
        </p:nvSpPr>
        <p:spPr>
          <a:xfrm>
            <a:off x="7197988" y="4504408"/>
            <a:ext cx="1202573" cy="369332"/>
          </a:xfrm>
          <a:prstGeom prst="rect">
            <a:avLst/>
          </a:prstGeom>
        </p:spPr>
        <p:txBody>
          <a:bodyPr wrap="none">
            <a:spAutoFit/>
          </a:bodyPr>
          <a:lstStyle/>
          <a:p>
            <a:pPr algn="r"/>
            <a:r>
              <a:rPr lang="en-IN" dirty="0">
                <a:latin typeface="+mn-lt"/>
              </a:rPr>
              <a:t>$(100,000)</a:t>
            </a:r>
            <a:endParaRPr lang="en-US" dirty="0">
              <a:latin typeface="+mn-lt"/>
            </a:endParaRPr>
          </a:p>
        </p:txBody>
      </p:sp>
      <p:sp>
        <p:nvSpPr>
          <p:cNvPr id="60" name="Rectangle 59"/>
          <p:cNvSpPr/>
          <p:nvPr/>
        </p:nvSpPr>
        <p:spPr>
          <a:xfrm>
            <a:off x="7281344" y="4793356"/>
            <a:ext cx="1119217" cy="369332"/>
          </a:xfrm>
          <a:prstGeom prst="rect">
            <a:avLst/>
          </a:prstGeom>
        </p:spPr>
        <p:txBody>
          <a:bodyPr wrap="none">
            <a:spAutoFit/>
          </a:bodyPr>
          <a:lstStyle/>
          <a:p>
            <a:pPr algn="r"/>
            <a:r>
              <a:rPr lang="en-IN" dirty="0">
                <a:latin typeface="+mn-lt"/>
              </a:rPr>
              <a:t>(100,000)</a:t>
            </a:r>
            <a:endParaRPr lang="en-US" dirty="0">
              <a:latin typeface="+mn-lt"/>
            </a:endParaRPr>
          </a:p>
        </p:txBody>
      </p:sp>
      <p:sp>
        <p:nvSpPr>
          <p:cNvPr id="61" name="Rectangle 60"/>
          <p:cNvSpPr/>
          <p:nvPr/>
        </p:nvSpPr>
        <p:spPr>
          <a:xfrm>
            <a:off x="7164325" y="5082304"/>
            <a:ext cx="1236236" cy="369332"/>
          </a:xfrm>
          <a:prstGeom prst="rect">
            <a:avLst/>
          </a:prstGeom>
        </p:spPr>
        <p:txBody>
          <a:bodyPr wrap="none">
            <a:spAutoFit/>
          </a:bodyPr>
          <a:lstStyle/>
          <a:p>
            <a:pPr algn="r"/>
            <a:r>
              <a:rPr lang="en-IN" dirty="0">
                <a:latin typeface="+mn-lt"/>
              </a:rPr>
              <a:t>$(200,000)</a:t>
            </a:r>
            <a:endParaRPr lang="en-US" dirty="0">
              <a:latin typeface="+mn-lt"/>
            </a:endParaRPr>
          </a:p>
        </p:txBody>
      </p:sp>
      <p:cxnSp>
        <p:nvCxnSpPr>
          <p:cNvPr id="64" name="Straight Connector 63"/>
          <p:cNvCxnSpPr/>
          <p:nvPr/>
        </p:nvCxnSpPr>
        <p:spPr>
          <a:xfrm>
            <a:off x="5315807" y="5132514"/>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61366" y="5132514"/>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315211" y="5417499"/>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60770" y="5417499"/>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15211" y="544767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260770" y="5447673"/>
            <a:ext cx="1075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5791047" y="3373426"/>
            <a:ext cx="2258953" cy="369332"/>
          </a:xfrm>
          <a:prstGeom prst="rect">
            <a:avLst/>
          </a:prstGeom>
        </p:spPr>
        <p:txBody>
          <a:bodyPr wrap="none">
            <a:spAutoFit/>
          </a:bodyPr>
          <a:lstStyle/>
          <a:p>
            <a:pPr algn="ctr"/>
            <a:r>
              <a:rPr lang="en-US" b="1" dirty="0" smtClean="0">
                <a:latin typeface="+mn-lt"/>
              </a:rPr>
              <a:t>Revenue Recognition:</a:t>
            </a:r>
            <a:endParaRPr lang="en-US" b="1" dirty="0">
              <a:latin typeface="+mn-lt"/>
            </a:endParaRPr>
          </a:p>
        </p:txBody>
      </p:sp>
      <p:cxnSp>
        <p:nvCxnSpPr>
          <p:cNvPr id="3" name="Straight Connector 2"/>
          <p:cNvCxnSpPr/>
          <p:nvPr/>
        </p:nvCxnSpPr>
        <p:spPr>
          <a:xfrm>
            <a:off x="5270387" y="3692548"/>
            <a:ext cx="33381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91622" y="3981496"/>
            <a:ext cx="7155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924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par>
                                <p:cTn id="62" presetID="10" presetClass="entr" presetSubtype="0"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par>
                                <p:cTn id="71" presetID="10" presetClass="entr" presetSubtype="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0" presetClass="entr" presetSubtype="0" fill="hold"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3" grpId="0"/>
      <p:bldP spid="54" grpId="0"/>
      <p:bldP spid="55" grpId="0"/>
      <p:bldP spid="56" grpId="0"/>
      <p:bldP spid="58" grpId="0"/>
      <p:bldP spid="59" grpId="0"/>
      <p:bldP spid="60" grpId="0"/>
      <p:bldP spid="61" grpId="0"/>
      <p:bldP spid="70"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12175</TotalTime>
  <Words>26970</Words>
  <Application>Microsoft Macintosh PowerPoint</Application>
  <PresentationFormat>On-screen Show (4:3)</PresentationFormat>
  <Paragraphs>2473</Paragraphs>
  <Slides>154</Slides>
  <Notes>145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57" baseType="lpstr">
      <vt:lpstr>Office Theme</vt:lpstr>
      <vt:lpstr>Worksheet</vt:lpstr>
      <vt:lpstr>Equation</vt:lpstr>
      <vt:lpstr>Chapter 5</vt:lpstr>
      <vt:lpstr>Revenues</vt:lpstr>
      <vt:lpstr>Revenue Recognition</vt:lpstr>
      <vt:lpstr>Revenue Recognition</vt:lpstr>
      <vt:lpstr>Five Steps to Revenue Recognition</vt:lpstr>
      <vt:lpstr>Recognizing Revenue at a Single Point in Time</vt:lpstr>
      <vt:lpstr>Illustration: Recognizing Revenue at a Single Point in Time</vt:lpstr>
      <vt:lpstr>Recognizing Revenue  at a Single Point in Time  (Illustration continued) </vt:lpstr>
      <vt:lpstr>Recognizing Revenue  at a Single Point in Time (Illustration continued) </vt:lpstr>
      <vt:lpstr>Recognizing Revenue over a Period of Time</vt:lpstr>
      <vt:lpstr>Illustration: Recognizing Revenue over a Period of Time</vt:lpstr>
      <vt:lpstr>Recognizing Revenue over a Period of Time    (Illustration continued) </vt:lpstr>
      <vt:lpstr>Estimating Progress Toward Completion</vt:lpstr>
      <vt:lpstr>Concept Check √</vt:lpstr>
      <vt:lpstr>Concept Check √</vt:lpstr>
      <vt:lpstr>Recognizing Revenue for Contracts that  Contain Multiple Performance Obligations</vt:lpstr>
      <vt:lpstr>Recognizing Revenue for Contracts that  Contain Multiple Performance Obligations </vt:lpstr>
      <vt:lpstr>Illustration:  Recognizing Revenue for Contracts that Contain Multiple Performance Obligations</vt:lpstr>
      <vt:lpstr>Recognizing Revenue for Contracts that Contain Multiple Performance Obligations        (Illustration continued)</vt:lpstr>
      <vt:lpstr>Recognizing Revenue for Contracts that Contain Multiple Performance Obligations       (Illustration continued)</vt:lpstr>
      <vt:lpstr>Recognizing Revenue for Contracts that Contain Multiple Performance Obligations      (Illustration continued)</vt:lpstr>
      <vt:lpstr>Recognizing Revenue for Contracts that Contain Multiple Performance Obligations      (illustration continued)</vt:lpstr>
      <vt:lpstr>Recognizing Revenue for Contracts that Contain Multiple Performance Obligations        (Illustration continued)</vt:lpstr>
      <vt:lpstr>Concept Check √</vt:lpstr>
      <vt:lpstr>Summary of Fundamental Issues  Related to Recognizing Revenue</vt:lpstr>
      <vt:lpstr>Chapter 5 Part B: Special Issues</vt:lpstr>
      <vt:lpstr>Special Issues for Step 1:  Identify the Contract</vt:lpstr>
      <vt:lpstr>Special Issues for Step 2:  Identify the Performance Obligation(s)</vt:lpstr>
      <vt:lpstr>Illustration: Special Issues for Step 2:  Identify the Performance Obligation(s)</vt:lpstr>
      <vt:lpstr>Special Issues for Step 2:  Identify the Performance Obligation(s)         (Illustration continued)        </vt:lpstr>
      <vt:lpstr>Illustration: Special Issues for Step 2:  Identify the Performance Obligation(s)</vt:lpstr>
      <vt:lpstr>Special Issues for Step 2:  Identify the Performance Obligation(s)          (Illustration continued) </vt:lpstr>
      <vt:lpstr>Concept Check √</vt:lpstr>
      <vt:lpstr>Special Issues for Step 3:  Determine the Transaction Price</vt:lpstr>
      <vt:lpstr>Special Issues for Step 3:  Determine the Transaction Price</vt:lpstr>
      <vt:lpstr>Illustration: Special Issues for Step 3:  Determine the Transaction Price</vt:lpstr>
      <vt:lpstr>Special Issues for Step 3:  Determine the Transaction Price      (Illustration continued)</vt:lpstr>
      <vt:lpstr>Special Issues for Step 3:  Determine the Transaction Price          (Illustration continued)</vt:lpstr>
      <vt:lpstr>Special Issues for Step 3:  Determine the Transaction Price         (Illustration continued)</vt:lpstr>
      <vt:lpstr>Special Issues for Step 3:  Determine the Transaction Price      (Illustration continued)</vt:lpstr>
      <vt:lpstr>Special Issues for Step 3:  Determine the Transaction Price      (Illustration continued)</vt:lpstr>
      <vt:lpstr>Concept Check √</vt:lpstr>
      <vt:lpstr>Concept Check √</vt:lpstr>
      <vt:lpstr>Illustration: Changes in Estimated Variable Consideration</vt:lpstr>
      <vt:lpstr>Changes in Estimated Variable Consideration                                                                                                                                (Illustration continued)</vt:lpstr>
      <vt:lpstr>Special Issues for Step 3:  Determine the Transaction Price</vt:lpstr>
      <vt:lpstr>Illustration: Constraint on Recognizing Variable Consideration</vt:lpstr>
      <vt:lpstr>Constraint on Recognizing Variable Consideration -- Change in Estimate  (Illustration continued)</vt:lpstr>
      <vt:lpstr>Concept Check √</vt:lpstr>
      <vt:lpstr>Special Issues for Step 3:  Determine the Transaction Price</vt:lpstr>
      <vt:lpstr>Special Issues for Step 3:  Determine the Transaction Price</vt:lpstr>
      <vt:lpstr>Concept Check √</vt:lpstr>
      <vt:lpstr>Special Issues for Step 3:  Determine the Transaction Price</vt:lpstr>
      <vt:lpstr>Illustration: Special Issues for Step 3:  Determine the Transaction Price: Principal or Agent</vt:lpstr>
      <vt:lpstr>Concept Check √</vt:lpstr>
      <vt:lpstr>Special Issues for Step 3:  Determine the Transaction Price</vt:lpstr>
      <vt:lpstr>Special Issues for Step 3:  Determine the Transaction Price</vt:lpstr>
      <vt:lpstr>Special Issues for Step 4:  Allocate the Transaction Price to the Performance Obligations</vt:lpstr>
      <vt:lpstr>Illustration: Special Issues for Step 4:  Allocate the Transaction Price to the Performance Obligations</vt:lpstr>
      <vt:lpstr>Special Issues for Step 4:  Allocate the Transaction Price to the Performance Obligations                (Illustration continued)</vt:lpstr>
      <vt:lpstr>Concept Check √</vt:lpstr>
      <vt:lpstr>Special Issues for Step 5:  Recognize Revenue When (Or As) Each Performance Obligation Is Satisfied</vt:lpstr>
      <vt:lpstr>Special Issues for Step 5:  Licenses </vt:lpstr>
      <vt:lpstr>Concept Check √</vt:lpstr>
      <vt:lpstr>Concept Check √</vt:lpstr>
      <vt:lpstr>Special Issues for Step 5:  Franchises</vt:lpstr>
      <vt:lpstr>Concept Check √</vt:lpstr>
      <vt:lpstr>Special Issues for Step 5:  Bill-and-Hold Sales</vt:lpstr>
      <vt:lpstr>Concept Check √</vt:lpstr>
      <vt:lpstr>Special Issues for Step 5:  Consignment Arrangements</vt:lpstr>
      <vt:lpstr>Concept Check √</vt:lpstr>
      <vt:lpstr>Special Issues for Step 5:  Gift Cards</vt:lpstr>
      <vt:lpstr>Concept Check √</vt:lpstr>
      <vt:lpstr>Presentation and Disclosure</vt:lpstr>
      <vt:lpstr>Summary of Fundamental and Special Issues Related to Recognizing Revenue</vt:lpstr>
      <vt:lpstr>Summary of Fundamental and Special Issues Related to Recognizing Revenue</vt:lpstr>
      <vt:lpstr>PowerPoint Presentation</vt:lpstr>
      <vt:lpstr>Chapter 5 Part C: Accounting for Long-Term Contracts</vt:lpstr>
      <vt:lpstr>Illustration: Accounting for a Profitable Long-Term Contract</vt:lpstr>
      <vt:lpstr>Journal Entries—Costs, Billings, and Cash Collections</vt:lpstr>
      <vt:lpstr> Revenue Recognition — General Approach</vt:lpstr>
      <vt:lpstr>Revenue Recognition Upon the Completion  of the Contract</vt:lpstr>
      <vt:lpstr>Recognizing Revenue Over Time According to Percentage of Completion</vt:lpstr>
      <vt:lpstr>Recognizing Revenue Over Time According to Percentage of Completion</vt:lpstr>
      <vt:lpstr>Recognizing Revenue Over Time According to Percentage of Completion                                                                (Illustration continued)</vt:lpstr>
      <vt:lpstr>Recognizing Revenue Over Time According to Percentage of Completion                              (Illustration continued)</vt:lpstr>
      <vt:lpstr>Recognition of Revenue and Cost of Construction in Each Period</vt:lpstr>
      <vt:lpstr>Illustration 5-24F: Balance Sheet Recognition</vt:lpstr>
      <vt:lpstr>Concept Check √</vt:lpstr>
      <vt:lpstr>Concept Check √</vt:lpstr>
      <vt:lpstr>Concept Check √</vt:lpstr>
      <vt:lpstr>Concept Check √</vt:lpstr>
      <vt:lpstr>Concept Check √</vt:lpstr>
      <vt:lpstr>Long-Term Contract Losses</vt:lpstr>
      <vt:lpstr>Periodic Loss Occurs for Profitable Project: Revenue Recognized over Time</vt:lpstr>
      <vt:lpstr>Concept Check √</vt:lpstr>
      <vt:lpstr>Concept Check √</vt:lpstr>
      <vt:lpstr>Periodic Loss Occurs for Profitable Project: Revenue Recognized Upon Project Completion</vt:lpstr>
      <vt:lpstr>Loss Projected on the Entire Project</vt:lpstr>
      <vt:lpstr>Loss Projected on the Entire Project:  Revenue Recognized Over Time </vt:lpstr>
      <vt:lpstr>Loss Projected on the Entire Project:  Revenue Recognized Over Time                  (Illustration continued)</vt:lpstr>
      <vt:lpstr>Loss Projected on the Entire Project:  Revenue Recognized Over Time                  (Illustration continued)</vt:lpstr>
      <vt:lpstr>Loss Projected on the Entire Project: Revenue Recognized Upon Project Completion</vt:lpstr>
      <vt:lpstr>Chapter 5 Part D:  Profitability Analysis Using Financial Ratios</vt:lpstr>
      <vt:lpstr>Activity Ratios</vt:lpstr>
      <vt:lpstr>Asset Turnover Ratio</vt:lpstr>
      <vt:lpstr>Concept Check √</vt:lpstr>
      <vt:lpstr>Receivables Turnover Ratio</vt:lpstr>
      <vt:lpstr>Concept Check √</vt:lpstr>
      <vt:lpstr>Concept Check √</vt:lpstr>
      <vt:lpstr>Inventory Turnover Ratio</vt:lpstr>
      <vt:lpstr>Concept Check √</vt:lpstr>
      <vt:lpstr>Profitability Ratios</vt:lpstr>
      <vt:lpstr>Profit Margin on Sales</vt:lpstr>
      <vt:lpstr>Concept Check √</vt:lpstr>
      <vt:lpstr>Return on Assets</vt:lpstr>
      <vt:lpstr>Concept Check √</vt:lpstr>
      <vt:lpstr>Return on Shareholders’ Equity</vt:lpstr>
      <vt:lpstr>Concept Check √</vt:lpstr>
      <vt:lpstr>Concept Check √</vt:lpstr>
      <vt:lpstr>Debt to Equity Ratio</vt:lpstr>
      <vt:lpstr>Concept Check √</vt:lpstr>
      <vt:lpstr>Times Interest Earned Ratio</vt:lpstr>
      <vt:lpstr>Concept Check √</vt:lpstr>
      <vt:lpstr>Financial Leverage</vt:lpstr>
      <vt:lpstr>Concept Check √</vt:lpstr>
      <vt:lpstr>Equity Multiplier</vt:lpstr>
      <vt:lpstr> Profitability Analysis </vt:lpstr>
      <vt:lpstr>Concept Check √</vt:lpstr>
      <vt:lpstr> Profitability Analysis  (Illustration 5-25) </vt:lpstr>
      <vt:lpstr>GAAP in Effect Prior to ASU No. 2014-09</vt:lpstr>
      <vt:lpstr>PowerPoint Presentation</vt:lpstr>
      <vt:lpstr>PowerPoint Presentation</vt:lpstr>
      <vt:lpstr>The Realization Principle</vt:lpstr>
      <vt:lpstr>Installment Sales</vt:lpstr>
      <vt:lpstr>Installment Sales Method</vt:lpstr>
      <vt:lpstr>Installment Sales Method </vt:lpstr>
      <vt:lpstr>Installment Sales Method                   (Illustration continued) </vt:lpstr>
      <vt:lpstr>Installment Sales Method                 (Illustration continued) </vt:lpstr>
      <vt:lpstr>Installment Sales Method                    (Illustration continued) </vt:lpstr>
      <vt:lpstr>Cost Recovery Method</vt:lpstr>
      <vt:lpstr>Example: Cost Recovery Method </vt:lpstr>
      <vt:lpstr>Cost Recovery Method                         (Illustration continued) </vt:lpstr>
      <vt:lpstr>Cost Recovery Method                        (Illustration continued) </vt:lpstr>
      <vt:lpstr>Cost Recovery Method (Illustration continued) </vt:lpstr>
      <vt:lpstr>Cost Recovery Method                       (Illustration continued) </vt:lpstr>
      <vt:lpstr>Industry-Specific Revenue Issues: Software and other multiple-element arrangements</vt:lpstr>
      <vt:lpstr>Industry-Specific Revenue Issues: Software and other multiple-element arrangements</vt:lpstr>
      <vt:lpstr>Franchise Sales</vt:lpstr>
      <vt:lpstr>Franchise Sales</vt:lpstr>
      <vt:lpstr>Illustration: Franchise Sales</vt:lpstr>
      <vt:lpstr>Franchise Sales                                    (Illustration continued)</vt:lpstr>
      <vt:lpstr>Franchise Sales                                     (Illustration continued)</vt:lpstr>
      <vt:lpstr>End of Chapter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Receivables and Sales</dc:title>
  <dc:creator>G.S. Madhu Chellam</dc:creator>
  <cp:lastModifiedBy>McGraw Hill Companies</cp:lastModifiedBy>
  <cp:revision>576</cp:revision>
  <dcterms:created xsi:type="dcterms:W3CDTF">2014-07-25T10:46:51Z</dcterms:created>
  <dcterms:modified xsi:type="dcterms:W3CDTF">2015-03-26T14:56:39Z</dcterms:modified>
</cp:coreProperties>
</file>